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5.xml" ContentType="application/vnd.openxmlformats-officedocument.theme+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11.xml" ContentType="application/vnd.openxmlformats-officedocument.theme+xml"/>
  <Override PartName="/ppt/slideLayouts/slideLayout35.xml" ContentType="application/vnd.openxmlformats-officedocument.presentationml.slideLayout+xml"/>
  <Override PartName="/ppt/theme/theme1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1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15.xml" ContentType="application/vnd.openxmlformats-officedocument.theme+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7.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8.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19.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0.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21.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6" r:id="rId1"/>
    <p:sldMasterId id="2147484208" r:id="rId2"/>
    <p:sldMasterId id="2147484212" r:id="rId3"/>
    <p:sldMasterId id="2147484216" r:id="rId4"/>
    <p:sldMasterId id="2147484220" r:id="rId5"/>
    <p:sldMasterId id="2147484224" r:id="rId6"/>
    <p:sldMasterId id="2147484226" r:id="rId7"/>
    <p:sldMasterId id="2147484242" r:id="rId8"/>
    <p:sldMasterId id="2147484246" r:id="rId9"/>
    <p:sldMasterId id="2147484325" r:id="rId10"/>
    <p:sldMasterId id="2147484329" r:id="rId11"/>
    <p:sldMasterId id="2147484333" r:id="rId12"/>
    <p:sldMasterId id="2147484335" r:id="rId13"/>
    <p:sldMasterId id="2147484371" r:id="rId14"/>
    <p:sldMasterId id="2147484383" r:id="rId15"/>
    <p:sldMasterId id="2147484387" r:id="rId16"/>
    <p:sldMasterId id="2147484395" r:id="rId17"/>
    <p:sldMasterId id="2147484405" r:id="rId18"/>
    <p:sldMasterId id="2147484415" r:id="rId19"/>
    <p:sldMasterId id="2147484425" r:id="rId20"/>
    <p:sldMasterId id="2147484429" r:id="rId21"/>
    <p:sldMasterId id="2147484433" r:id="rId22"/>
    <p:sldMasterId id="2147484443" r:id="rId23"/>
  </p:sldMasterIdLst>
  <p:notesMasterIdLst>
    <p:notesMasterId r:id="rId63"/>
  </p:notesMasterIdLst>
  <p:sldIdLst>
    <p:sldId id="450" r:id="rId24"/>
    <p:sldId id="533" r:id="rId25"/>
    <p:sldId id="560" r:id="rId26"/>
    <p:sldId id="559" r:id="rId27"/>
    <p:sldId id="494" r:id="rId28"/>
    <p:sldId id="537" r:id="rId29"/>
    <p:sldId id="562" r:id="rId30"/>
    <p:sldId id="557" r:id="rId31"/>
    <p:sldId id="516" r:id="rId32"/>
    <p:sldId id="554" r:id="rId33"/>
    <p:sldId id="564" r:id="rId34"/>
    <p:sldId id="565" r:id="rId35"/>
    <p:sldId id="566" r:id="rId36"/>
    <p:sldId id="542" r:id="rId37"/>
    <p:sldId id="522" r:id="rId38"/>
    <p:sldId id="561" r:id="rId39"/>
    <p:sldId id="545" r:id="rId40"/>
    <p:sldId id="553" r:id="rId41"/>
    <p:sldId id="552" r:id="rId42"/>
    <p:sldId id="427" r:id="rId43"/>
    <p:sldId id="382" r:id="rId44"/>
    <p:sldId id="526" r:id="rId45"/>
    <p:sldId id="541" r:id="rId46"/>
    <p:sldId id="567" r:id="rId47"/>
    <p:sldId id="563" r:id="rId48"/>
    <p:sldId id="390" r:id="rId49"/>
    <p:sldId id="406" r:id="rId50"/>
    <p:sldId id="514" r:id="rId51"/>
    <p:sldId id="540" r:id="rId52"/>
    <p:sldId id="414" r:id="rId53"/>
    <p:sldId id="475" r:id="rId54"/>
    <p:sldId id="523" r:id="rId55"/>
    <p:sldId id="491" r:id="rId56"/>
    <p:sldId id="492" r:id="rId57"/>
    <p:sldId id="412" r:id="rId58"/>
    <p:sldId id="434" r:id="rId59"/>
    <p:sldId id="528" r:id="rId60"/>
    <p:sldId id="539" r:id="rId61"/>
    <p:sldId id="317" r:id="rId62"/>
  </p:sldIdLst>
  <p:sldSz cx="9144000" cy="6858000" type="screen4x3"/>
  <p:notesSz cx="6805613" cy="99393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30"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FDF3D1"/>
    <a:srgbClr val="2D8348"/>
    <a:srgbClr val="66FFFF"/>
    <a:srgbClr val="C6E9FE"/>
    <a:srgbClr val="FEF9D2"/>
    <a:srgbClr val="CCFFFF"/>
    <a:srgbClr val="FF00FF"/>
    <a:srgbClr val="0000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1" autoAdjust="0"/>
  </p:normalViewPr>
  <p:slideViewPr>
    <p:cSldViewPr>
      <p:cViewPr varScale="1">
        <p:scale>
          <a:sx n="88" d="100"/>
          <a:sy n="88" d="100"/>
        </p:scale>
        <p:origin x="174" y="9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137" d="100"/>
          <a:sy n="137" d="100"/>
        </p:scale>
        <p:origin x="4776" y="22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63" Type="http://schemas.openxmlformats.org/officeDocument/2006/relationships/notesMaster" Target="notesMasters/notes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6.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slide" Target="slides/slide35.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slide" Target="slides/slide34.xml"/><Relationship Id="rId61" Type="http://schemas.openxmlformats.org/officeDocument/2006/relationships/slide" Target="slides/slide38.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slide" Target="slides/slide37.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slide" Target="slides/slide36.xml"/><Relationship Id="rId67" Type="http://schemas.openxmlformats.org/officeDocument/2006/relationships/tableStyles" Target="tableStyle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62" Type="http://schemas.openxmlformats.org/officeDocument/2006/relationships/slide" Target="slides/slide39.xml"/></Relationships>
</file>

<file path=ppt/charts/_rels/chart1.xml.rels><?xml version="1.0" encoding="UTF-8" standalone="yes"?>
<Relationships xmlns="http://schemas.openxmlformats.org/package/2006/relationships"><Relationship Id="rId3" Type="http://schemas.openxmlformats.org/officeDocument/2006/relationships/oleObject" Target="file:///E:\&#9734;&#20837;&#35430;&#12487;&#12540;&#12479;\H28\H28&#20837;&#35430;&#12510;&#12473;&#12479;.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___.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Sheet2!$I$54</c:f>
              <c:strCache>
                <c:ptCount val="1"/>
                <c:pt idx="0">
                  <c:v>男</c:v>
                </c:pt>
              </c:strCache>
            </c:strRef>
          </c:tx>
          <c:spPr>
            <a:solidFill>
              <a:schemeClr val="accent1"/>
            </a:solidFill>
            <a:ln>
              <a:noFill/>
            </a:ln>
            <a:effectLst/>
          </c:spPr>
          <c:invertIfNegative val="0"/>
          <c:dLbls>
            <c:dLbl>
              <c:idx val="3"/>
              <c:tx>
                <c:rich>
                  <a:bodyPr/>
                  <a:lstStyle/>
                  <a:p>
                    <a:fld id="{F4205C49-5098-4D43-9DCA-784CCCB0472D}" type="VALUE">
                      <a:rPr lang="en-US" altLang="ja-JP">
                        <a:solidFill>
                          <a:schemeClr val="tx1"/>
                        </a:solidFill>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0734-4C6D-9B4D-AC8D5C2131C4}"/>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effectLst>
                      <a:glow rad="114300">
                        <a:schemeClr val="bg1"/>
                      </a:glow>
                    </a:effectLst>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Sheet2!$G$55:$H$58</c:f>
              <c:multiLvlStrCache>
                <c:ptCount val="4"/>
                <c:lvl>
                  <c:pt idx="0">
                    <c:v>29年度AO・推薦</c:v>
                  </c:pt>
                  <c:pt idx="1">
                    <c:v>28年度一般入試</c:v>
                  </c:pt>
                  <c:pt idx="2">
                    <c:v>29年度AO・推薦</c:v>
                  </c:pt>
                  <c:pt idx="3">
                    <c:v>28年度一般入試</c:v>
                  </c:pt>
                </c:lvl>
                <c:lvl>
                  <c:pt idx="0">
                    <c:v>理系</c:v>
                  </c:pt>
                  <c:pt idx="2">
                    <c:v>文系</c:v>
                  </c:pt>
                </c:lvl>
              </c:multiLvlStrCache>
            </c:multiLvlStrRef>
          </c:cat>
          <c:val>
            <c:numRef>
              <c:f>Sheet2!$I$55:$I$58</c:f>
              <c:numCache>
                <c:formatCode>0.0%</c:formatCode>
                <c:ptCount val="4"/>
                <c:pt idx="0">
                  <c:v>0.57894736842105265</c:v>
                </c:pt>
                <c:pt idx="1">
                  <c:v>0.78169014084507038</c:v>
                </c:pt>
                <c:pt idx="2">
                  <c:v>0.21428571428571427</c:v>
                </c:pt>
                <c:pt idx="3">
                  <c:v>0.48349381017881704</c:v>
                </c:pt>
              </c:numCache>
            </c:numRef>
          </c:val>
          <c:extLst>
            <c:ext xmlns:c16="http://schemas.microsoft.com/office/drawing/2014/chart" uri="{C3380CC4-5D6E-409C-BE32-E72D297353CC}">
              <c16:uniqueId val="{00000000-22C8-4FDF-87F0-F43CDEB0F9D9}"/>
            </c:ext>
          </c:extLst>
        </c:ser>
        <c:ser>
          <c:idx val="1"/>
          <c:order val="1"/>
          <c:tx>
            <c:strRef>
              <c:f>Sheet2!$J$54</c:f>
              <c:strCache>
                <c:ptCount val="1"/>
                <c:pt idx="0">
                  <c:v>女</c:v>
                </c:pt>
              </c:strCache>
            </c:strRef>
          </c:tx>
          <c:spPr>
            <a:solidFill>
              <a:schemeClr val="accent2"/>
            </a:solidFill>
            <a:ln>
              <a:noFill/>
            </a:ln>
            <a:effectLst/>
          </c:spPr>
          <c:invertIfNegative val="0"/>
          <c:dLbls>
            <c:dLbl>
              <c:idx val="3"/>
              <c:tx>
                <c:rich>
                  <a:bodyPr/>
                  <a:lstStyle/>
                  <a:p>
                    <a:fld id="{280FCD36-51A3-4553-B3B8-DD27FB50A8EF}" type="VALUE">
                      <a:rPr lang="en-US" altLang="ja-JP" sz="1000">
                        <a:solidFill>
                          <a:schemeClr val="tx1"/>
                        </a:solidFill>
                        <a:effectLst>
                          <a:glow rad="101600">
                            <a:schemeClr val="bg1"/>
                          </a:glow>
                        </a:effectLst>
                      </a:rPr>
                      <a:pPr/>
                      <a:t>[値]</a:t>
                    </a:fld>
                    <a:endParaRPr lang="ja-JP"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0734-4C6D-9B4D-AC8D5C2131C4}"/>
                </c:ext>
              </c:extLst>
            </c:dLbl>
            <c:spPr>
              <a:noFill/>
              <a:ln>
                <a:noFill/>
              </a:ln>
              <a:effectLst/>
            </c:spPr>
            <c:txPr>
              <a:bodyPr rot="0" spcFirstLastPara="1" vertOverflow="ellipsis" vert="horz" wrap="square" anchor="ctr" anchorCtr="1"/>
              <a:lstStyle/>
              <a:p>
                <a:pPr>
                  <a:defRPr sz="1000" b="1" i="0" u="none" strike="noStrike" kern="1200" baseline="0">
                    <a:solidFill>
                      <a:schemeClr val="tx1"/>
                    </a:solidFill>
                    <a:effectLst>
                      <a:glow rad="101600">
                        <a:schemeClr val="bg1"/>
                      </a:glow>
                    </a:effectLst>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Sheet2!$G$55:$H$58</c:f>
              <c:multiLvlStrCache>
                <c:ptCount val="4"/>
                <c:lvl>
                  <c:pt idx="0">
                    <c:v>29年度AO・推薦</c:v>
                  </c:pt>
                  <c:pt idx="1">
                    <c:v>28年度一般入試</c:v>
                  </c:pt>
                  <c:pt idx="2">
                    <c:v>29年度AO・推薦</c:v>
                  </c:pt>
                  <c:pt idx="3">
                    <c:v>28年度一般入試</c:v>
                  </c:pt>
                </c:lvl>
                <c:lvl>
                  <c:pt idx="0">
                    <c:v>理系</c:v>
                  </c:pt>
                  <c:pt idx="2">
                    <c:v>文系</c:v>
                  </c:pt>
                </c:lvl>
              </c:multiLvlStrCache>
            </c:multiLvlStrRef>
          </c:cat>
          <c:val>
            <c:numRef>
              <c:f>Sheet2!$J$55:$J$58</c:f>
              <c:numCache>
                <c:formatCode>0.0%</c:formatCode>
                <c:ptCount val="4"/>
                <c:pt idx="0">
                  <c:v>0.42105263157894735</c:v>
                </c:pt>
                <c:pt idx="1">
                  <c:v>0.21830985915492956</c:v>
                </c:pt>
                <c:pt idx="2">
                  <c:v>0.7857142857142857</c:v>
                </c:pt>
                <c:pt idx="3">
                  <c:v>0.5165061898211829</c:v>
                </c:pt>
              </c:numCache>
            </c:numRef>
          </c:val>
          <c:extLst>
            <c:ext xmlns:c16="http://schemas.microsoft.com/office/drawing/2014/chart" uri="{C3380CC4-5D6E-409C-BE32-E72D297353CC}">
              <c16:uniqueId val="{00000001-22C8-4FDF-87F0-F43CDEB0F9D9}"/>
            </c:ext>
          </c:extLst>
        </c:ser>
        <c:dLbls>
          <c:showLegendKey val="0"/>
          <c:showVal val="0"/>
          <c:showCatName val="0"/>
          <c:showSerName val="0"/>
          <c:showPercent val="0"/>
          <c:showBubbleSize val="0"/>
        </c:dLbls>
        <c:gapWidth val="150"/>
        <c:overlap val="100"/>
        <c:axId val="572814736"/>
        <c:axId val="577050184"/>
      </c:barChart>
      <c:catAx>
        <c:axId val="572814736"/>
        <c:scaling>
          <c:orientation val="minMax"/>
        </c:scaling>
        <c:delete val="0"/>
        <c:axPos val="l"/>
        <c:numFmt formatCode="General" sourceLinked="1"/>
        <c:majorTickMark val="none"/>
        <c:minorTickMark val="none"/>
        <c:tickLblPos val="nextTo"/>
        <c:spPr>
          <a:noFill/>
          <a:ln w="15875" cap="flat" cmpd="sng" algn="ctr">
            <a:noFill/>
            <a:round/>
          </a:ln>
          <a:effectLst/>
        </c:spPr>
        <c:txPr>
          <a:bodyPr rot="-60000000" spcFirstLastPara="1" vertOverflow="ellipsis" vert="horz" wrap="square" anchor="ctr" anchorCtr="1"/>
          <a:lstStyle/>
          <a:p>
            <a:pPr>
              <a:defRPr sz="900" b="1" i="0" u="none" strike="noStrike" kern="1200" baseline="0">
                <a:solidFill>
                  <a:schemeClr val="tx1"/>
                </a:solidFill>
                <a:latin typeface="Meiryo UI" panose="020B0604030504040204" pitchFamily="50" charset="-128"/>
                <a:ea typeface="Meiryo UI" panose="020B0604030504040204" pitchFamily="50" charset="-128"/>
                <a:cs typeface="Meiryo UI" panose="020B0604030504040204" pitchFamily="50" charset="-128"/>
              </a:defRPr>
            </a:pPr>
            <a:endParaRPr lang="ja-JP"/>
          </a:p>
        </c:txPr>
        <c:crossAx val="577050184"/>
        <c:crosses val="autoZero"/>
        <c:auto val="1"/>
        <c:lblAlgn val="ctr"/>
        <c:lblOffset val="100"/>
        <c:noMultiLvlLbl val="0"/>
      </c:catAx>
      <c:valAx>
        <c:axId val="577050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crossAx val="572814736"/>
        <c:crosses val="autoZero"/>
        <c:crossBetween val="between"/>
      </c:valAx>
      <c:spPr>
        <a:noFill/>
        <a:ln>
          <a:noFill/>
        </a:ln>
        <a:effectLst/>
      </c:spPr>
    </c:plotArea>
    <c:legend>
      <c:legendPos val="b"/>
      <c:layout>
        <c:manualLayout>
          <c:xMode val="edge"/>
          <c:yMode val="edge"/>
          <c:x val="5.8618187553872096E-2"/>
          <c:y val="0.65163310170765332"/>
          <c:w val="0.18566822341105027"/>
          <c:h val="0.14167562961547792"/>
        </c:manualLayout>
      </c:layout>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mn-lt"/>
              <a:ea typeface="+mn-ea"/>
              <a:cs typeface="+mn-cs"/>
            </a:defRPr>
          </a:pPr>
          <a:endParaRPr lang="ja-JP"/>
        </a:p>
      </c:txPr>
    </c:legend>
    <c:plotVisOnly val="1"/>
    <c:dispBlanksAs val="gap"/>
    <c:showDLblsOverMax val="0"/>
  </c:chart>
  <c:spPr>
    <a:noFill/>
    <a:ln>
      <a:noFill/>
    </a:ln>
    <a:effectLst/>
  </c:spPr>
  <c:txPr>
    <a:bodyPr/>
    <a:lstStyle/>
    <a:p>
      <a:pPr>
        <a:defRPr>
          <a:solidFill>
            <a:schemeClr val="accent5">
              <a:lumMod val="75000"/>
            </a:schemeClr>
          </a:solidFill>
        </a:defRPr>
      </a:pPr>
      <a:endParaRPr lang="ja-JP"/>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Sheet1!$A$2</c:f>
              <c:strCache>
                <c:ptCount val="1"/>
                <c:pt idx="0">
                  <c:v>海外の受入</c:v>
                </c:pt>
              </c:strCache>
            </c:strRef>
          </c:tx>
          <c:spPr>
            <a:solidFill>
              <a:schemeClr val="accent1"/>
            </a:solidFill>
            <a:ln>
              <a:noFill/>
            </a:ln>
            <a:effectLst/>
          </c:spPr>
          <c:invertIfNegative val="0"/>
          <c:cat>
            <c:strRef>
              <c:f>Sheet1!$B$1:$D$1</c:f>
              <c:strCache>
                <c:ptCount val="3"/>
                <c:pt idx="0">
                  <c:v>2014年度</c:v>
                </c:pt>
                <c:pt idx="1">
                  <c:v>2015年度</c:v>
                </c:pt>
                <c:pt idx="2">
                  <c:v>2016年度</c:v>
                </c:pt>
              </c:strCache>
            </c:strRef>
          </c:cat>
          <c:val>
            <c:numRef>
              <c:f>Sheet1!$B$2:$D$2</c:f>
              <c:numCache>
                <c:formatCode>General</c:formatCode>
                <c:ptCount val="3"/>
                <c:pt idx="0">
                  <c:v>29</c:v>
                </c:pt>
                <c:pt idx="1">
                  <c:v>36</c:v>
                </c:pt>
                <c:pt idx="2">
                  <c:v>41</c:v>
                </c:pt>
              </c:numCache>
            </c:numRef>
          </c:val>
          <c:extLst>
            <c:ext xmlns:c16="http://schemas.microsoft.com/office/drawing/2014/chart" uri="{C3380CC4-5D6E-409C-BE32-E72D297353CC}">
              <c16:uniqueId val="{00000000-1DB5-49EF-AE04-EAFE3A73C51D}"/>
            </c:ext>
          </c:extLst>
        </c:ser>
        <c:ser>
          <c:idx val="1"/>
          <c:order val="1"/>
          <c:tx>
            <c:strRef>
              <c:f>Sheet1!$A$3</c:f>
              <c:strCache>
                <c:ptCount val="1"/>
                <c:pt idx="0">
                  <c:v>国内の受入</c:v>
                </c:pt>
              </c:strCache>
            </c:strRef>
          </c:tx>
          <c:spPr>
            <a:solidFill>
              <a:schemeClr val="accent2"/>
            </a:solidFill>
            <a:ln>
              <a:noFill/>
            </a:ln>
            <a:effectLst/>
          </c:spPr>
          <c:invertIfNegative val="0"/>
          <c:cat>
            <c:strRef>
              <c:f>Sheet1!$B$1:$D$1</c:f>
              <c:strCache>
                <c:ptCount val="3"/>
                <c:pt idx="0">
                  <c:v>2014年度</c:v>
                </c:pt>
                <c:pt idx="1">
                  <c:v>2015年度</c:v>
                </c:pt>
                <c:pt idx="2">
                  <c:v>2016年度</c:v>
                </c:pt>
              </c:strCache>
            </c:strRef>
          </c:cat>
          <c:val>
            <c:numRef>
              <c:f>Sheet1!$B$3:$D$3</c:f>
              <c:numCache>
                <c:formatCode>General</c:formatCode>
                <c:ptCount val="3"/>
                <c:pt idx="0">
                  <c:v>1</c:v>
                </c:pt>
                <c:pt idx="1">
                  <c:v>5</c:v>
                </c:pt>
                <c:pt idx="2">
                  <c:v>8</c:v>
                </c:pt>
              </c:numCache>
            </c:numRef>
          </c:val>
          <c:extLst>
            <c:ext xmlns:c16="http://schemas.microsoft.com/office/drawing/2014/chart" uri="{C3380CC4-5D6E-409C-BE32-E72D297353CC}">
              <c16:uniqueId val="{00000001-1DB5-49EF-AE04-EAFE3A73C51D}"/>
            </c:ext>
          </c:extLst>
        </c:ser>
        <c:ser>
          <c:idx val="2"/>
          <c:order val="2"/>
          <c:tx>
            <c:strRef>
              <c:f>Sheet1!$A$4</c:f>
              <c:strCache>
                <c:ptCount val="1"/>
                <c:pt idx="0">
                  <c:v>国内の派遣</c:v>
                </c:pt>
              </c:strCache>
            </c:strRef>
          </c:tx>
          <c:spPr>
            <a:solidFill>
              <a:schemeClr val="accent3"/>
            </a:solidFill>
            <a:ln>
              <a:noFill/>
            </a:ln>
            <a:effectLst/>
          </c:spPr>
          <c:invertIfNegative val="0"/>
          <c:cat>
            <c:strRef>
              <c:f>Sheet1!$B$1:$D$1</c:f>
              <c:strCache>
                <c:ptCount val="3"/>
                <c:pt idx="0">
                  <c:v>2014年度</c:v>
                </c:pt>
                <c:pt idx="1">
                  <c:v>2015年度</c:v>
                </c:pt>
                <c:pt idx="2">
                  <c:v>2016年度</c:v>
                </c:pt>
              </c:strCache>
            </c:strRef>
          </c:cat>
          <c:val>
            <c:numRef>
              <c:f>Sheet1!$B$4:$D$4</c:f>
              <c:numCache>
                <c:formatCode>General</c:formatCode>
                <c:ptCount val="3"/>
                <c:pt idx="0">
                  <c:v>1</c:v>
                </c:pt>
                <c:pt idx="1">
                  <c:v>5</c:v>
                </c:pt>
                <c:pt idx="2">
                  <c:v>11</c:v>
                </c:pt>
              </c:numCache>
            </c:numRef>
          </c:val>
          <c:extLst>
            <c:ext xmlns:c16="http://schemas.microsoft.com/office/drawing/2014/chart" uri="{C3380CC4-5D6E-409C-BE32-E72D297353CC}">
              <c16:uniqueId val="{00000002-1DB5-49EF-AE04-EAFE3A73C51D}"/>
            </c:ext>
          </c:extLst>
        </c:ser>
        <c:dLbls>
          <c:showLegendKey val="0"/>
          <c:showVal val="0"/>
          <c:showCatName val="0"/>
          <c:showSerName val="0"/>
          <c:showPercent val="0"/>
          <c:showBubbleSize val="0"/>
        </c:dLbls>
        <c:gapWidth val="219"/>
        <c:overlap val="100"/>
        <c:axId val="569569760"/>
        <c:axId val="569572112"/>
      </c:barChart>
      <c:lineChart>
        <c:grouping val="standard"/>
        <c:varyColors val="0"/>
        <c:ser>
          <c:idx val="3"/>
          <c:order val="3"/>
          <c:tx>
            <c:strRef>
              <c:f>Sheet1!$A$5</c:f>
              <c:strCache>
                <c:ptCount val="1"/>
                <c:pt idx="0">
                  <c:v>合計</c:v>
                </c:pt>
              </c:strCache>
            </c:strRef>
          </c:tx>
          <c:spPr>
            <a:ln w="28575" cap="rnd">
              <a:solidFill>
                <a:schemeClr val="accent4"/>
              </a:solidFill>
              <a:round/>
            </a:ln>
            <a:effectLst/>
          </c:spPr>
          <c:marker>
            <c:symbol val="none"/>
          </c:marker>
          <c:dLbls>
            <c:dLbl>
              <c:idx val="0"/>
              <c:layout>
                <c:manualLayout>
                  <c:x val="-2.8720393401546417E-3"/>
                  <c:y val="-7.701564380264741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DB5-49EF-AE04-EAFE3A73C51D}"/>
                </c:ext>
              </c:extLst>
            </c:dLbl>
            <c:dLbl>
              <c:idx val="1"/>
              <c:layout>
                <c:manualLayout>
                  <c:x val="-2.2976314721236922E-2"/>
                  <c:y val="-6.257521058965102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DB5-49EF-AE04-EAFE3A73C51D}"/>
                </c:ext>
              </c:extLst>
            </c:dLbl>
            <c:dLbl>
              <c:idx val="2"/>
              <c:layout>
                <c:manualLayout>
                  <c:x val="-2.5848354061391538E-2"/>
                  <c:y val="-5.776173285198560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1DB5-49EF-AE04-EAFE3A73C51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Sheet1!$B$1:$D$1</c:f>
              <c:strCache>
                <c:ptCount val="3"/>
                <c:pt idx="0">
                  <c:v>2014年度</c:v>
                </c:pt>
                <c:pt idx="1">
                  <c:v>2015年度</c:v>
                </c:pt>
                <c:pt idx="2">
                  <c:v>2016年度</c:v>
                </c:pt>
              </c:strCache>
            </c:strRef>
          </c:cat>
          <c:val>
            <c:numRef>
              <c:f>Sheet1!$B$5:$D$5</c:f>
              <c:numCache>
                <c:formatCode>General</c:formatCode>
                <c:ptCount val="3"/>
                <c:pt idx="0">
                  <c:v>31</c:v>
                </c:pt>
                <c:pt idx="1">
                  <c:v>46</c:v>
                </c:pt>
                <c:pt idx="2">
                  <c:v>60</c:v>
                </c:pt>
              </c:numCache>
            </c:numRef>
          </c:val>
          <c:smooth val="0"/>
          <c:extLst>
            <c:ext xmlns:c16="http://schemas.microsoft.com/office/drawing/2014/chart" uri="{C3380CC4-5D6E-409C-BE32-E72D297353CC}">
              <c16:uniqueId val="{00000006-1DB5-49EF-AE04-EAFE3A73C51D}"/>
            </c:ext>
          </c:extLst>
        </c:ser>
        <c:dLbls>
          <c:showLegendKey val="0"/>
          <c:showVal val="0"/>
          <c:showCatName val="0"/>
          <c:showSerName val="0"/>
          <c:showPercent val="0"/>
          <c:showBubbleSize val="0"/>
        </c:dLbls>
        <c:marker val="1"/>
        <c:smooth val="0"/>
        <c:axId val="569569760"/>
        <c:axId val="569572112"/>
      </c:lineChart>
      <c:catAx>
        <c:axId val="56956976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1" i="0" u="none" strike="noStrike" kern="1200" baseline="0">
                <a:solidFill>
                  <a:schemeClr val="tx1"/>
                </a:solidFill>
                <a:latin typeface="メイリオ" panose="020B0604030504040204" pitchFamily="50" charset="-128"/>
                <a:ea typeface="メイリオ" panose="020B0604030504040204" pitchFamily="50" charset="-128"/>
                <a:cs typeface="+mn-cs"/>
              </a:defRPr>
            </a:pPr>
            <a:endParaRPr lang="ja-JP"/>
          </a:p>
        </c:txPr>
        <c:crossAx val="569572112"/>
        <c:crosses val="autoZero"/>
        <c:auto val="1"/>
        <c:lblAlgn val="ctr"/>
        <c:lblOffset val="100"/>
        <c:noMultiLvlLbl val="0"/>
      </c:catAx>
      <c:valAx>
        <c:axId val="569572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569569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solidFill>
              <a:latin typeface="メイリオ" panose="020B0604030504040204" pitchFamily="50" charset="-128"/>
              <a:ea typeface="メイリオ" panose="020B0604030504040204" pitchFamily="50" charset="-128"/>
              <a:cs typeface="+mn-cs"/>
            </a:defRPr>
          </a:pPr>
          <a:endParaRPr lang="ja-JP"/>
        </a:p>
      </c:txPr>
    </c:legend>
    <c:plotVisOnly val="1"/>
    <c:dispBlanksAs val="gap"/>
    <c:showDLblsOverMax val="0"/>
  </c:chart>
  <c:spPr>
    <a:noFill/>
    <a:ln>
      <a:noFill/>
    </a:ln>
    <a:effectLst/>
  </c:spPr>
  <c:txPr>
    <a:bodyPr/>
    <a:lstStyle/>
    <a:p>
      <a:pPr>
        <a:defRPr/>
      </a:pPr>
      <a:endParaRPr lang="ja-JP"/>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2115091709667591E-2"/>
          <c:y val="7.7037683253287248E-2"/>
          <c:w val="0.93498924592221988"/>
          <c:h val="0.71105016613317673"/>
        </c:manualLayout>
      </c:layout>
      <c:barChart>
        <c:barDir val="col"/>
        <c:grouping val="stacked"/>
        <c:varyColors val="0"/>
        <c:ser>
          <c:idx val="0"/>
          <c:order val="0"/>
          <c:tx>
            <c:strRef>
              <c:f>'データ３（全額間接入り）グラフ用) (2)'!$D$5:$F$5</c:f>
              <c:strCache>
                <c:ptCount val="3"/>
                <c:pt idx="0">
                  <c:v>一般運営費交付金相当</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(2)'!$J$5:$O$5</c:f>
              <c:numCache>
                <c:formatCode>#,##0;"△ "#,##0</c:formatCode>
                <c:ptCount val="6"/>
                <c:pt idx="0">
                  <c:v>382</c:v>
                </c:pt>
                <c:pt idx="1">
                  <c:v>380</c:v>
                </c:pt>
                <c:pt idx="2">
                  <c:v>374</c:v>
                </c:pt>
                <c:pt idx="3">
                  <c:v>369</c:v>
                </c:pt>
                <c:pt idx="4">
                  <c:v>363</c:v>
                </c:pt>
                <c:pt idx="5">
                  <c:v>358</c:v>
                </c:pt>
              </c:numCache>
              <c:extLst/>
            </c:numRef>
          </c:val>
          <c:extLst>
            <c:ext xmlns:c16="http://schemas.microsoft.com/office/drawing/2014/chart" uri="{C3380CC4-5D6E-409C-BE32-E72D297353CC}">
              <c16:uniqueId val="{00000000-8490-4C95-8FBC-15870A10FEC9}"/>
            </c:ext>
          </c:extLst>
        </c:ser>
        <c:ser>
          <c:idx val="3"/>
          <c:order val="1"/>
          <c:tx>
            <c:strRef>
              <c:f>'データ３（全額間接入り）グラフ用) (2)'!$D$8:$F$8</c:f>
              <c:strCache>
                <c:ptCount val="3"/>
                <c:pt idx="0">
                  <c:v>基盤的自己収入（学納金等）</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(2)'!$J$8:$O$8</c:f>
              <c:numCache>
                <c:formatCode>#,##0;"△ "#,##0</c:formatCode>
                <c:ptCount val="6"/>
                <c:pt idx="0">
                  <c:v>133</c:v>
                </c:pt>
                <c:pt idx="1">
                  <c:v>132</c:v>
                </c:pt>
                <c:pt idx="2">
                  <c:v>132</c:v>
                </c:pt>
                <c:pt idx="3">
                  <c:v>132</c:v>
                </c:pt>
                <c:pt idx="4">
                  <c:v>132</c:v>
                </c:pt>
                <c:pt idx="5">
                  <c:v>133</c:v>
                </c:pt>
              </c:numCache>
              <c:extLst/>
            </c:numRef>
          </c:val>
          <c:extLst>
            <c:ext xmlns:c16="http://schemas.microsoft.com/office/drawing/2014/chart" uri="{C3380CC4-5D6E-409C-BE32-E72D297353CC}">
              <c16:uniqueId val="{00000001-8490-4C95-8FBC-15870A10FEC9}"/>
            </c:ext>
          </c:extLst>
        </c:ser>
        <c:ser>
          <c:idx val="1"/>
          <c:order val="2"/>
          <c:tx>
            <c:strRef>
              <c:f>'データ３（全額間接入り）グラフ用) (2)'!$D$6:$F$6</c:f>
              <c:strCache>
                <c:ptCount val="3"/>
                <c:pt idx="0">
                  <c:v>特別事業財源（機能強化経費等）</c:v>
                </c:pt>
              </c:strCache>
            </c:strRef>
          </c:tx>
          <c:spPr>
            <a:solidFill>
              <a:schemeClr val="accent6">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(2)'!$J$6:$O$6</c:f>
              <c:numCache>
                <c:formatCode>#,##0;"△ "#,##0</c:formatCode>
                <c:ptCount val="6"/>
                <c:pt idx="0">
                  <c:v>27</c:v>
                </c:pt>
                <c:pt idx="1">
                  <c:v>28</c:v>
                </c:pt>
                <c:pt idx="2">
                  <c:v>28</c:v>
                </c:pt>
                <c:pt idx="3">
                  <c:v>28</c:v>
                </c:pt>
                <c:pt idx="4">
                  <c:v>28</c:v>
                </c:pt>
                <c:pt idx="5">
                  <c:v>28</c:v>
                </c:pt>
              </c:numCache>
              <c:extLst/>
            </c:numRef>
          </c:val>
          <c:extLst>
            <c:ext xmlns:c16="http://schemas.microsoft.com/office/drawing/2014/chart" uri="{C3380CC4-5D6E-409C-BE32-E72D297353CC}">
              <c16:uniqueId val="{00000002-8490-4C95-8FBC-15870A10FEC9}"/>
            </c:ext>
          </c:extLst>
        </c:ser>
        <c:ser>
          <c:idx val="2"/>
          <c:order val="3"/>
          <c:tx>
            <c:strRef>
              <c:f>'データ３（全額間接入り）グラフ用) (2)'!$D$17</c:f>
              <c:strCache>
                <c:ptCount val="1"/>
                <c:pt idx="0">
                  <c:v>その他収入</c:v>
                </c:pt>
              </c:strCache>
            </c:strRef>
          </c:tx>
          <c:spPr>
            <a:solidFill>
              <a:schemeClr val="bg1">
                <a:lumMod val="6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'データ３（全額間接入り）グラフ用) (2)'!$J$17:$O$17</c:f>
              <c:numCache>
                <c:formatCode>#,##0;"△ "#,##0</c:formatCode>
                <c:ptCount val="6"/>
                <c:pt idx="0">
                  <c:v>83</c:v>
                </c:pt>
                <c:pt idx="1">
                  <c:v>90</c:v>
                </c:pt>
                <c:pt idx="2">
                  <c:v>91</c:v>
                </c:pt>
                <c:pt idx="3">
                  <c:v>91</c:v>
                </c:pt>
                <c:pt idx="4">
                  <c:v>92</c:v>
                </c:pt>
                <c:pt idx="5">
                  <c:v>92</c:v>
                </c:pt>
              </c:numCache>
              <c:extLst/>
            </c:numRef>
          </c:val>
          <c:extLst>
            <c:ext xmlns:c16="http://schemas.microsoft.com/office/drawing/2014/chart" uri="{C3380CC4-5D6E-409C-BE32-E72D297353CC}">
              <c16:uniqueId val="{00000003-8490-4C95-8FBC-15870A10FEC9}"/>
            </c:ext>
          </c:extLst>
        </c:ser>
        <c:ser>
          <c:idx val="6"/>
          <c:order val="4"/>
          <c:tx>
            <c:strRef>
              <c:f>'データ３（全額間接入り）グラフ用) (2)'!$D$11:$F$11</c:f>
              <c:strCache>
                <c:ptCount val="3"/>
                <c:pt idx="0">
                  <c:v>受託研究等収入</c:v>
                </c:pt>
              </c:strCache>
            </c:strRef>
          </c:tx>
          <c:spPr>
            <a:solidFill>
              <a:schemeClr val="accent1">
                <a:lumMod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(2)'!$J$11:$O$11</c:f>
              <c:numCache>
                <c:formatCode>#,##0;"△ "#,##0</c:formatCode>
                <c:ptCount val="6"/>
                <c:pt idx="0">
                  <c:v>271</c:v>
                </c:pt>
                <c:pt idx="1">
                  <c:v>273</c:v>
                </c:pt>
                <c:pt idx="2">
                  <c:v>275</c:v>
                </c:pt>
                <c:pt idx="3">
                  <c:v>277</c:v>
                </c:pt>
                <c:pt idx="4">
                  <c:v>279</c:v>
                </c:pt>
                <c:pt idx="5">
                  <c:v>281</c:v>
                </c:pt>
              </c:numCache>
              <c:extLst/>
            </c:numRef>
          </c:val>
          <c:extLst>
            <c:ext xmlns:c16="http://schemas.microsoft.com/office/drawing/2014/chart" uri="{C3380CC4-5D6E-409C-BE32-E72D297353CC}">
              <c16:uniqueId val="{00000004-8490-4C95-8FBC-15870A10FEC9}"/>
            </c:ext>
          </c:extLst>
        </c:ser>
        <c:ser>
          <c:idx val="4"/>
          <c:order val="5"/>
          <c:tx>
            <c:strRef>
              <c:f>'データ３（全額間接入り）グラフ用) (2)'!$D$9:$F$9</c:f>
              <c:strCache>
                <c:ptCount val="3"/>
                <c:pt idx="0">
                  <c:v>附属病院収入</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(2)'!$J$9:$O$9</c:f>
              <c:numCache>
                <c:formatCode>#,##0;"△ "#,##0</c:formatCode>
                <c:ptCount val="6"/>
                <c:pt idx="0">
                  <c:v>382</c:v>
                </c:pt>
                <c:pt idx="1">
                  <c:v>399</c:v>
                </c:pt>
                <c:pt idx="2">
                  <c:v>400</c:v>
                </c:pt>
                <c:pt idx="3">
                  <c:v>401</c:v>
                </c:pt>
                <c:pt idx="4">
                  <c:v>401</c:v>
                </c:pt>
                <c:pt idx="5">
                  <c:v>401</c:v>
                </c:pt>
              </c:numCache>
              <c:extLst/>
            </c:numRef>
          </c:val>
          <c:extLst>
            <c:ext xmlns:c16="http://schemas.microsoft.com/office/drawing/2014/chart" uri="{C3380CC4-5D6E-409C-BE32-E72D297353CC}">
              <c16:uniqueId val="{00000005-8490-4C95-8FBC-15870A10FEC9}"/>
            </c:ext>
          </c:extLst>
        </c:ser>
        <c:ser>
          <c:idx val="7"/>
          <c:order val="6"/>
          <c:tx>
            <c:strRef>
              <c:f>'データ３（全額間接入り）グラフ用) (2)'!$D$12:$F$12</c:f>
              <c:strCache>
                <c:ptCount val="3"/>
                <c:pt idx="0">
                  <c:v>共同研究収入</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(2)'!$J$12:$O$12</c:f>
              <c:numCache>
                <c:formatCode>#,##0;"△ "#,##0</c:formatCode>
                <c:ptCount val="6"/>
                <c:pt idx="0">
                  <c:v>41</c:v>
                </c:pt>
                <c:pt idx="1">
                  <c:v>56</c:v>
                </c:pt>
                <c:pt idx="2">
                  <c:v>58</c:v>
                </c:pt>
                <c:pt idx="3">
                  <c:v>60</c:v>
                </c:pt>
                <c:pt idx="4">
                  <c:v>62</c:v>
                </c:pt>
                <c:pt idx="5">
                  <c:v>64</c:v>
                </c:pt>
              </c:numCache>
              <c:extLst/>
            </c:numRef>
          </c:val>
          <c:extLst>
            <c:ext xmlns:c16="http://schemas.microsoft.com/office/drawing/2014/chart" uri="{C3380CC4-5D6E-409C-BE32-E72D297353CC}">
              <c16:uniqueId val="{00000006-8490-4C95-8FBC-15870A10FEC9}"/>
            </c:ext>
          </c:extLst>
        </c:ser>
        <c:ser>
          <c:idx val="10"/>
          <c:order val="8"/>
          <c:tx>
            <c:strRef>
              <c:f>'データ３（全額間接入り）グラフ用) (2)'!$D$15:$F$15</c:f>
              <c:strCache>
                <c:ptCount val="3"/>
                <c:pt idx="0">
                  <c:v>寄附金収入</c:v>
                </c:pt>
              </c:strCache>
            </c:strRef>
          </c:tx>
          <c:spPr>
            <a:solidFill>
              <a:schemeClr val="accent6">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'データ３（全額間接入り）グラフ用) (2)'!$J$4:$O$4</c:f>
              <c:numCache>
                <c:formatCode>General</c:formatCode>
                <c:ptCount val="6"/>
                <c:pt idx="0">
                  <c:v>2016</c:v>
                </c:pt>
                <c:pt idx="1">
                  <c:v>2017</c:v>
                </c:pt>
                <c:pt idx="2">
                  <c:v>2018</c:v>
                </c:pt>
                <c:pt idx="3">
                  <c:v>2019</c:v>
                </c:pt>
                <c:pt idx="4">
                  <c:v>2020</c:v>
                </c:pt>
                <c:pt idx="5">
                  <c:v>2021</c:v>
                </c:pt>
              </c:numCache>
              <c:extLst/>
            </c:numRef>
          </c:cat>
          <c:val>
            <c:numRef>
              <c:f>'データ３（全額間接入り）グラフ用) (2)'!$J$15:$O$15</c:f>
              <c:numCache>
                <c:formatCode>#,##0;"△ "#,##0</c:formatCode>
                <c:ptCount val="6"/>
                <c:pt idx="0">
                  <c:v>45</c:v>
                </c:pt>
                <c:pt idx="1">
                  <c:v>46</c:v>
                </c:pt>
                <c:pt idx="2">
                  <c:v>48</c:v>
                </c:pt>
                <c:pt idx="3">
                  <c:v>52</c:v>
                </c:pt>
                <c:pt idx="4">
                  <c:v>54</c:v>
                </c:pt>
                <c:pt idx="5">
                  <c:v>57</c:v>
                </c:pt>
              </c:numCache>
              <c:extLst/>
            </c:numRef>
          </c:val>
          <c:extLst>
            <c:ext xmlns:c16="http://schemas.microsoft.com/office/drawing/2014/chart" uri="{C3380CC4-5D6E-409C-BE32-E72D297353CC}">
              <c16:uniqueId val="{00000007-8490-4C95-8FBC-15870A10FEC9}"/>
            </c:ext>
          </c:extLst>
        </c:ser>
        <c:dLbls>
          <c:showLegendKey val="0"/>
          <c:showVal val="0"/>
          <c:showCatName val="0"/>
          <c:showSerName val="0"/>
          <c:showPercent val="0"/>
          <c:showBubbleSize val="0"/>
        </c:dLbls>
        <c:gapWidth val="150"/>
        <c:overlap val="100"/>
        <c:serLines>
          <c:spPr>
            <a:ln w="9525" cap="flat" cmpd="sng" algn="ctr">
              <a:solidFill>
                <a:schemeClr val="tx1">
                  <a:lumMod val="35000"/>
                  <a:lumOff val="65000"/>
                </a:schemeClr>
              </a:solidFill>
              <a:round/>
            </a:ln>
            <a:effectLst/>
          </c:spPr>
        </c:serLines>
        <c:axId val="112815104"/>
        <c:axId val="112841472"/>
        <c:extLst>
          <c:ext xmlns:c15="http://schemas.microsoft.com/office/drawing/2012/chart" uri="{02D57815-91ED-43cb-92C2-25804820EDAC}">
            <c15:filteredBarSeries>
              <c15:ser>
                <c:idx val="9"/>
                <c:order val="7"/>
                <c:tx>
                  <c:strRef>
                    <c:extLst>
                      <c:ext uri="{02D57815-91ED-43cb-92C2-25804820EDAC}">
                        <c15:formulaRef>
                          <c15:sqref>'データ３（全額間接入り）グラフ用) (2)'!$D$14:$F$14</c15:sqref>
                        </c15:formulaRef>
                      </c:ext>
                    </c:extLst>
                    <c:strCache>
                      <c:ptCount val="3"/>
                      <c:pt idx="0">
                        <c:v>未来基金収入</c:v>
                      </c:pt>
                    </c:strCache>
                  </c:strRef>
                </c:tx>
                <c:spPr>
                  <a:solidFill>
                    <a:srgbClr val="FF0000"/>
                  </a:solidFill>
                  <a:ln>
                    <a:noFill/>
                  </a:ln>
                  <a:effectLst/>
                </c:spPr>
                <c:invertIfNegative val="0"/>
                <c:dLbls>
                  <c:dLbl>
                    <c:idx val="0"/>
                    <c:layout>
                      <c:manualLayout>
                        <c:x val="1.8514454262273876E-2"/>
                        <c:y val="-1.8980951897761377E-17"/>
                      </c:manualLayout>
                    </c:layout>
                    <c:dLblPos val="ctr"/>
                    <c:showLegendKey val="0"/>
                    <c:showVal val="1"/>
                    <c:showCatName val="0"/>
                    <c:showSerName val="0"/>
                    <c:showPercent val="0"/>
                    <c:showBubbleSize val="0"/>
                    <c:extLst>
                      <c:ext uri="{CE6537A1-D6FC-4f65-9D91-7224C49458BB}"/>
                      <c:ext xmlns:c16="http://schemas.microsoft.com/office/drawing/2014/chart" uri="{C3380CC4-5D6E-409C-BE32-E72D297353CC}">
                        <c16:uniqueId val="{0000000F-8490-4C95-8FBC-15870A10FEC9}"/>
                      </c:ext>
                    </c:extLst>
                  </c:dLbl>
                  <c:dLbl>
                    <c:idx val="1"/>
                    <c:layout>
                      <c:manualLayout>
                        <c:x val="1.6831322056612554E-2"/>
                        <c:y val="0"/>
                      </c:manualLayout>
                    </c:layout>
                    <c:dLblPos val="ctr"/>
                    <c:showLegendKey val="0"/>
                    <c:showVal val="1"/>
                    <c:showCatName val="0"/>
                    <c:showSerName val="0"/>
                    <c:showPercent val="0"/>
                    <c:showBubbleSize val="0"/>
                    <c:extLst>
                      <c:ext uri="{CE6537A1-D6FC-4f65-9D91-7224C49458BB}"/>
                      <c:ext xmlns:c16="http://schemas.microsoft.com/office/drawing/2014/chart" uri="{C3380CC4-5D6E-409C-BE32-E72D297353CC}">
                        <c16:uniqueId val="{00000010-8490-4C95-8FBC-15870A10FEC9}"/>
                      </c:ext>
                    </c:extLst>
                  </c:dLbl>
                  <c:dLbl>
                    <c:idx val="2"/>
                    <c:layout>
                      <c:manualLayout>
                        <c:x val="1.8514454262273876E-2"/>
                        <c:y val="0"/>
                      </c:manualLayout>
                    </c:layout>
                    <c:dLblPos val="ctr"/>
                    <c:showLegendKey val="0"/>
                    <c:showVal val="1"/>
                    <c:showCatName val="0"/>
                    <c:showSerName val="0"/>
                    <c:showPercent val="0"/>
                    <c:showBubbleSize val="0"/>
                    <c:extLst>
                      <c:ext uri="{CE6537A1-D6FC-4f65-9D91-7224C49458BB}"/>
                      <c:ext xmlns:c16="http://schemas.microsoft.com/office/drawing/2014/chart" uri="{C3380CC4-5D6E-409C-BE32-E72D297353CC}">
                        <c16:uniqueId val="{00000011-8490-4C95-8FBC-15870A10FEC9}"/>
                      </c:ext>
                    </c:extLst>
                  </c:dLbl>
                  <c:dLbl>
                    <c:idx val="3"/>
                    <c:layout>
                      <c:manualLayout>
                        <c:x val="2.0197586467935014E-2"/>
                        <c:y val="0"/>
                      </c:manualLayout>
                    </c:layout>
                    <c:dLblPos val="ctr"/>
                    <c:showLegendKey val="0"/>
                    <c:showVal val="1"/>
                    <c:showCatName val="0"/>
                    <c:showSerName val="0"/>
                    <c:showPercent val="0"/>
                    <c:showBubbleSize val="0"/>
                    <c:extLst>
                      <c:ext uri="{CE6537A1-D6FC-4f65-9D91-7224C49458BB}"/>
                      <c:ext xmlns:c16="http://schemas.microsoft.com/office/drawing/2014/chart" uri="{C3380CC4-5D6E-409C-BE32-E72D297353CC}">
                        <c16:uniqueId val="{00000012-8490-4C95-8FBC-15870A10FEC9}"/>
                      </c:ext>
                    </c:extLst>
                  </c:dLbl>
                  <c:dLbl>
                    <c:idx val="4"/>
                    <c:layout>
                      <c:manualLayout>
                        <c:x val="1.8514454262273754E-2"/>
                        <c:y val="1.035336609127495E-3"/>
                      </c:manualLayout>
                    </c:layout>
                    <c:dLblPos val="ctr"/>
                    <c:showLegendKey val="0"/>
                    <c:showVal val="1"/>
                    <c:showCatName val="0"/>
                    <c:showSerName val="0"/>
                    <c:showPercent val="0"/>
                    <c:showBubbleSize val="0"/>
                    <c:extLst>
                      <c:ext uri="{CE6537A1-D6FC-4f65-9D91-7224C49458BB}"/>
                      <c:ext xmlns:c16="http://schemas.microsoft.com/office/drawing/2014/chart" uri="{C3380CC4-5D6E-409C-BE32-E72D297353CC}">
                        <c16:uniqueId val="{00000013-8490-4C95-8FBC-15870A10FEC9}"/>
                      </c:ext>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ja-JP"/>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'データ３（全額間接入り）グラフ用) (2)'!$J$4:$O$4</c15:sqref>
                        </c15:formulaRef>
                      </c:ext>
                    </c:extLst>
                    <c:numCache>
                      <c:formatCode>General</c:formatCode>
                      <c:ptCount val="6"/>
                      <c:pt idx="0">
                        <c:v>2016</c:v>
                      </c:pt>
                      <c:pt idx="1">
                        <c:v>2017</c:v>
                      </c:pt>
                      <c:pt idx="2">
                        <c:v>2018</c:v>
                      </c:pt>
                      <c:pt idx="3">
                        <c:v>2019</c:v>
                      </c:pt>
                      <c:pt idx="4">
                        <c:v>2020</c:v>
                      </c:pt>
                      <c:pt idx="5">
                        <c:v>2021</c:v>
                      </c:pt>
                    </c:numCache>
                  </c:numRef>
                </c:cat>
                <c:val>
                  <c:numRef>
                    <c:extLst>
                      <c:ext uri="{02D57815-91ED-43cb-92C2-25804820EDAC}">
                        <c15:formulaRef>
                          <c15:sqref>'データ３（全額間接入り）グラフ用) (2)'!$J$14:$O$14</c15:sqref>
                        </c15:formulaRef>
                      </c:ext>
                    </c:extLst>
                    <c:numCache>
                      <c:formatCode>General</c:formatCode>
                      <c:ptCount val="6"/>
                    </c:numCache>
                  </c:numRef>
                </c:val>
                <c:extLst>
                  <c:ext xmlns:c16="http://schemas.microsoft.com/office/drawing/2014/chart" uri="{C3380CC4-5D6E-409C-BE32-E72D297353CC}">
                    <c16:uniqueId val="{00000014-8490-4C95-8FBC-15870A10FEC9}"/>
                  </c:ext>
                </c:extLst>
              </c15:ser>
            </c15:filteredBarSeries>
          </c:ext>
        </c:extLst>
      </c:barChart>
      <c:lineChart>
        <c:grouping val="standard"/>
        <c:varyColors val="0"/>
        <c:ser>
          <c:idx val="13"/>
          <c:order val="9"/>
          <c:tx>
            <c:strRef>
              <c:f>'データ３（全額間接入り）グラフ用) (2)'!$D$18:$F$18</c:f>
              <c:strCache>
                <c:ptCount val="3"/>
                <c:pt idx="0">
                  <c:v>人件費</c:v>
                </c:pt>
              </c:strCache>
            </c:strRef>
          </c:tx>
          <c:spPr>
            <a:ln w="28575" cap="rnd">
              <a:solidFill>
                <a:schemeClr val="tx1"/>
              </a:solidFill>
              <a:round/>
            </a:ln>
            <a:effectLst/>
          </c:spPr>
          <c:marker>
            <c:symbol val="x"/>
            <c:size val="7"/>
            <c:spPr>
              <a:solidFill>
                <a:schemeClr val="tx1"/>
              </a:solidFill>
              <a:ln w="9525">
                <a:solidFill>
                  <a:schemeClr val="accent2">
                    <a:lumMod val="80000"/>
                    <a:lumOff val="20000"/>
                  </a:schemeClr>
                </a:solidFill>
              </a:ln>
              <a:effectLst/>
            </c:spPr>
          </c:marker>
          <c:dLbls>
            <c:dLbl>
              <c:idx val="0"/>
              <c:layout>
                <c:manualLayout>
                  <c:x val="-3.5169988276670576E-3"/>
                  <c:y val="1.9512192396641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8490-4C95-8FBC-15870A10FEC9}"/>
                </c:ext>
              </c:extLst>
            </c:dLbl>
            <c:dLbl>
              <c:idx val="1"/>
              <c:layout>
                <c:manualLayout>
                  <c:x val="-7.0339976553341153E-3"/>
                  <c:y val="2.0327531526634027E-2"/>
                </c:manualLayout>
              </c:layout>
              <c:spPr>
                <a:noFill/>
                <a:ln>
                  <a:noFill/>
                </a:ln>
                <a:effectLst/>
              </c:spPr>
              <c:txPr>
                <a:bodyPr rot="0" spcFirstLastPara="1" vertOverflow="ellipsis" vert="horz" wrap="square" lIns="38100" tIns="19050" rIns="38100" bIns="19050" anchor="ctr" anchorCtr="1">
                  <a:noAutofit/>
                </a:bodyPr>
                <a:lstStyle/>
                <a:p>
                  <a:pPr>
                    <a:defRPr sz="1050" b="0" i="0" u="none" strike="noStrike" kern="1200" baseline="0">
                      <a:solidFill>
                        <a:sysClr val="windowText" lastClr="000000"/>
                      </a:solidFill>
                      <a:latin typeface="+mn-lt"/>
                      <a:ea typeface="+mn-ea"/>
                      <a:cs typeface="+mn-cs"/>
                    </a:defRPr>
                  </a:pPr>
                  <a:endParaRPr lang="ja-JP"/>
                </a:p>
              </c:txPr>
              <c:showLegendKey val="0"/>
              <c:showVal val="1"/>
              <c:showCatName val="0"/>
              <c:showSerName val="0"/>
              <c:showPercent val="0"/>
              <c:showBubbleSize val="0"/>
              <c:extLst>
                <c:ext xmlns:c15="http://schemas.microsoft.com/office/drawing/2012/chart" uri="{CE6537A1-D6FC-4f65-9D91-7224C49458BB}">
                  <c15:layout>
                    <c:manualLayout>
                      <c:w val="3.6395030046801009E-2"/>
                      <c:h val="2.6781406496900341E-2"/>
                    </c:manualLayout>
                  </c15:layout>
                </c:ext>
                <c:ext xmlns:c16="http://schemas.microsoft.com/office/drawing/2014/chart" uri="{C3380CC4-5D6E-409C-BE32-E72D297353CC}">
                  <c16:uniqueId val="{00000009-8490-4C95-8FBC-15870A10FEC9}"/>
                </c:ext>
              </c:extLst>
            </c:dLbl>
            <c:dLbl>
              <c:idx val="2"/>
              <c:layout>
                <c:manualLayout>
                  <c:x val="-5.8616647127784725E-3"/>
                  <c:y val="1.77383567242198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8490-4C95-8FBC-15870A10FEC9}"/>
                </c:ext>
              </c:extLst>
            </c:dLbl>
            <c:dLbl>
              <c:idx val="3"/>
              <c:layout>
                <c:manualLayout>
                  <c:x val="-1.0550996483001172E-2"/>
                  <c:y val="1.951219239664194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8490-4C95-8FBC-15870A10FEC9}"/>
                </c:ext>
              </c:extLst>
            </c:dLbl>
            <c:dLbl>
              <c:idx val="4"/>
              <c:layout>
                <c:manualLayout>
                  <c:x val="-1.0550996483001172E-2"/>
                  <c:y val="2.12860280690639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8490-4C95-8FBC-15870A10FEC9}"/>
                </c:ext>
              </c:extLst>
            </c:dLbl>
            <c:dLbl>
              <c:idx val="5"/>
              <c:layout>
                <c:manualLayout>
                  <c:x val="-7.0339976553341153E-3"/>
                  <c:y val="2.128602806906394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8490-4C95-8FBC-15870A10FEC9}"/>
                </c:ext>
              </c:extLst>
            </c:dLbl>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ysClr val="windowText" lastClr="000000"/>
                    </a:solidFill>
                    <a:latin typeface="+mn-lt"/>
                    <a:ea typeface="+mn-ea"/>
                    <a:cs typeface="+mn-cs"/>
                  </a:defRPr>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#REF!</c:f>
            </c:multiLvlStrRef>
          </c:cat>
          <c:val>
            <c:numRef>
              <c:f>'データ３（全額間接入り）グラフ用) (2)'!$J$18:$O$18</c:f>
              <c:numCache>
                <c:formatCode>#,##0;"△ "#,##0</c:formatCode>
                <c:ptCount val="6"/>
                <c:pt idx="0">
                  <c:v>356</c:v>
                </c:pt>
                <c:pt idx="1">
                  <c:v>353</c:v>
                </c:pt>
                <c:pt idx="2">
                  <c:v>353</c:v>
                </c:pt>
                <c:pt idx="3">
                  <c:v>353</c:v>
                </c:pt>
                <c:pt idx="4">
                  <c:v>353</c:v>
                </c:pt>
                <c:pt idx="5">
                  <c:v>353</c:v>
                </c:pt>
              </c:numCache>
              <c:extLst/>
            </c:numRef>
          </c:val>
          <c:smooth val="0"/>
          <c:extLst>
            <c:ext xmlns:c16="http://schemas.microsoft.com/office/drawing/2014/chart" uri="{C3380CC4-5D6E-409C-BE32-E72D297353CC}">
              <c16:uniqueId val="{0000000E-8490-4C95-8FBC-15870A10FEC9}"/>
            </c:ext>
          </c:extLst>
        </c:ser>
        <c:dLbls>
          <c:showLegendKey val="0"/>
          <c:showVal val="0"/>
          <c:showCatName val="0"/>
          <c:showSerName val="0"/>
          <c:showPercent val="0"/>
          <c:showBubbleSize val="0"/>
        </c:dLbls>
        <c:marker val="1"/>
        <c:smooth val="0"/>
        <c:axId val="112815104"/>
        <c:axId val="112841472"/>
      </c:lineChart>
      <c:catAx>
        <c:axId val="1128151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ja-JP"/>
          </a:p>
        </c:txPr>
        <c:crossAx val="112841472"/>
        <c:crosses val="autoZero"/>
        <c:auto val="1"/>
        <c:lblAlgn val="ctr"/>
        <c:lblOffset val="100"/>
        <c:noMultiLvlLbl val="0"/>
      </c:catAx>
      <c:valAx>
        <c:axId val="112841472"/>
        <c:scaling>
          <c:orientation val="minMax"/>
        </c:scaling>
        <c:delete val="0"/>
        <c:axPos val="l"/>
        <c:majorGridlines>
          <c:spPr>
            <a:ln w="9525" cap="flat" cmpd="sng" algn="ctr">
              <a:solidFill>
                <a:schemeClr val="tx1">
                  <a:lumMod val="15000"/>
                  <a:lumOff val="85000"/>
                </a:schemeClr>
              </a:solidFill>
              <a:round/>
            </a:ln>
            <a:effectLst/>
          </c:spPr>
        </c:majorGridlines>
        <c:numFmt formatCode="#,##0;&quot;△ &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12815104"/>
        <c:crosses val="autoZero"/>
        <c:crossBetween val="between"/>
        <c:majorUnit val="200"/>
      </c:valAx>
      <c:spPr>
        <a:noFill/>
        <a:ln>
          <a:noFill/>
        </a:ln>
        <a:effectLst/>
      </c:spPr>
    </c:plotArea>
    <c:legend>
      <c:legendPos val="b"/>
      <c:layout>
        <c:manualLayout>
          <c:xMode val="edge"/>
          <c:yMode val="edge"/>
          <c:x val="7.0149865591397853E-2"/>
          <c:y val="0.87472146050341992"/>
          <c:w val="0.9238776291320232"/>
          <c:h val="0.1196893687094369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solidFill>
      <a:schemeClr val="bg1"/>
    </a:solidFill>
    <a:ln w="9525" cap="flat" cmpd="sng" algn="ctr">
      <a:noFill/>
      <a:round/>
    </a:ln>
    <a:effectLst/>
  </c:spPr>
  <c:txPr>
    <a:bodyPr/>
    <a:lstStyle/>
    <a:p>
      <a:pPr>
        <a:defRPr/>
      </a:pPr>
      <a:endParaRPr lang="ja-JP"/>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0.25114</cdr:x>
      <cdr:y>0.13407</cdr:y>
    </cdr:from>
    <cdr:to>
      <cdr:x>0.31917</cdr:x>
      <cdr:y>0.16058</cdr:y>
    </cdr:to>
    <cdr:sp macro="" textlink="">
      <cdr:nvSpPr>
        <cdr:cNvPr id="5" name="テキスト ボックス 3"/>
        <cdr:cNvSpPr txBox="1"/>
      </cdr:nvSpPr>
      <cdr:spPr>
        <a:xfrm xmlns:a="http://schemas.openxmlformats.org/drawingml/2006/main">
          <a:off x="2242149" y="796388"/>
          <a:ext cx="607372" cy="15746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1,404</a:t>
          </a:r>
          <a:endParaRPr kumimoji="1" lang="ja-JP" altLang="en-US" sz="1100" b="1" dirty="0"/>
        </a:p>
      </cdr:txBody>
    </cdr:sp>
  </cdr:relSizeAnchor>
  <cdr:relSizeAnchor xmlns:cdr="http://schemas.openxmlformats.org/drawingml/2006/chartDrawing">
    <cdr:from>
      <cdr:x>0.40295</cdr:x>
      <cdr:y>0.13271</cdr:y>
    </cdr:from>
    <cdr:to>
      <cdr:x>0.47098</cdr:x>
      <cdr:y>0.15923</cdr:y>
    </cdr:to>
    <cdr:sp macro="" textlink="">
      <cdr:nvSpPr>
        <cdr:cNvPr id="6" name="テキスト ボックス 3"/>
        <cdr:cNvSpPr txBox="1"/>
      </cdr:nvSpPr>
      <cdr:spPr>
        <a:xfrm xmlns:a="http://schemas.openxmlformats.org/drawingml/2006/main">
          <a:off x="3597564" y="788310"/>
          <a:ext cx="607372" cy="157528"/>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1,406</a:t>
          </a:r>
          <a:endParaRPr kumimoji="1" lang="ja-JP" altLang="en-US" sz="1100" b="1" dirty="0"/>
        </a:p>
      </cdr:txBody>
    </cdr:sp>
  </cdr:relSizeAnchor>
  <cdr:relSizeAnchor xmlns:cdr="http://schemas.openxmlformats.org/drawingml/2006/chartDrawing">
    <cdr:from>
      <cdr:x>0.56321</cdr:x>
      <cdr:y>0.12914</cdr:y>
    </cdr:from>
    <cdr:to>
      <cdr:x>0.63124</cdr:x>
      <cdr:y>0.15566</cdr:y>
    </cdr:to>
    <cdr:sp macro="" textlink="">
      <cdr:nvSpPr>
        <cdr:cNvPr id="8" name="テキスト ボックス 3"/>
        <cdr:cNvSpPr txBox="1"/>
      </cdr:nvSpPr>
      <cdr:spPr>
        <a:xfrm xmlns:a="http://schemas.openxmlformats.org/drawingml/2006/main">
          <a:off x="5028333" y="767108"/>
          <a:ext cx="607372" cy="15752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1,410</a:t>
          </a:r>
          <a:endParaRPr kumimoji="1" lang="ja-JP" altLang="en-US" sz="1100" b="1" dirty="0"/>
        </a:p>
      </cdr:txBody>
    </cdr:sp>
  </cdr:relSizeAnchor>
  <cdr:relSizeAnchor xmlns:cdr="http://schemas.openxmlformats.org/drawingml/2006/chartDrawing">
    <cdr:from>
      <cdr:x>0.71764</cdr:x>
      <cdr:y>0.12998</cdr:y>
    </cdr:from>
    <cdr:to>
      <cdr:x>0.78567</cdr:x>
      <cdr:y>0.1565</cdr:y>
    </cdr:to>
    <cdr:sp macro="" textlink="">
      <cdr:nvSpPr>
        <cdr:cNvPr id="9" name="テキスト ボックス 3"/>
        <cdr:cNvSpPr txBox="1"/>
      </cdr:nvSpPr>
      <cdr:spPr>
        <a:xfrm xmlns:a="http://schemas.openxmlformats.org/drawingml/2006/main">
          <a:off x="6407090" y="772098"/>
          <a:ext cx="607372" cy="157529"/>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1,411</a:t>
          </a:r>
          <a:endParaRPr kumimoji="1" lang="ja-JP" altLang="en-US" sz="1100" b="1" dirty="0"/>
        </a:p>
      </cdr:txBody>
    </cdr:sp>
  </cdr:relSizeAnchor>
  <cdr:relSizeAnchor xmlns:cdr="http://schemas.openxmlformats.org/drawingml/2006/chartDrawing">
    <cdr:from>
      <cdr:x>0.87332</cdr:x>
      <cdr:y>0.13081</cdr:y>
    </cdr:from>
    <cdr:to>
      <cdr:x>0.94135</cdr:x>
      <cdr:y>0.15733</cdr:y>
    </cdr:to>
    <cdr:sp macro="" textlink="">
      <cdr:nvSpPr>
        <cdr:cNvPr id="10" name="テキスト ボックス 3"/>
        <cdr:cNvSpPr txBox="1"/>
      </cdr:nvSpPr>
      <cdr:spPr>
        <a:xfrm xmlns:a="http://schemas.openxmlformats.org/drawingml/2006/main">
          <a:off x="7796981" y="777024"/>
          <a:ext cx="607372" cy="157528"/>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1,414</a:t>
          </a:r>
          <a:endParaRPr kumimoji="1" lang="ja-JP" altLang="en-US" sz="1100" b="1" dirty="0"/>
        </a:p>
      </cdr:txBody>
    </cdr:sp>
  </cdr:relSizeAnchor>
  <cdr:relSizeAnchor xmlns:cdr="http://schemas.openxmlformats.org/drawingml/2006/chartDrawing">
    <cdr:from>
      <cdr:x>0.09679</cdr:x>
      <cdr:y>0.15308</cdr:y>
    </cdr:from>
    <cdr:to>
      <cdr:x>0.16443</cdr:x>
      <cdr:y>0.17808</cdr:y>
    </cdr:to>
    <cdr:sp macro="" textlink="">
      <cdr:nvSpPr>
        <cdr:cNvPr id="14" name="テキスト ボックス 4"/>
        <cdr:cNvSpPr txBox="1"/>
      </cdr:nvSpPr>
      <cdr:spPr>
        <a:xfrm xmlns:a="http://schemas.openxmlformats.org/drawingml/2006/main">
          <a:off x="864160" y="909308"/>
          <a:ext cx="603890" cy="148500"/>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ctr"/>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pPr algn="ctr"/>
          <a:r>
            <a:rPr kumimoji="1" lang="en-US" altLang="ja-JP" sz="1100" b="1" dirty="0"/>
            <a:t>1,364</a:t>
          </a:r>
          <a:endParaRPr kumimoji="1" lang="ja-JP" altLang="en-US" sz="1100" b="1" dirty="0"/>
        </a:p>
      </cdr:txBody>
    </cdr:sp>
  </cdr:relSizeAnchor>
  <cdr:relSizeAnchor xmlns:cdr="http://schemas.openxmlformats.org/drawingml/2006/chartDrawing">
    <cdr:from>
      <cdr:x>0</cdr:x>
      <cdr:y>0.00612</cdr:y>
    </cdr:from>
    <cdr:to>
      <cdr:x>0.12618</cdr:x>
      <cdr:y>0.04871</cdr:y>
    </cdr:to>
    <cdr:sp macro="" textlink="">
      <cdr:nvSpPr>
        <cdr:cNvPr id="16" name="テキスト ボックス 7"/>
        <cdr:cNvSpPr txBox="1"/>
      </cdr:nvSpPr>
      <cdr:spPr>
        <a:xfrm xmlns:a="http://schemas.openxmlformats.org/drawingml/2006/main">
          <a:off x="0" y="35185"/>
          <a:ext cx="1106862" cy="244661"/>
        </a:xfrm>
        <a:prstGeom xmlns:a="http://schemas.openxmlformats.org/drawingml/2006/main" prst="rect">
          <a:avLst/>
        </a:prstGeom>
        <a:noFill xmlns:a="http://schemas.openxmlformats.org/drawingml/2006/main"/>
        <a:ln xmlns:a="http://schemas.openxmlformats.org/drawingml/2006/main" w="9525" cmpd="sng">
          <a:noFill/>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r>
            <a:rPr kumimoji="1" lang="ja-JP" altLang="en-US" sz="900" dirty="0"/>
            <a:t>（単位：億円）</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1"/>
            <a:ext cx="2949099" cy="496967"/>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4940" y="1"/>
            <a:ext cx="2949099" cy="496967"/>
          </a:xfrm>
          <a:prstGeom prst="rect">
            <a:avLst/>
          </a:prstGeom>
        </p:spPr>
        <p:txBody>
          <a:bodyPr vert="horz" lIns="91440" tIns="45720" rIns="91440" bIns="45720" rtlCol="0"/>
          <a:lstStyle>
            <a:lvl1pPr algn="r">
              <a:defRPr sz="1200"/>
            </a:lvl1pPr>
          </a:lstStyle>
          <a:p>
            <a:fld id="{70165755-A5F2-4F93-9EFA-D97A328CFF46}" type="datetimeFigureOut">
              <a:rPr kumimoji="1" lang="ja-JP" altLang="en-US" smtClean="0"/>
              <a:t>2017/5/13</a:t>
            </a:fld>
            <a:endParaRPr kumimoji="1" lang="ja-JP" altLang="en-US"/>
          </a:p>
        </p:txBody>
      </p:sp>
      <p:sp>
        <p:nvSpPr>
          <p:cNvPr id="4" name="スライド イメージ プレースホルダー 3"/>
          <p:cNvSpPr>
            <a:spLocks noGrp="1" noRot="1" noChangeAspect="1"/>
          </p:cNvSpPr>
          <p:nvPr>
            <p:ph type="sldImg" idx="2"/>
          </p:nvPr>
        </p:nvSpPr>
        <p:spPr>
          <a:xfrm>
            <a:off x="919163" y="746125"/>
            <a:ext cx="4967287" cy="3725863"/>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0562" y="4721186"/>
            <a:ext cx="5444490" cy="4472702"/>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9440647"/>
            <a:ext cx="2949099" cy="49696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4940" y="9440647"/>
            <a:ext cx="2949099" cy="496967"/>
          </a:xfrm>
          <a:prstGeom prst="rect">
            <a:avLst/>
          </a:prstGeom>
        </p:spPr>
        <p:txBody>
          <a:bodyPr vert="horz" lIns="91440" tIns="45720" rIns="91440" bIns="45720" rtlCol="0" anchor="b"/>
          <a:lstStyle>
            <a:lvl1pPr algn="r">
              <a:defRPr sz="1200"/>
            </a:lvl1pPr>
          </a:lstStyle>
          <a:p>
            <a:fld id="{A291E588-71E4-49EA-9D08-17584ECA5809}" type="slidenum">
              <a:rPr kumimoji="1" lang="ja-JP" altLang="en-US" smtClean="0"/>
              <a:t>‹#›</a:t>
            </a:fld>
            <a:endParaRPr kumimoji="1" lang="ja-JP" altLang="en-US"/>
          </a:p>
        </p:txBody>
      </p:sp>
    </p:spTree>
    <p:extLst>
      <p:ext uri="{BB962C8B-B14F-4D97-AF65-F5344CB8AC3E}">
        <p14:creationId xmlns:p14="http://schemas.microsoft.com/office/powerpoint/2010/main" val="368292183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665682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1080447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990419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Tree>
    <p:extLst>
      <p:ext uri="{BB962C8B-B14F-4D97-AF65-F5344CB8AC3E}">
        <p14:creationId xmlns:p14="http://schemas.microsoft.com/office/powerpoint/2010/main" val="4023140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Tree>
    <p:extLst>
      <p:ext uri="{BB962C8B-B14F-4D97-AF65-F5344CB8AC3E}">
        <p14:creationId xmlns:p14="http://schemas.microsoft.com/office/powerpoint/2010/main" val="708000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63638" y="1241425"/>
            <a:ext cx="4465637" cy="3351213"/>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9F35A1-32CF-4823-979C-701331B57CD1}"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en-US" altLang="ja-JP" sz="1200" b="0" i="0" u="none" strike="noStrike" kern="1200" cap="none" spc="0" normalizeH="0" baseline="0" noProof="0">
              <a:ln>
                <a:noFill/>
              </a:ln>
              <a:solidFill>
                <a:prstClr val="black"/>
              </a:solidFill>
              <a:effectLst/>
              <a:uLnTx/>
              <a:uFillTx/>
              <a:latin typeface="Calibri"/>
              <a:ea typeface="ＭＳ Ｐゴシック"/>
              <a:cs typeface="+mn-cs"/>
            </a:endParaRPr>
          </a:p>
        </p:txBody>
      </p:sp>
    </p:spTree>
    <p:extLst>
      <p:ext uri="{BB962C8B-B14F-4D97-AF65-F5344CB8AC3E}">
        <p14:creationId xmlns:p14="http://schemas.microsoft.com/office/powerpoint/2010/main" val="110973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00009"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00009"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481054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07176"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07176"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545153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0593195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0514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06536"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06536" rtl="0" eaLnBrk="1" fontAlgn="auto" latinLnBrk="0" hangingPunct="1">
                <a:lnSpc>
                  <a:spcPct val="100000"/>
                </a:lnSpc>
                <a:spcBef>
                  <a:spcPts val="0"/>
                </a:spcBef>
                <a:spcAft>
                  <a:spcPts val="0"/>
                </a:spcAft>
                <a:buClrTx/>
                <a:buSzTx/>
                <a:buFontTx/>
                <a:buNone/>
                <a:tabLst/>
                <a:defRPr/>
              </a:pPr>
              <a:t>19</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21641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579436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 イメージ プレースホルダー 1"/>
          <p:cNvSpPr>
            <a:spLocks noGrp="1" noRot="1" noChangeAspect="1" noTextEdit="1"/>
          </p:cNvSpPr>
          <p:nvPr>
            <p:ph type="sldImg"/>
          </p:nvPr>
        </p:nvSpPr>
        <p:spPr>
          <a:xfrm>
            <a:off x="3416300" y="841375"/>
            <a:ext cx="3030538" cy="2271713"/>
          </a:xfrm>
          <a:ln/>
        </p:spPr>
      </p:sp>
      <p:sp>
        <p:nvSpPr>
          <p:cNvPr id="6147" name="ノート プレースホルダー 2"/>
          <p:cNvSpPr>
            <a:spLocks noGrp="1"/>
          </p:cNvSpPr>
          <p:nvPr>
            <p:ph type="body" idx="1"/>
          </p:nvPr>
        </p:nvSpPr>
        <p:spPr>
          <a:noFill/>
        </p:spPr>
        <p:txBody>
          <a:bodyPr/>
          <a:lstStyle/>
          <a:p>
            <a:endParaRPr lang="ja-JP" altLang="en-US" dirty="0" smtClean="0">
              <a:latin typeface="Arial" pitchFamily="34" charset="0"/>
            </a:endParaRPr>
          </a:p>
        </p:txBody>
      </p:sp>
      <p:sp>
        <p:nvSpPr>
          <p:cNvPr id="6148" name="スライド番号プレースホルダー 3"/>
          <p:cNvSpPr>
            <a:spLocks noGrp="1"/>
          </p:cNvSpPr>
          <p:nvPr>
            <p:ph type="sldNum" sz="quarter" idx="5"/>
          </p:nvPr>
        </p:nvSpPr>
        <p:spPr>
          <a:noFill/>
          <a:ln>
            <a:miter lim="800000"/>
            <a:headEnd/>
            <a:tailEnd/>
          </a:ln>
        </p:spPr>
        <p:txBody>
          <a:bodyPr/>
          <a:lstStyle/>
          <a:p>
            <a:pPr marL="0" marR="0" lvl="0" indent="0" algn="r" defTabSz="906286" rtl="0" eaLnBrk="1" fontAlgn="base" latinLnBrk="0" hangingPunct="1">
              <a:lnSpc>
                <a:spcPct val="100000"/>
              </a:lnSpc>
              <a:spcBef>
                <a:spcPct val="0"/>
              </a:spcBef>
              <a:spcAft>
                <a:spcPct val="0"/>
              </a:spcAft>
              <a:buClrTx/>
              <a:buSzTx/>
              <a:buFontTx/>
              <a:buNone/>
              <a:tabLst/>
              <a:defRPr/>
            </a:pPr>
            <a:fld id="{83ED8166-1108-404D-A789-343F1186DC5D}" type="slidenum">
              <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rPr>
              <a:pPr marL="0" marR="0" lvl="0" indent="0" algn="r" defTabSz="906286" rtl="0" eaLnBrk="1" fontAlgn="base" latinLnBrk="0" hangingPunct="1">
                <a:lnSpc>
                  <a:spcPct val="100000"/>
                </a:lnSpc>
                <a:spcBef>
                  <a:spcPct val="0"/>
                </a:spcBef>
                <a:spcAft>
                  <a:spcPct val="0"/>
                </a:spcAft>
                <a:buClrTx/>
                <a:buSzTx/>
                <a:buFontTx/>
                <a:buNone/>
                <a:tabLst/>
                <a:defRPr/>
              </a:pPr>
              <a:t>20</a:t>
            </a:fld>
            <a:endParaRPr kumimoji="1" lang="en-US" altLang="ja-JP" sz="1200" b="0" i="0" u="none" strike="noStrike" kern="1200" cap="none" spc="0" normalizeH="0" baseline="0" noProof="0">
              <a:ln>
                <a:noFill/>
              </a:ln>
              <a:solidFill>
                <a:srgbClr val="000000"/>
              </a:solidFill>
              <a:effectLst/>
              <a:uLnTx/>
              <a:uFillTx/>
              <a:latin typeface="Arial" pitchFamily="34" charset="0"/>
              <a:ea typeface="ＭＳ Ｐゴシック" pitchFamily="50" charset="-128"/>
              <a:cs typeface="+mn-cs"/>
            </a:endParaRPr>
          </a:p>
        </p:txBody>
      </p:sp>
    </p:spTree>
    <p:extLst>
      <p:ext uri="{BB962C8B-B14F-4D97-AF65-F5344CB8AC3E}">
        <p14:creationId xmlns:p14="http://schemas.microsoft.com/office/powerpoint/2010/main" val="35501704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1371600" y="1143000"/>
            <a:ext cx="4113213" cy="3086100"/>
          </a:xfrm>
        </p:spPr>
      </p:sp>
      <p:sp>
        <p:nvSpPr>
          <p:cNvPr id="3" name="ノート プレースホルダ 2"/>
          <p:cNvSpPr>
            <a:spLocks noGrp="1"/>
          </p:cNvSpPr>
          <p:nvPr>
            <p:ph type="body" idx="1"/>
          </p:nvPr>
        </p:nvSpPr>
        <p:spPr/>
        <p:txBody>
          <a:bodyPr>
            <a:normAutofit/>
          </a:bodyPr>
          <a:lstStyle/>
          <a:p>
            <a:endParaRPr kumimoji="1" lang="en-US" altLang="ja-JP" dirty="0" smtClean="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183562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dirty="0" smtClean="0"/>
              <a:t>＜スクリプト案＞</a:t>
            </a:r>
            <a:endParaRPr lang="en-US" altLang="ja-JP" dirty="0" smtClean="0"/>
          </a:p>
          <a:p>
            <a:r>
              <a:rPr kumimoji="1" lang="ja-JP" altLang="ja-JP" sz="1200" kern="1200" dirty="0" smtClean="0">
                <a:solidFill>
                  <a:schemeClr val="tx1"/>
                </a:solidFill>
                <a:latin typeface="+mn-lt"/>
                <a:ea typeface="+mn-ea"/>
                <a:cs typeface="+mn-cs"/>
              </a:rPr>
              <a:t>本構想を実現するには、総長のリーダーシップによる財源の確保と構想の各取組への戦略的配分が重要となる。 共同研究を含む外部資金の間接経費を財源に、産学共創の強化により総長裁量経費を補強し各取組を推し進める。（間接経費の適正化も必要）</a:t>
            </a:r>
          </a:p>
          <a:p>
            <a:r>
              <a:rPr kumimoji="1" lang="en-US" altLang="ja-JP" sz="1200" kern="1200" dirty="0" smtClean="0">
                <a:solidFill>
                  <a:schemeClr val="tx1"/>
                </a:solidFill>
                <a:latin typeface="+mn-lt"/>
                <a:ea typeface="+mn-ea"/>
                <a:cs typeface="+mn-cs"/>
              </a:rPr>
              <a:t>2021</a:t>
            </a:r>
            <a:r>
              <a:rPr kumimoji="1" lang="ja-JP" altLang="ja-JP" sz="1200" kern="1200" dirty="0" smtClean="0">
                <a:solidFill>
                  <a:schemeClr val="tx1"/>
                </a:solidFill>
                <a:latin typeface="+mn-lt"/>
                <a:ea typeface="+mn-ea"/>
                <a:cs typeface="+mn-cs"/>
              </a:rPr>
              <a:t>年度に</a:t>
            </a:r>
            <a:r>
              <a:rPr kumimoji="1" lang="en-US" altLang="ja-JP" sz="1200" kern="1200" dirty="0" smtClean="0">
                <a:solidFill>
                  <a:schemeClr val="tx1"/>
                </a:solidFill>
                <a:latin typeface="+mn-lt"/>
                <a:ea typeface="+mn-ea"/>
                <a:cs typeface="+mn-cs"/>
              </a:rPr>
              <a:t>30</a:t>
            </a:r>
            <a:r>
              <a:rPr kumimoji="1" lang="ja-JP" altLang="ja-JP" sz="1200" kern="1200" dirty="0" smtClean="0">
                <a:solidFill>
                  <a:schemeClr val="tx1"/>
                </a:solidFill>
                <a:latin typeface="+mn-lt"/>
                <a:ea typeface="+mn-ea"/>
                <a:cs typeface="+mn-cs"/>
              </a:rPr>
              <a:t>億円規模の財源確保を目標としているが、既に先端的な研究活動に関わる包括的連携契約を</a:t>
            </a:r>
            <a:r>
              <a:rPr kumimoji="1" lang="en-US" altLang="ja-JP" sz="1200" kern="1200" dirty="0" smtClean="0">
                <a:solidFill>
                  <a:schemeClr val="tx1"/>
                </a:solidFill>
                <a:latin typeface="+mn-lt"/>
                <a:ea typeface="+mn-ea"/>
                <a:cs typeface="+mn-cs"/>
              </a:rPr>
              <a:t>10</a:t>
            </a:r>
            <a:r>
              <a:rPr kumimoji="1" lang="ja-JP" altLang="ja-JP" sz="1200" kern="1200" dirty="0" smtClean="0">
                <a:solidFill>
                  <a:schemeClr val="tx1"/>
                </a:solidFill>
                <a:latin typeface="+mn-lt"/>
                <a:ea typeface="+mn-ea"/>
                <a:cs typeface="+mn-cs"/>
              </a:rPr>
              <a:t>年間</a:t>
            </a:r>
            <a:r>
              <a:rPr kumimoji="1" lang="en-US" altLang="ja-JP" sz="1200" kern="1200" dirty="0" smtClean="0">
                <a:solidFill>
                  <a:schemeClr val="tx1"/>
                </a:solidFill>
                <a:latin typeface="+mn-lt"/>
                <a:ea typeface="+mn-ea"/>
                <a:cs typeface="+mn-cs"/>
              </a:rPr>
              <a:t>100</a:t>
            </a:r>
            <a:r>
              <a:rPr kumimoji="1" lang="ja-JP" altLang="ja-JP" sz="1200" kern="1200" dirty="0" smtClean="0">
                <a:solidFill>
                  <a:schemeClr val="tx1"/>
                </a:solidFill>
                <a:latin typeface="+mn-lt"/>
                <a:ea typeface="+mn-ea"/>
                <a:cs typeface="+mn-cs"/>
              </a:rPr>
              <a:t>億円規模等で複数企業と締結、卓越した研究成果をもとにした共創で「知・人材・資金の好循環」を実現する例が複数ある。 </a:t>
            </a:r>
          </a:p>
          <a:p>
            <a:r>
              <a:rPr kumimoji="1" lang="ja-JP" altLang="ja-JP" sz="1200" kern="1200" dirty="0" smtClean="0">
                <a:solidFill>
                  <a:schemeClr val="tx1"/>
                </a:solidFill>
                <a:latin typeface="+mn-lt"/>
                <a:ea typeface="+mn-ea"/>
                <a:cs typeface="+mn-cs"/>
              </a:rPr>
              <a:t>基礎となる研究・教育活動でも外部資金の調達は進んでおり、高等共創大学院での若手研究者の獲得・育成には学外機関から</a:t>
            </a:r>
            <a:r>
              <a:rPr kumimoji="1" lang="en-US" altLang="ja-JP" sz="1200" kern="1200" dirty="0" smtClean="0">
                <a:solidFill>
                  <a:schemeClr val="tx1"/>
                </a:solidFill>
                <a:latin typeface="+mn-lt"/>
                <a:ea typeface="+mn-ea"/>
                <a:cs typeface="+mn-cs"/>
              </a:rPr>
              <a:t>10</a:t>
            </a:r>
            <a:r>
              <a:rPr kumimoji="1" lang="ja-JP" altLang="ja-JP" sz="1200" kern="1200" dirty="0" smtClean="0">
                <a:solidFill>
                  <a:schemeClr val="tx1"/>
                </a:solidFill>
                <a:latin typeface="+mn-lt"/>
                <a:ea typeface="+mn-ea"/>
                <a:cs typeface="+mn-cs"/>
              </a:rPr>
              <a:t>年間で</a:t>
            </a:r>
            <a:r>
              <a:rPr kumimoji="1" lang="en-US" altLang="ja-JP" sz="1200" kern="1200" dirty="0" smtClean="0">
                <a:solidFill>
                  <a:schemeClr val="tx1"/>
                </a:solidFill>
                <a:latin typeface="+mn-lt"/>
                <a:ea typeface="+mn-ea"/>
                <a:cs typeface="+mn-cs"/>
              </a:rPr>
              <a:t>10</a:t>
            </a:r>
            <a:r>
              <a:rPr kumimoji="1" lang="ja-JP" altLang="ja-JP" sz="1200" kern="1200" dirty="0" smtClean="0">
                <a:solidFill>
                  <a:schemeClr val="tx1"/>
                </a:solidFill>
                <a:latin typeface="+mn-lt"/>
                <a:ea typeface="+mn-ea"/>
                <a:cs typeface="+mn-cs"/>
              </a:rPr>
              <a:t>億円の支援を受ける。 </a:t>
            </a:r>
          </a:p>
          <a:p>
            <a:r>
              <a:rPr kumimoji="1" lang="ja-JP" altLang="ja-JP" sz="1200" kern="1200" dirty="0" smtClean="0">
                <a:solidFill>
                  <a:schemeClr val="tx1"/>
                </a:solidFill>
                <a:latin typeface="+mn-lt"/>
                <a:ea typeface="+mn-ea"/>
                <a:cs typeface="+mn-cs"/>
              </a:rPr>
              <a:t>それらを下支えするのが、前述のガバナンス改革による戦略策定機能の強化や学内リソースの戦略的配分に加え、予算調整制度・管理会計・新たな人事制度の導入などの取組である。さらに、スペース・資産の有効活用や出資事業の収益による収入拡大も目指していく </a:t>
            </a:r>
          </a:p>
          <a:p>
            <a:r>
              <a:rPr kumimoji="1" lang="ja-JP" altLang="ja-JP" sz="1200" kern="1200" dirty="0" smtClean="0">
                <a:solidFill>
                  <a:schemeClr val="tx1"/>
                </a:solidFill>
                <a:latin typeface="+mn-lt"/>
                <a:ea typeface="+mn-ea"/>
                <a:cs typeface="+mn-cs"/>
              </a:rPr>
              <a:t>これらの財務構造改革の取組により、さらに卓越した成果を創出し社会と共有していくことで、さらなる外部資金を呼び込み、知・人材・資金の好循環をより拡大していく。（</a:t>
            </a:r>
            <a:r>
              <a:rPr kumimoji="1" lang="en-US" altLang="ja-JP" sz="1200" kern="1200" dirty="0" smtClean="0">
                <a:solidFill>
                  <a:schemeClr val="tx1"/>
                </a:solidFill>
                <a:latin typeface="+mn-lt"/>
                <a:ea typeface="+mn-ea"/>
                <a:cs typeface="+mn-cs"/>
              </a:rPr>
              <a:t>498</a:t>
            </a:r>
            <a:r>
              <a:rPr kumimoji="1" lang="ja-JP" altLang="ja-JP" sz="1200" kern="1200" dirty="0" smtClean="0">
                <a:solidFill>
                  <a:schemeClr val="tx1"/>
                </a:solidFill>
                <a:latin typeface="+mn-lt"/>
                <a:ea typeface="+mn-ea"/>
                <a:cs typeface="+mn-cs"/>
              </a:rPr>
              <a:t>文字）</a:t>
            </a:r>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endParaRPr kumimoji="1" lang="en-US" altLang="ja-JP" sz="1200" kern="1200" dirty="0" smtClean="0">
              <a:solidFill>
                <a:schemeClr val="tx1"/>
              </a:solidFill>
              <a:latin typeface="+mn-lt"/>
              <a:ea typeface="+mn-ea"/>
              <a:cs typeface="+mn-cs"/>
            </a:endParaRPr>
          </a:p>
          <a:p>
            <a:r>
              <a:rPr kumimoji="1" lang="ja-JP" altLang="en-US" dirty="0" smtClean="0"/>
              <a:t>＜図中の数字について注釈＞</a:t>
            </a:r>
            <a:endParaRPr kumimoji="1" lang="en-US" altLang="ja-JP" dirty="0" smtClean="0"/>
          </a:p>
          <a:p>
            <a:r>
              <a:rPr kumimoji="1" lang="ja-JP" altLang="en-US" dirty="0" smtClean="0"/>
              <a:t>・黄色の金額は調書から　　（破線で囲んでいるものは年間ではなく累積金額（かつ既に図中の他の金額に含まれているものも）なので注意が必要）</a:t>
            </a:r>
            <a:endParaRPr kumimoji="1" lang="en-US" altLang="ja-JP" dirty="0" smtClean="0"/>
          </a:p>
          <a:p>
            <a:r>
              <a:rPr kumimoji="1" lang="ja-JP" altLang="en-US" dirty="0" smtClean="0"/>
              <a:t>・淡色ブルーの金額は</a:t>
            </a:r>
            <a:r>
              <a:rPr lang="ja-JP" altLang="en-US" dirty="0" smtClean="0"/>
              <a:t>　平成</a:t>
            </a:r>
            <a:r>
              <a:rPr lang="en-US" altLang="ja-JP" dirty="0" smtClean="0"/>
              <a:t>28</a:t>
            </a:r>
            <a:r>
              <a:rPr lang="ja-JP" altLang="en-US" dirty="0" smtClean="0"/>
              <a:t>年</a:t>
            </a:r>
            <a:r>
              <a:rPr lang="en-US" altLang="ja-JP" dirty="0" smtClean="0"/>
              <a:t>10</a:t>
            </a:r>
            <a:r>
              <a:rPr lang="ja-JP" altLang="en-US" dirty="0" smtClean="0"/>
              <a:t>月</a:t>
            </a:r>
            <a:r>
              <a:rPr lang="en-US" altLang="ja-JP" dirty="0" smtClean="0"/>
              <a:t>17</a:t>
            </a:r>
            <a:r>
              <a:rPr lang="ja-JP" altLang="en-US" dirty="0" smtClean="0"/>
              <a:t>日理事懇談会資料　今後の大規模財政需要の見通し　</a:t>
            </a:r>
            <a:r>
              <a:rPr lang="en-US" altLang="ja-JP" dirty="0" smtClean="0"/>
              <a:t>-</a:t>
            </a:r>
            <a:r>
              <a:rPr lang="ja-JP" altLang="en-US" dirty="0" smtClean="0"/>
              <a:t>平成</a:t>
            </a:r>
            <a:r>
              <a:rPr lang="en-US" altLang="ja-JP" dirty="0" smtClean="0"/>
              <a:t>29</a:t>
            </a:r>
            <a:r>
              <a:rPr lang="ja-JP" altLang="en-US" dirty="0" smtClean="0"/>
              <a:t>年度以降の予算確保策について</a:t>
            </a:r>
            <a:r>
              <a:rPr lang="en-US" altLang="ja-JP" dirty="0" smtClean="0"/>
              <a:t>-</a:t>
            </a:r>
            <a:r>
              <a:rPr lang="ja-JP" altLang="en-US" dirty="0" smtClean="0"/>
              <a:t>「資料</a:t>
            </a:r>
            <a:r>
              <a:rPr lang="en-US" altLang="ja-JP" dirty="0" smtClean="0"/>
              <a:t>2</a:t>
            </a:r>
            <a:r>
              <a:rPr lang="ja-JP" altLang="en-US" dirty="0" smtClean="0"/>
              <a:t>　収入予算推移」　の</a:t>
            </a:r>
            <a:r>
              <a:rPr lang="en-US" altLang="ja-JP" dirty="0" smtClean="0"/>
              <a:t>2021</a:t>
            </a:r>
            <a:r>
              <a:rPr lang="ja-JP" altLang="en-US" dirty="0" smtClean="0"/>
              <a:t>年の数字（四捨五入）数字</a:t>
            </a:r>
            <a:endParaRPr lang="en-US" altLang="ja-JP" dirty="0" smtClean="0"/>
          </a:p>
          <a:p>
            <a:r>
              <a:rPr lang="ja-JP" altLang="en-US" dirty="0" smtClean="0"/>
              <a:t>・白の金額は理事説明時のシミュレーションからなので、実際のところは不明。</a:t>
            </a:r>
            <a:endParaRPr lang="en-US" altLang="ja-JP" dirty="0" smtClean="0"/>
          </a:p>
          <a:p>
            <a:r>
              <a:rPr lang="ja-JP" altLang="en-US" dirty="0" smtClean="0"/>
              <a:t>　→　総額</a:t>
            </a:r>
            <a:r>
              <a:rPr lang="en-US" altLang="ja-JP" dirty="0" smtClean="0"/>
              <a:t>50</a:t>
            </a:r>
            <a:r>
              <a:rPr lang="ja-JP" altLang="en-US" dirty="0" smtClean="0"/>
              <a:t>億円の収入拡大を目標とするとあるが、全学間接経費をいくらに見込んでいるのかが調書に明記されていない。（病院収入１％が確定ならば、病院収入からの</a:t>
            </a:r>
            <a:r>
              <a:rPr lang="en-US" altLang="ja-JP" dirty="0" smtClean="0"/>
              <a:t>4</a:t>
            </a:r>
            <a:r>
              <a:rPr lang="ja-JP" altLang="en-US" dirty="0" smtClean="0"/>
              <a:t>億円は別）</a:t>
            </a:r>
            <a:endParaRPr lang="en-US" altLang="ja-JP" dirty="0" smtClean="0"/>
          </a:p>
          <a:p>
            <a:endParaRPr lang="en-US" altLang="ja-JP" dirty="0" smtClean="0"/>
          </a:p>
          <a:p>
            <a:r>
              <a:rPr lang="ja-JP" altLang="en-US" dirty="0" smtClean="0"/>
              <a:t/>
            </a:r>
            <a:br>
              <a:rPr lang="ja-JP" altLang="en-US" dirty="0" smtClean="0"/>
            </a:br>
            <a:r>
              <a:rPr lang="ja-JP" altLang="en-US" dirty="0" smtClean="0"/>
              <a:t/>
            </a:r>
            <a:br>
              <a:rPr lang="ja-JP" altLang="en-US" dirty="0" smtClean="0"/>
            </a:b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731772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51227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438953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3560220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smtClean="0"/>
          </a:p>
        </p:txBody>
      </p:sp>
      <p:sp>
        <p:nvSpPr>
          <p:cNvPr id="4" name="スライド番号プレースホルダー 3"/>
          <p:cNvSpPr>
            <a:spLocks noGrp="1"/>
          </p:cNvSpPr>
          <p:nvPr>
            <p:ph type="sldNum" sz="quarter" idx="10"/>
          </p:nvPr>
        </p:nvSpPr>
        <p:spPr/>
        <p:txBody>
          <a:bodyPr/>
          <a:lstStyle/>
          <a:p>
            <a:pPr marL="0" marR="0" lvl="0" indent="0" algn="r" defTabSz="460766" rtl="0" eaLnBrk="1" fontAlgn="auto" latinLnBrk="0" hangingPunct="1">
              <a:lnSpc>
                <a:spcPct val="100000"/>
              </a:lnSpc>
              <a:spcBef>
                <a:spcPts val="0"/>
              </a:spcBef>
              <a:spcAft>
                <a:spcPts val="0"/>
              </a:spcAft>
              <a:buClrTx/>
              <a:buSzTx/>
              <a:buFontTx/>
              <a:buNone/>
              <a:tabLst/>
              <a:defRPr/>
            </a:pPr>
            <a:fld id="{BA9DEE2C-5F16-3546-861F-17683E6ACF33}"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460766" rtl="0" eaLnBrk="1" fontAlgn="auto" latinLnBrk="0" hangingPunct="1">
                <a:lnSpc>
                  <a:spcPct val="100000"/>
                </a:lnSpc>
                <a:spcBef>
                  <a:spcPts val="0"/>
                </a:spcBef>
                <a:spcAft>
                  <a:spcPts val="0"/>
                </a:spcAft>
                <a:buClrTx/>
                <a:buSzTx/>
                <a:buFontTx/>
                <a:buNone/>
                <a:tabLst/>
                <a:defRPr/>
              </a:pPr>
              <a:t>28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938355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Tree>
    <p:extLst>
      <p:ext uri="{BB962C8B-B14F-4D97-AF65-F5344CB8AC3E}">
        <p14:creationId xmlns:p14="http://schemas.microsoft.com/office/powerpoint/2010/main" val="38008810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Tree>
    <p:extLst>
      <p:ext uri="{BB962C8B-B14F-4D97-AF65-F5344CB8AC3E}">
        <p14:creationId xmlns:p14="http://schemas.microsoft.com/office/powerpoint/2010/main" val="25643380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00009"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00009" rtl="0" eaLnBrk="1" fontAlgn="auto" latinLnBrk="0" hangingPunct="1">
                <a:lnSpc>
                  <a:spcPct val="100000"/>
                </a:lnSpc>
                <a:spcBef>
                  <a:spcPts val="0"/>
                </a:spcBef>
                <a:spcAft>
                  <a:spcPts val="0"/>
                </a:spcAft>
                <a:buClrTx/>
                <a:buSzTx/>
                <a:buFontTx/>
                <a:buNone/>
                <a:tabLst/>
                <a:defRPr/>
              </a:pPr>
              <a:t>32</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4039992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1131888" y="766763"/>
            <a:ext cx="4413250" cy="3309937"/>
          </a:xfrm>
        </p:spPr>
      </p:sp>
      <p:sp>
        <p:nvSpPr>
          <p:cNvPr id="3" name="ノート プレースホルダー 2"/>
          <p:cNvSpPr>
            <a:spLocks noGrp="1"/>
          </p:cNvSpPr>
          <p:nvPr>
            <p:ph type="body" idx="1"/>
          </p:nvPr>
        </p:nvSpPr>
        <p:spPr/>
        <p:txBody>
          <a:bodyPr/>
          <a:lstStyle/>
          <a:p>
            <a:endParaRPr lang="ja-JP" altLang="ja-JP" sz="1000" dirty="0">
              <a:latin typeface="+mn-ea"/>
            </a:endParaRPr>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3B5CAD-E8AF-4F87-8FA1-36421E28E130}"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175541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336"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rPr>
              <a:pPr marL="0" marR="0" lvl="0" indent="0" algn="r" defTabSz="914336" rtl="0" eaLnBrk="1" fontAlgn="auto" latinLnBrk="0" hangingPunct="1">
                <a:lnSpc>
                  <a:spcPct val="100000"/>
                </a:lnSpc>
                <a:spcBef>
                  <a:spcPts val="0"/>
                </a:spcBef>
                <a:spcAft>
                  <a:spcPts val="0"/>
                </a:spcAft>
                <a:buClrTx/>
                <a:buSzTx/>
                <a:buFontTx/>
                <a:buNone/>
                <a:tabLst/>
                <a:defRPr/>
              </a:pPr>
              <a:t>33</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703215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21566" rtl="0" eaLnBrk="1" fontAlgn="auto" latinLnBrk="0" hangingPunct="1">
              <a:lnSpc>
                <a:spcPct val="100000"/>
              </a:lnSpc>
              <a:spcBef>
                <a:spcPts val="0"/>
              </a:spcBef>
              <a:spcAft>
                <a:spcPts val="0"/>
              </a:spcAft>
              <a:buClrTx/>
              <a:buSzTx/>
              <a:buFontTx/>
              <a:buNone/>
              <a:tabLst/>
              <a:defRPr/>
            </a:pPr>
            <a:fld id="{9B98540D-F581-4EF4-AC68-1A37A994AD54}" type="slidenum">
              <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21566" rtl="0" eaLnBrk="1" fontAlgn="auto" latinLnBrk="0" hangingPunct="1">
                <a:lnSpc>
                  <a:spcPct val="100000"/>
                </a:lnSpc>
                <a:spcBef>
                  <a:spcPts val="0"/>
                </a:spcBef>
                <a:spcAft>
                  <a:spcPts val="0"/>
                </a:spcAft>
                <a:buClrTx/>
                <a:buSzTx/>
                <a:buFontTx/>
                <a:buNone/>
                <a:tabLst/>
                <a:defRPr/>
              </a:pPr>
              <a:t>34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5576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6266560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788854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347049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CFE64-410F-49D2-AD38-236873024AE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55161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smtClean="0"/>
          </a:p>
        </p:txBody>
      </p:sp>
    </p:spTree>
    <p:extLst>
      <p:ext uri="{BB962C8B-B14F-4D97-AF65-F5344CB8AC3E}">
        <p14:creationId xmlns:p14="http://schemas.microsoft.com/office/powerpoint/2010/main" val="265718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B39550-9481-47CC-903A-FF8D66F8AD45}"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530893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2375718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91E588-71E4-49EA-9D08-17584ECA5809}" type="slidenum">
              <a:rPr kumimoji="1" lang="ja-JP" altLang="en-US" sz="1200" b="0" i="0" u="none" strike="noStrike" kern="1200" cap="none" spc="0" normalizeH="0" baseline="0" noProof="0" smtClean="0">
                <a:ln>
                  <a:noFill/>
                </a:ln>
                <a:solidFill>
                  <a:prstClr val="black"/>
                </a:solidFill>
                <a:effectLst/>
                <a:uLnTx/>
                <a:uFillTx/>
                <a:latin typeface="Calibri"/>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Calibri"/>
              <a:ea typeface="ＭＳ Ｐゴシック" panose="020B0600070205080204" pitchFamily="50" charset="-128"/>
              <a:cs typeface="+mn-cs"/>
            </a:endParaRPr>
          </a:p>
        </p:txBody>
      </p:sp>
    </p:spTree>
    <p:extLst>
      <p:ext uri="{BB962C8B-B14F-4D97-AF65-F5344CB8AC3E}">
        <p14:creationId xmlns:p14="http://schemas.microsoft.com/office/powerpoint/2010/main" val="184820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a:xfrm>
            <a:off x="685801" y="4343401"/>
            <a:ext cx="5486400" cy="4667080"/>
          </a:xfrm>
        </p:spPr>
        <p:txBody>
          <a:bodyPr/>
          <a:lstStyle/>
          <a:p>
            <a:endParaRPr kumimoji="1" lang="ja-JP" altLang="en-US" dirty="0"/>
          </a:p>
        </p:txBody>
      </p:sp>
    </p:spTree>
    <p:extLst>
      <p:ext uri="{BB962C8B-B14F-4D97-AF65-F5344CB8AC3E}">
        <p14:creationId xmlns:p14="http://schemas.microsoft.com/office/powerpoint/2010/main" val="21122759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625113"/>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80842470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8AD1AD97-2811-47CF-862F-EE9893883187}"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フッター プレースホルダ 3"/>
          <p:cNvSpPr>
            <a:spLocks noGrp="1"/>
          </p:cNvSpPr>
          <p:nvPr>
            <p:ph type="ftr" sz="quarter" idx="11"/>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スライド番号プレースホルダ 4"/>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99808853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063027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7001375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D67DFF-6396-4928-8DEB-FB9439221EBB}" type="datetimeFigureOut">
              <a:rPr kumimoji="1" lang="ja-JP" altLang="en-US" sz="1800" b="0" i="0" u="none" strike="noStrike" kern="1200" cap="none" spc="0" normalizeH="0" baseline="0" noProof="0">
                <a:ln>
                  <a:noFill/>
                </a:ln>
                <a:solidFill>
                  <a:prstClr val="black"/>
                </a:solidFill>
                <a:effectLst/>
                <a:uLnTx/>
                <a:uFillTx/>
                <a:latin typeface="メイリオ"/>
                <a:ea typeface="メイリオ"/>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フッター プレースホルダー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スライド番号プレースホルダー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44B13F-7A57-4045-AEE4-54CA42060168}"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4262257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17928050"/>
      </p:ext>
    </p:extLst>
  </p:cSld>
  <p:clrMapOvr>
    <a:masterClrMapping/>
  </p:clrMapOvr>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947615666"/>
      </p:ext>
    </p:extLst>
  </p:cSld>
  <p:clrMapOvr>
    <a:masterClrMapping/>
  </p:clrMapOvr>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13905922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7127932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420319706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41698192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48502612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180670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848354495"/>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590410661"/>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89570668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0284939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183841111"/>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519287129"/>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54655789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528960877"/>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426441994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818650032"/>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556982762"/>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080870600"/>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426206340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253665241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18952810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183635449"/>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20755784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2962197221"/>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13472573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104138680"/>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2109941425"/>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10662403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a:prstGeom prst="rect">
            <a:avLst/>
          </a:prstGeo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59591794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628650" y="1825625"/>
            <a:ext cx="788670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0428656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a:prstGeom prst="rect">
            <a:avLst/>
          </a:prstGeo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5386060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705218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696024459"/>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8" name="フッター プレースホルダー 7"/>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 name="スライド番号プレースホルダー 8"/>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50918110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4" name="フッター プレースホルダー 3"/>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ー 4"/>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70671038"/>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 name="フッター プレースホルダー 2"/>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4" name="スライド番号プレースホルダー 3"/>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10381551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531589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124619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1825625"/>
            <a:ext cx="7886700" cy="43513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909009590"/>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601481311"/>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143000" y="1122363"/>
            <a:ext cx="6858000" cy="2387600"/>
          </a:xfrm>
          <a:prstGeom prst="rect">
            <a:avLst/>
          </a:prstGeom>
        </p:spPr>
        <p:txBody>
          <a:bodyPr anchor="b"/>
          <a:lstStyle>
            <a:lvl1pPr algn="ctr">
              <a:defRPr sz="6000"/>
            </a:lvl1p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143000" y="3602038"/>
            <a:ext cx="6858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88039941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628650" y="1825625"/>
            <a:ext cx="788670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7963157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623888" y="1709738"/>
            <a:ext cx="7886700" cy="2852737"/>
          </a:xfrm>
          <a:prstGeom prst="rect">
            <a:avLst/>
          </a:prstGeom>
        </p:spPr>
        <p:txBody>
          <a:bodyPr anchor="b"/>
          <a:lstStyle>
            <a:lvl1pPr>
              <a:defRPr sz="6000"/>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23888" y="4589463"/>
            <a:ext cx="78867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203031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9163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628650" y="1825625"/>
            <a:ext cx="386715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825625"/>
            <a:ext cx="3867150" cy="435133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7766996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630238" y="1681163"/>
            <a:ext cx="386873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630238" y="2505075"/>
            <a:ext cx="3868737"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29150" y="1681163"/>
            <a:ext cx="38877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29150" y="2505075"/>
            <a:ext cx="3887788" cy="3684588"/>
          </a:xfrm>
          <a:prstGeom prst="rect">
            <a:avLst/>
          </a:prstGeom>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8" name="フッター プレースホルダー 7"/>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9" name="スライド番号プレースホルダー 8"/>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140408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4" name="フッター プレースホルダー 3"/>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スライド番号プレースホルダー 4"/>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59717938"/>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3" name="フッター プレースホルダー 2"/>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4" name="スライド番号プレースホルダー 3"/>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02306186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887788" y="987425"/>
            <a:ext cx="462915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1920579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630238" y="457200"/>
            <a:ext cx="2949575" cy="1600200"/>
          </a:xfrm>
          <a:prstGeom prst="rect">
            <a:avLst/>
          </a:prstGeom>
        </p:spPr>
        <p:txBody>
          <a:bodyPr anchor="b"/>
          <a:lstStyle>
            <a:lvl1pPr>
              <a:defRPr sz="3200"/>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3887788" y="987425"/>
            <a:ext cx="462915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630238" y="2057400"/>
            <a:ext cx="2949575"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フッター プレースホルダー 5"/>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スライド番号プレースホルダー 6"/>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31944218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a:xfrm>
            <a:off x="628650" y="365125"/>
            <a:ext cx="7886700" cy="1325563"/>
          </a:xfrm>
          <a:prstGeom prst="rect">
            <a:avLst/>
          </a:prstGeom>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1825625"/>
            <a:ext cx="7886700" cy="43513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91966031"/>
      </p:ext>
    </p:extLst>
  </p:cSld>
  <p:clrMapOvr>
    <a:masterClrMapping/>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543675" y="365125"/>
            <a:ext cx="1971675" cy="5811838"/>
          </a:xfrm>
          <a:prstGeom prst="rect">
            <a:avLst/>
          </a:prstGeo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628650" y="365125"/>
            <a:ext cx="5762625" cy="5811838"/>
          </a:xfrm>
          <a:prstGeom prst="rect">
            <a:avLst/>
          </a:prstGeo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a:xfrm>
            <a:off x="6286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EDFDE1-19AD-4DC2-B669-B65A0A1BBEBF}" type="datetimeFigureOut">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フッター プレースホルダー 4"/>
          <p:cNvSpPr>
            <a:spLocks noGrp="1"/>
          </p:cNvSpPr>
          <p:nvPr>
            <p:ph type="ftr" sz="quarter" idx="11"/>
          </p:nvPr>
        </p:nvSpPr>
        <p:spPr>
          <a:xfrm>
            <a:off x="3028950" y="6356350"/>
            <a:ext cx="30861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6" name="スライド番号プレースホルダー 5"/>
          <p:cNvSpPr>
            <a:spLocks noGrp="1"/>
          </p:cNvSpPr>
          <p:nvPr>
            <p:ph type="sldNum" sz="quarter" idx="12"/>
          </p:nvPr>
        </p:nvSpPr>
        <p:spPr>
          <a:xfrm>
            <a:off x="6457950" y="6356350"/>
            <a:ext cx="20574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90CB73E-691B-4820-9A47-5ACAC050164E}" type="slidenum">
              <a:rPr kumimoji="1" lang="ja-JP" altLang="en-US" sz="18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74686818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124003878"/>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61762043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pPr defTabSz="844083"/>
            <a:fld id="{8AD1AD97-2811-47CF-862F-EE9893883187}" type="datetime1">
              <a:rPr lang="ja-JP" altLang="en-US" smtClean="0">
                <a:solidFill>
                  <a:prstClr val="black">
                    <a:tint val="75000"/>
                  </a:prstClr>
                </a:solidFill>
              </a:rPr>
              <a:pPr defTabSz="844083"/>
              <a:t>2017/5/13</a:t>
            </a:fld>
            <a:endParaRPr lang="ja-JP" altLang="en-US">
              <a:solidFill>
                <a:prstClr val="black">
                  <a:tint val="75000"/>
                </a:prstClr>
              </a:solidFill>
            </a:endParaRPr>
          </a:p>
        </p:txBody>
      </p:sp>
      <p:sp>
        <p:nvSpPr>
          <p:cNvPr id="4" name="フッター プレースホルダ 3"/>
          <p:cNvSpPr>
            <a:spLocks noGrp="1"/>
          </p:cNvSpPr>
          <p:nvPr>
            <p:ph type="ftr" sz="quarter" idx="11"/>
          </p:nvPr>
        </p:nvSpPr>
        <p:spPr/>
        <p:txBody>
          <a:bodyPr/>
          <a:lstStyle/>
          <a:p>
            <a:pPr defTabSz="844083"/>
            <a:endParaRPr lang="ja-JP" altLang="en-US">
              <a:solidFill>
                <a:prstClr val="black">
                  <a:tint val="75000"/>
                </a:prstClr>
              </a:solidFill>
            </a:endParaRPr>
          </a:p>
        </p:txBody>
      </p:sp>
      <p:sp>
        <p:nvSpPr>
          <p:cNvPr id="5" name="スライド番号プレースホルダ 4"/>
          <p:cNvSpPr>
            <a:spLocks noGrp="1"/>
          </p:cNvSpPr>
          <p:nvPr>
            <p:ph type="sldNum" sz="quarter" idx="12"/>
          </p:nvPr>
        </p:nvSpPr>
        <p:spPr/>
        <p:txBody>
          <a:bodyPr/>
          <a:lstStyle/>
          <a:p>
            <a:pPr defTabSz="844083"/>
            <a:fld id="{D2D8002D-B5B0-4BAC-B1F6-782DDCCE6D9C}" type="slidenum">
              <a:rPr lang="ja-JP" altLang="en-US" smtClean="0">
                <a:solidFill>
                  <a:prstClr val="black">
                    <a:tint val="75000"/>
                  </a:prstClr>
                </a:solidFill>
              </a:rPr>
              <a:pPr defTabSz="844083"/>
              <a:t>‹#›</a:t>
            </a:fld>
            <a:endParaRPr lang="ja-JP" altLang="en-US">
              <a:solidFill>
                <a:prstClr val="black">
                  <a:tint val="75000"/>
                </a:prstClr>
              </a:solidFill>
            </a:endParaRPr>
          </a:p>
        </p:txBody>
      </p:sp>
    </p:spTree>
    <p:extLst>
      <p:ext uri="{BB962C8B-B14F-4D97-AF65-F5344CB8AC3E}">
        <p14:creationId xmlns:p14="http://schemas.microsoft.com/office/powerpoint/2010/main" val="356926648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9" name="台形 7"/>
          <p:cNvSpPr/>
          <p:nvPr userDrawn="1"/>
        </p:nvSpPr>
        <p:spPr>
          <a:xfrm flipV="1">
            <a:off x="110750" y="1219844"/>
            <a:ext cx="8897335" cy="667108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8091991"/>
              <a:gd name="connsiteY0" fmla="*/ 5665963 h 5665963"/>
              <a:gd name="connsiteX1" fmla="*/ 3507952 w 8091991"/>
              <a:gd name="connsiteY1" fmla="*/ 2 h 5665963"/>
              <a:gd name="connsiteX2" fmla="*/ 5246656 w 8091991"/>
              <a:gd name="connsiteY2" fmla="*/ 0 h 5665963"/>
              <a:gd name="connsiteX3" fmla="*/ 8091991 w 8091991"/>
              <a:gd name="connsiteY3" fmla="*/ 5181912 h 5665963"/>
              <a:gd name="connsiteX4" fmla="*/ 0 w 8091991"/>
              <a:gd name="connsiteY4" fmla="*/ 5665963 h 5665963"/>
              <a:gd name="connsiteX0" fmla="*/ 0 w 8091991"/>
              <a:gd name="connsiteY0" fmla="*/ 5665963 h 5665963"/>
              <a:gd name="connsiteX1" fmla="*/ 3507952 w 8091991"/>
              <a:gd name="connsiteY1" fmla="*/ 2 h 5665963"/>
              <a:gd name="connsiteX2" fmla="*/ 5246656 w 8091991"/>
              <a:gd name="connsiteY2" fmla="*/ 0 h 5665963"/>
              <a:gd name="connsiteX3" fmla="*/ 8091991 w 8091991"/>
              <a:gd name="connsiteY3" fmla="*/ 5181912 h 5665963"/>
              <a:gd name="connsiteX4" fmla="*/ 0 w 8091991"/>
              <a:gd name="connsiteY4" fmla="*/ 5665963 h 5665963"/>
              <a:gd name="connsiteX0" fmla="*/ 0 w 8091991"/>
              <a:gd name="connsiteY0" fmla="*/ 5665963 h 5665963"/>
              <a:gd name="connsiteX1" fmla="*/ 3507952 w 8091991"/>
              <a:gd name="connsiteY1" fmla="*/ 2 h 5665963"/>
              <a:gd name="connsiteX2" fmla="*/ 5246656 w 8091991"/>
              <a:gd name="connsiteY2" fmla="*/ 0 h 5665963"/>
              <a:gd name="connsiteX3" fmla="*/ 8091991 w 8091991"/>
              <a:gd name="connsiteY3" fmla="*/ 5181912 h 5665963"/>
              <a:gd name="connsiteX4" fmla="*/ 0 w 8091991"/>
              <a:gd name="connsiteY4" fmla="*/ 5665963 h 5665963"/>
              <a:gd name="connsiteX0" fmla="*/ 0 w 8175881"/>
              <a:gd name="connsiteY0" fmla="*/ 5712697 h 5712697"/>
              <a:gd name="connsiteX1" fmla="*/ 3591842 w 8175881"/>
              <a:gd name="connsiteY1" fmla="*/ 2 h 5712697"/>
              <a:gd name="connsiteX2" fmla="*/ 5330546 w 8175881"/>
              <a:gd name="connsiteY2" fmla="*/ 0 h 5712697"/>
              <a:gd name="connsiteX3" fmla="*/ 8175881 w 8175881"/>
              <a:gd name="connsiteY3" fmla="*/ 5181912 h 5712697"/>
              <a:gd name="connsiteX4" fmla="*/ 0 w 8175881"/>
              <a:gd name="connsiteY4" fmla="*/ 5712697 h 5712697"/>
              <a:gd name="connsiteX0" fmla="*/ 0 w 8175881"/>
              <a:gd name="connsiteY0" fmla="*/ 5712697 h 5712697"/>
              <a:gd name="connsiteX1" fmla="*/ 3591842 w 8175881"/>
              <a:gd name="connsiteY1" fmla="*/ 2 h 5712697"/>
              <a:gd name="connsiteX2" fmla="*/ 5330546 w 8175881"/>
              <a:gd name="connsiteY2" fmla="*/ 0 h 5712697"/>
              <a:gd name="connsiteX3" fmla="*/ 8175881 w 8175881"/>
              <a:gd name="connsiteY3" fmla="*/ 5181912 h 5712697"/>
              <a:gd name="connsiteX4" fmla="*/ 0 w 8175881"/>
              <a:gd name="connsiteY4" fmla="*/ 5712697 h 5712697"/>
              <a:gd name="connsiteX0" fmla="*/ 0 w 8175881"/>
              <a:gd name="connsiteY0" fmla="*/ 5712697 h 5712697"/>
              <a:gd name="connsiteX1" fmla="*/ 3591842 w 8175881"/>
              <a:gd name="connsiteY1" fmla="*/ 2 h 5712697"/>
              <a:gd name="connsiteX2" fmla="*/ 5330546 w 8175881"/>
              <a:gd name="connsiteY2" fmla="*/ 0 h 5712697"/>
              <a:gd name="connsiteX3" fmla="*/ 8175881 w 8175881"/>
              <a:gd name="connsiteY3" fmla="*/ 5181912 h 5712697"/>
              <a:gd name="connsiteX4" fmla="*/ 0 w 8175881"/>
              <a:gd name="connsiteY4" fmla="*/ 5712697 h 5712697"/>
              <a:gd name="connsiteX0" fmla="*/ 0 w 8909918"/>
              <a:gd name="connsiteY0" fmla="*/ 5712697 h 5712697"/>
              <a:gd name="connsiteX1" fmla="*/ 3591842 w 8909918"/>
              <a:gd name="connsiteY1" fmla="*/ 2 h 5712697"/>
              <a:gd name="connsiteX2" fmla="*/ 5330546 w 8909918"/>
              <a:gd name="connsiteY2" fmla="*/ 0 h 5712697"/>
              <a:gd name="connsiteX3" fmla="*/ 8909918 w 8909918"/>
              <a:gd name="connsiteY3" fmla="*/ 5703182 h 5712697"/>
              <a:gd name="connsiteX4" fmla="*/ 0 w 8909918"/>
              <a:gd name="connsiteY4" fmla="*/ 5712697 h 5712697"/>
              <a:gd name="connsiteX0" fmla="*/ 0 w 8909918"/>
              <a:gd name="connsiteY0" fmla="*/ 5712697 h 5712697"/>
              <a:gd name="connsiteX1" fmla="*/ 3591842 w 8909918"/>
              <a:gd name="connsiteY1" fmla="*/ 2 h 5712697"/>
              <a:gd name="connsiteX2" fmla="*/ 5330546 w 8909918"/>
              <a:gd name="connsiteY2" fmla="*/ 0 h 5712697"/>
              <a:gd name="connsiteX3" fmla="*/ 8909918 w 8909918"/>
              <a:gd name="connsiteY3" fmla="*/ 5703182 h 5712697"/>
              <a:gd name="connsiteX4" fmla="*/ 0 w 8909918"/>
              <a:gd name="connsiteY4" fmla="*/ 5712697 h 5712697"/>
              <a:gd name="connsiteX0" fmla="*/ 0 w 8909918"/>
              <a:gd name="connsiteY0" fmla="*/ 5712697 h 5712697"/>
              <a:gd name="connsiteX1" fmla="*/ 3591842 w 8909918"/>
              <a:gd name="connsiteY1" fmla="*/ 2 h 5712697"/>
              <a:gd name="connsiteX2" fmla="*/ 5330546 w 8909918"/>
              <a:gd name="connsiteY2" fmla="*/ 0 h 5712697"/>
              <a:gd name="connsiteX3" fmla="*/ 8909918 w 8909918"/>
              <a:gd name="connsiteY3" fmla="*/ 5703182 h 5712697"/>
              <a:gd name="connsiteX4" fmla="*/ 0 w 8909918"/>
              <a:gd name="connsiteY4" fmla="*/ 5712697 h 5712697"/>
              <a:gd name="connsiteX0" fmla="*/ 0 w 8909918"/>
              <a:gd name="connsiteY0" fmla="*/ 5712697 h 5712697"/>
              <a:gd name="connsiteX1" fmla="*/ 3591842 w 8909918"/>
              <a:gd name="connsiteY1" fmla="*/ 2 h 5712697"/>
              <a:gd name="connsiteX2" fmla="*/ 5330546 w 8909918"/>
              <a:gd name="connsiteY2" fmla="*/ 0 h 5712697"/>
              <a:gd name="connsiteX3" fmla="*/ 8909918 w 8909918"/>
              <a:gd name="connsiteY3" fmla="*/ 5703182 h 5712697"/>
              <a:gd name="connsiteX4" fmla="*/ 0 w 8909918"/>
              <a:gd name="connsiteY4" fmla="*/ 5712697 h 5712697"/>
              <a:gd name="connsiteX0" fmla="*/ 0 w 8897335"/>
              <a:gd name="connsiteY0" fmla="*/ 5712697 h 5717562"/>
              <a:gd name="connsiteX1" fmla="*/ 3591842 w 8897335"/>
              <a:gd name="connsiteY1" fmla="*/ 2 h 5717562"/>
              <a:gd name="connsiteX2" fmla="*/ 5330546 w 8897335"/>
              <a:gd name="connsiteY2" fmla="*/ 0 h 5717562"/>
              <a:gd name="connsiteX3" fmla="*/ 8897335 w 8897335"/>
              <a:gd name="connsiteY3" fmla="*/ 5717562 h 5717562"/>
              <a:gd name="connsiteX4" fmla="*/ 0 w 8897335"/>
              <a:gd name="connsiteY4" fmla="*/ 5712697 h 5717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7335" h="5717562">
                <a:moveTo>
                  <a:pt x="0" y="5712697"/>
                </a:moveTo>
                <a:cubicBezTo>
                  <a:pt x="2286965" y="4305984"/>
                  <a:pt x="3373996" y="2818455"/>
                  <a:pt x="3591842" y="2"/>
                </a:cubicBezTo>
                <a:lnTo>
                  <a:pt x="5330546" y="0"/>
                </a:lnTo>
                <a:cubicBezTo>
                  <a:pt x="5631419" y="2912048"/>
                  <a:pt x="6598203" y="4264089"/>
                  <a:pt x="8897335" y="5717562"/>
                </a:cubicBezTo>
                <a:lnTo>
                  <a:pt x="0" y="5712697"/>
                </a:lnTo>
                <a:close/>
              </a:path>
            </a:pathLst>
          </a:custGeom>
          <a:gradFill flip="none" rotWithShape="1">
            <a:gsLst>
              <a:gs pos="0">
                <a:sysClr val="window" lastClr="FFFFFF"/>
              </a:gs>
              <a:gs pos="25000">
                <a:srgbClr val="70AD47">
                  <a:lumMod val="20000"/>
                  <a:lumOff val="80000"/>
                </a:srgbClr>
              </a:gs>
              <a:gs pos="100000">
                <a:srgbClr val="B4DB7F">
                  <a:alpha val="0"/>
                </a:srgbClr>
              </a:gs>
              <a:gs pos="83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flipV="1">
            <a:off x="859412" y="1206716"/>
            <a:ext cx="5359847" cy="5704920"/>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948788"/>
              <a:gd name="connsiteY0" fmla="*/ 5115859 h 5115859"/>
              <a:gd name="connsiteX1" fmla="*/ 2725793 w 4948788"/>
              <a:gd name="connsiteY1" fmla="*/ 0 h 5115859"/>
              <a:gd name="connsiteX2" fmla="*/ 3954657 w 4948788"/>
              <a:gd name="connsiteY2" fmla="*/ 422 h 5115859"/>
              <a:gd name="connsiteX3" fmla="*/ 4948788 w 4948788"/>
              <a:gd name="connsiteY3" fmla="*/ 4566425 h 5115859"/>
              <a:gd name="connsiteX4" fmla="*/ 0 w 4948788"/>
              <a:gd name="connsiteY4" fmla="*/ 5115859 h 5115859"/>
              <a:gd name="connsiteX0" fmla="*/ 0 w 4948788"/>
              <a:gd name="connsiteY0" fmla="*/ 5115859 h 5115859"/>
              <a:gd name="connsiteX1" fmla="*/ 2725793 w 4948788"/>
              <a:gd name="connsiteY1" fmla="*/ 0 h 5115859"/>
              <a:gd name="connsiteX2" fmla="*/ 3954657 w 4948788"/>
              <a:gd name="connsiteY2" fmla="*/ 422 h 5115859"/>
              <a:gd name="connsiteX3" fmla="*/ 4948788 w 4948788"/>
              <a:gd name="connsiteY3" fmla="*/ 4566425 h 5115859"/>
              <a:gd name="connsiteX4" fmla="*/ 0 w 4948788"/>
              <a:gd name="connsiteY4" fmla="*/ 5115859 h 5115859"/>
              <a:gd name="connsiteX0" fmla="*/ 0 w 4948788"/>
              <a:gd name="connsiteY0" fmla="*/ 5115859 h 5115859"/>
              <a:gd name="connsiteX1" fmla="*/ 2725793 w 4948788"/>
              <a:gd name="connsiteY1" fmla="*/ 0 h 5115859"/>
              <a:gd name="connsiteX2" fmla="*/ 3954657 w 4948788"/>
              <a:gd name="connsiteY2" fmla="*/ 422 h 5115859"/>
              <a:gd name="connsiteX3" fmla="*/ 4948788 w 4948788"/>
              <a:gd name="connsiteY3" fmla="*/ 4566425 h 5115859"/>
              <a:gd name="connsiteX4" fmla="*/ 0 w 4948788"/>
              <a:gd name="connsiteY4" fmla="*/ 5115859 h 5115859"/>
              <a:gd name="connsiteX0" fmla="*/ 0 w 5250791"/>
              <a:gd name="connsiteY0" fmla="*/ 5115859 h 5115859"/>
              <a:gd name="connsiteX1" fmla="*/ 2725793 w 5250791"/>
              <a:gd name="connsiteY1" fmla="*/ 0 h 5115859"/>
              <a:gd name="connsiteX2" fmla="*/ 3954657 w 5250791"/>
              <a:gd name="connsiteY2" fmla="*/ 422 h 5115859"/>
              <a:gd name="connsiteX3" fmla="*/ 5250791 w 5250791"/>
              <a:gd name="connsiteY3" fmla="*/ 5103094 h 5115859"/>
              <a:gd name="connsiteX4" fmla="*/ 0 w 5250791"/>
              <a:gd name="connsiteY4" fmla="*/ 5115859 h 5115859"/>
              <a:gd name="connsiteX0" fmla="*/ 0 w 5250791"/>
              <a:gd name="connsiteY0" fmla="*/ 5115859 h 5115859"/>
              <a:gd name="connsiteX1" fmla="*/ 2725793 w 5250791"/>
              <a:gd name="connsiteY1" fmla="*/ 0 h 5115859"/>
              <a:gd name="connsiteX2" fmla="*/ 3954657 w 5250791"/>
              <a:gd name="connsiteY2" fmla="*/ 422 h 5115859"/>
              <a:gd name="connsiteX3" fmla="*/ 5250791 w 5250791"/>
              <a:gd name="connsiteY3" fmla="*/ 5103094 h 5115859"/>
              <a:gd name="connsiteX4" fmla="*/ 0 w 5250791"/>
              <a:gd name="connsiteY4" fmla="*/ 5115859 h 5115859"/>
              <a:gd name="connsiteX0" fmla="*/ 0 w 5296930"/>
              <a:gd name="connsiteY0" fmla="*/ 5115859 h 5175412"/>
              <a:gd name="connsiteX1" fmla="*/ 2725793 w 5296930"/>
              <a:gd name="connsiteY1" fmla="*/ 0 h 5175412"/>
              <a:gd name="connsiteX2" fmla="*/ 3954657 w 5296930"/>
              <a:gd name="connsiteY2" fmla="*/ 422 h 5175412"/>
              <a:gd name="connsiteX3" fmla="*/ 5296930 w 5296930"/>
              <a:gd name="connsiteY3" fmla="*/ 5175412 h 5175412"/>
              <a:gd name="connsiteX4" fmla="*/ 0 w 5296930"/>
              <a:gd name="connsiteY4" fmla="*/ 5115859 h 5175412"/>
              <a:gd name="connsiteX0" fmla="*/ 0 w 5359847"/>
              <a:gd name="connsiteY0" fmla="*/ 5176758 h 5176758"/>
              <a:gd name="connsiteX1" fmla="*/ 2788710 w 5359847"/>
              <a:gd name="connsiteY1" fmla="*/ 0 h 5176758"/>
              <a:gd name="connsiteX2" fmla="*/ 4017574 w 5359847"/>
              <a:gd name="connsiteY2" fmla="*/ 422 h 5176758"/>
              <a:gd name="connsiteX3" fmla="*/ 5359847 w 5359847"/>
              <a:gd name="connsiteY3" fmla="*/ 5175412 h 5176758"/>
              <a:gd name="connsiteX4" fmla="*/ 0 w 5359847"/>
              <a:gd name="connsiteY4" fmla="*/ 5176758 h 517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847" h="5176758">
                <a:moveTo>
                  <a:pt x="0" y="5176758"/>
                </a:moveTo>
                <a:cubicBezTo>
                  <a:pt x="1802076" y="3767251"/>
                  <a:pt x="2483352" y="1767469"/>
                  <a:pt x="2788710" y="0"/>
                </a:cubicBezTo>
                <a:lnTo>
                  <a:pt x="4017574" y="422"/>
                </a:lnTo>
                <a:cubicBezTo>
                  <a:pt x="4185400" y="1565310"/>
                  <a:pt x="4471846" y="3622644"/>
                  <a:pt x="5359847" y="5175412"/>
                </a:cubicBezTo>
                <a:lnTo>
                  <a:pt x="0" y="5176758"/>
                </a:lnTo>
                <a:close/>
              </a:path>
            </a:pathLst>
          </a:custGeom>
          <a:gradFill>
            <a:gsLst>
              <a:gs pos="100000">
                <a:schemeClr val="bg1">
                  <a:alpha val="0"/>
                </a:schemeClr>
              </a:gs>
              <a:gs pos="0">
                <a:srgbClr val="F1D5FF"/>
              </a:gs>
              <a:gs pos="8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flipV="1">
            <a:off x="3355371" y="5080582"/>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flipV="1">
            <a:off x="3550965" y="614598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flipV="1">
            <a:off x="2970257" y="4058692"/>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flipV="1">
            <a:off x="2483164" y="3028890"/>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flipV="1">
            <a:off x="1673702" y="1918992"/>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flipV="1">
            <a:off x="1995956" y="2005572"/>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flipV="1">
            <a:off x="2765918" y="3127329"/>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flipV="1">
            <a:off x="3462400" y="5159946"/>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flipV="1">
            <a:off x="3158084" y="4123315"/>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flipV="1">
            <a:off x="3635833" y="6258280"/>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flipV="1">
            <a:off x="1940311" y="1966070"/>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flipV="1">
            <a:off x="2274240" y="1180231"/>
            <a:ext cx="5824746" cy="6647990"/>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 name="connsiteX0" fmla="*/ 0 w 4641898"/>
              <a:gd name="connsiteY0" fmla="*/ 4297586 h 4841385"/>
              <a:gd name="connsiteX1" fmla="*/ 1892773 w 4641898"/>
              <a:gd name="connsiteY1" fmla="*/ 0 h 4841385"/>
              <a:gd name="connsiteX2" fmla="*/ 4641898 w 4641898"/>
              <a:gd name="connsiteY2" fmla="*/ 4841385 h 4841385"/>
              <a:gd name="connsiteX3" fmla="*/ 0 w 4641898"/>
              <a:gd name="connsiteY3" fmla="*/ 4297586 h 4841385"/>
              <a:gd name="connsiteX0" fmla="*/ 0 w 5807968"/>
              <a:gd name="connsiteY0" fmla="*/ 4852927 h 4852927"/>
              <a:gd name="connsiteX1" fmla="*/ 3058843 w 5807968"/>
              <a:gd name="connsiteY1" fmla="*/ 0 h 4852927"/>
              <a:gd name="connsiteX2" fmla="*/ 5807968 w 5807968"/>
              <a:gd name="connsiteY2" fmla="*/ 4841385 h 4852927"/>
              <a:gd name="connsiteX3" fmla="*/ 0 w 5807968"/>
              <a:gd name="connsiteY3" fmla="*/ 4852927 h 4852927"/>
              <a:gd name="connsiteX0" fmla="*/ 0 w 5807968"/>
              <a:gd name="connsiteY0" fmla="*/ 4852927 h 4852927"/>
              <a:gd name="connsiteX1" fmla="*/ 3058843 w 5807968"/>
              <a:gd name="connsiteY1" fmla="*/ 0 h 4852927"/>
              <a:gd name="connsiteX2" fmla="*/ 5807968 w 5807968"/>
              <a:gd name="connsiteY2" fmla="*/ 4841385 h 4852927"/>
              <a:gd name="connsiteX3" fmla="*/ 0 w 5807968"/>
              <a:gd name="connsiteY3" fmla="*/ 4852927 h 4852927"/>
              <a:gd name="connsiteX0" fmla="*/ 0 w 5807968"/>
              <a:gd name="connsiteY0" fmla="*/ 4852927 h 4852927"/>
              <a:gd name="connsiteX1" fmla="*/ 3058843 w 5807968"/>
              <a:gd name="connsiteY1" fmla="*/ 0 h 4852927"/>
              <a:gd name="connsiteX2" fmla="*/ 5807968 w 5807968"/>
              <a:gd name="connsiteY2" fmla="*/ 4841385 h 4852927"/>
              <a:gd name="connsiteX3" fmla="*/ 0 w 5807968"/>
              <a:gd name="connsiteY3" fmla="*/ 4852927 h 4852927"/>
              <a:gd name="connsiteX0" fmla="*/ 0 w 5807968"/>
              <a:gd name="connsiteY0" fmla="*/ 4852927 h 4852927"/>
              <a:gd name="connsiteX1" fmla="*/ 3058843 w 5807968"/>
              <a:gd name="connsiteY1" fmla="*/ 0 h 4852927"/>
              <a:gd name="connsiteX2" fmla="*/ 5807968 w 5807968"/>
              <a:gd name="connsiteY2" fmla="*/ 4841385 h 4852927"/>
              <a:gd name="connsiteX3" fmla="*/ 0 w 5807968"/>
              <a:gd name="connsiteY3" fmla="*/ 4852927 h 4852927"/>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 name="connsiteX0" fmla="*/ 0 w 5824746"/>
              <a:gd name="connsiteY0" fmla="*/ 4852927 h 4862862"/>
              <a:gd name="connsiteX1" fmla="*/ 3058843 w 5824746"/>
              <a:gd name="connsiteY1" fmla="*/ 0 h 4862862"/>
              <a:gd name="connsiteX2" fmla="*/ 5824746 w 5824746"/>
              <a:gd name="connsiteY2" fmla="*/ 4862862 h 4862862"/>
              <a:gd name="connsiteX3" fmla="*/ 0 w 5824746"/>
              <a:gd name="connsiteY3" fmla="*/ 4852927 h 4862862"/>
            </a:gdLst>
            <a:ahLst/>
            <a:cxnLst>
              <a:cxn ang="0">
                <a:pos x="connsiteX0" y="connsiteY0"/>
              </a:cxn>
              <a:cxn ang="0">
                <a:pos x="connsiteX1" y="connsiteY1"/>
              </a:cxn>
              <a:cxn ang="0">
                <a:pos x="connsiteX2" y="connsiteY2"/>
              </a:cxn>
              <a:cxn ang="0">
                <a:pos x="connsiteX3" y="connsiteY3"/>
              </a:cxn>
            </a:cxnLst>
            <a:rect l="l" t="t" r="r" b="b"/>
            <a:pathLst>
              <a:path w="5824746" h="4862862">
                <a:moveTo>
                  <a:pt x="0" y="4852927"/>
                </a:moveTo>
                <a:cubicBezTo>
                  <a:pt x="3083850" y="3732988"/>
                  <a:pt x="2965554" y="3831110"/>
                  <a:pt x="3058843" y="0"/>
                </a:cubicBezTo>
                <a:cubicBezTo>
                  <a:pt x="3957506" y="3986848"/>
                  <a:pt x="4423070" y="3657099"/>
                  <a:pt x="5824746" y="4862862"/>
                </a:cubicBezTo>
                <a:lnTo>
                  <a:pt x="0" y="4852927"/>
                </a:lnTo>
                <a:close/>
              </a:path>
            </a:pathLst>
          </a:custGeom>
          <a:gradFill>
            <a:gsLst>
              <a:gs pos="0">
                <a:srgbClr val="5B9BD5">
                  <a:lumMod val="20000"/>
                  <a:lumOff val="80000"/>
                </a:srgbClr>
              </a:gs>
              <a:gs pos="100000">
                <a:schemeClr val="bg1"/>
              </a:gs>
              <a:gs pos="8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flipV="1">
            <a:off x="4442114" y="2051866"/>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flipV="1">
            <a:off x="2566555" y="2032348"/>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flipV="1">
            <a:off x="3533890" y="3131907"/>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flipV="1">
            <a:off x="5274527" y="3200646"/>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flipV="1">
            <a:off x="4050873" y="4247786"/>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flipV="1">
            <a:off x="5457726" y="4348170"/>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flipV="1">
            <a:off x="4393862" y="5386940"/>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flipV="1">
            <a:off x="5475050" y="5422940"/>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flipV="1">
            <a:off x="2237765" y="1212961"/>
            <a:ext cx="5452801" cy="2121580"/>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691308"/>
              <a:gd name="connsiteY0" fmla="*/ 1248926 h 1778593"/>
              <a:gd name="connsiteX1" fmla="*/ 774763 w 1691308"/>
              <a:gd name="connsiteY1" fmla="*/ 0 h 1778593"/>
              <a:gd name="connsiteX2" fmla="*/ 1691308 w 1691308"/>
              <a:gd name="connsiteY2" fmla="*/ 1778591 h 1778593"/>
              <a:gd name="connsiteX3" fmla="*/ 0 w 1691308"/>
              <a:gd name="connsiteY3" fmla="*/ 1248926 h 1778593"/>
              <a:gd name="connsiteX0" fmla="*/ 0 w 1967381"/>
              <a:gd name="connsiteY0" fmla="*/ 1800758 h 1800758"/>
              <a:gd name="connsiteX1" fmla="*/ 1050836 w 1967381"/>
              <a:gd name="connsiteY1" fmla="*/ 0 h 1800758"/>
              <a:gd name="connsiteX2" fmla="*/ 1967381 w 1967381"/>
              <a:gd name="connsiteY2" fmla="*/ 1778591 h 1800758"/>
              <a:gd name="connsiteX3" fmla="*/ 0 w 1967381"/>
              <a:gd name="connsiteY3" fmla="*/ 1800758 h 1800758"/>
              <a:gd name="connsiteX0" fmla="*/ 0 w 1971932"/>
              <a:gd name="connsiteY0" fmla="*/ 1800758 h 1800758"/>
              <a:gd name="connsiteX1" fmla="*/ 1050836 w 1971932"/>
              <a:gd name="connsiteY1" fmla="*/ 0 h 1800758"/>
              <a:gd name="connsiteX2" fmla="*/ 1971932 w 1971932"/>
              <a:gd name="connsiteY2" fmla="*/ 1796392 h 1800758"/>
              <a:gd name="connsiteX3" fmla="*/ 0 w 1971932"/>
              <a:gd name="connsiteY3" fmla="*/ 1800758 h 1800758"/>
            </a:gdLst>
            <a:ahLst/>
            <a:cxnLst>
              <a:cxn ang="0">
                <a:pos x="connsiteX0" y="connsiteY0"/>
              </a:cxn>
              <a:cxn ang="0">
                <a:pos x="connsiteX1" y="connsiteY1"/>
              </a:cxn>
              <a:cxn ang="0">
                <a:pos x="connsiteX2" y="connsiteY2"/>
              </a:cxn>
              <a:cxn ang="0">
                <a:pos x="connsiteX3" y="connsiteY3"/>
              </a:cxn>
            </a:cxnLst>
            <a:rect l="l" t="t" r="r" b="b"/>
            <a:pathLst>
              <a:path w="1971932" h="1800758">
                <a:moveTo>
                  <a:pt x="0" y="1800758"/>
                </a:moveTo>
                <a:cubicBezTo>
                  <a:pt x="234882" y="1647635"/>
                  <a:pt x="894317" y="536169"/>
                  <a:pt x="1050836" y="0"/>
                </a:cubicBezTo>
                <a:cubicBezTo>
                  <a:pt x="1189298" y="571494"/>
                  <a:pt x="1690447" y="1467786"/>
                  <a:pt x="1971932" y="1796392"/>
                </a:cubicBezTo>
                <a:lnTo>
                  <a:pt x="0" y="1800758"/>
                </a:lnTo>
                <a:close/>
              </a:path>
            </a:pathLst>
          </a:custGeom>
          <a:gradFill>
            <a:gsLst>
              <a:gs pos="0">
                <a:srgbClr val="FFFF00"/>
              </a:gs>
              <a:gs pos="100000">
                <a:schemeClr val="bg1">
                  <a:alpha val="14000"/>
                </a:schemeClr>
              </a:gs>
              <a:gs pos="55000">
                <a:srgbClr val="FFFF00"/>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flipV="1">
            <a:off x="4442109" y="2090632"/>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flipV="1">
            <a:off x="2566555" y="2032348"/>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flipV="1">
            <a:off x="4442114" y="2051866"/>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Tree>
    <p:extLst>
      <p:ext uri="{BB962C8B-B14F-4D97-AF65-F5344CB8AC3E}">
        <p14:creationId xmlns:p14="http://schemas.microsoft.com/office/powerpoint/2010/main" val="140422359"/>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27488528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439137548"/>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413240926"/>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062922030"/>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58457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6974471"/>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8AD1AD97-2811-47CF-862F-EE9893883187}"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フッター プレースホルダ 3"/>
          <p:cNvSpPr>
            <a:spLocks noGrp="1"/>
          </p:cNvSpPr>
          <p:nvPr>
            <p:ph type="ftr" sz="quarter" idx="11"/>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スライド番号プレースホルダ 4"/>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277088433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0856947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63718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defTabSz="844083"/>
            <a:fld id="{A9D39738-EF1F-4770-8E26-D59297A780A4}" type="datetime1">
              <a:rPr lang="ja-JP" altLang="en-US" smtClean="0">
                <a:solidFill>
                  <a:prstClr val="black">
                    <a:tint val="75000"/>
                  </a:prstClr>
                </a:solidFill>
              </a:rPr>
              <a:pPr defTabSz="844083"/>
              <a:t>2017/5/13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defTabSz="844083"/>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pPr defTabSz="844083"/>
            <a:fld id="{D2D8002D-B5B0-4BAC-B1F6-782DDCCE6D9C}" type="slidenum">
              <a:rPr lang="ja-JP" altLang="en-US" smtClean="0">
                <a:solidFill>
                  <a:prstClr val="black">
                    <a:tint val="75000"/>
                  </a:prstClr>
                </a:solidFill>
              </a:rPr>
              <a:pPr defTabSz="844083"/>
              <a:t>‹#›</a:t>
            </a:fld>
            <a:endParaRPr lang="ja-JP" altLang="en-US">
              <a:solidFill>
                <a:prstClr val="black">
                  <a:tint val="75000"/>
                </a:prstClr>
              </a:solidFill>
            </a:endParaRPr>
          </a:p>
        </p:txBody>
      </p:sp>
    </p:spTree>
    <p:extLst>
      <p:ext uri="{BB962C8B-B14F-4D97-AF65-F5344CB8AC3E}">
        <p14:creationId xmlns:p14="http://schemas.microsoft.com/office/powerpoint/2010/main" val="2116003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D67DFF-6396-4928-8DEB-FB9439221EBB}" type="datetimeFigureOut">
              <a:rPr kumimoji="1" lang="ja-JP" altLang="en-US" sz="1800" b="0" i="0" u="none" strike="noStrike" kern="1200" cap="none" spc="0" normalizeH="0" baseline="0" noProof="0">
                <a:ln>
                  <a:noFill/>
                </a:ln>
                <a:solidFill>
                  <a:prstClr val="black"/>
                </a:solidFill>
                <a:effectLst/>
                <a:uLnTx/>
                <a:uFillTx/>
                <a:latin typeface="メイリオ"/>
                <a:ea typeface="メイリオ"/>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フッター プレースホルダー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スライド番号プレースホルダー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44B13F-7A57-4045-AEE4-54CA42060168}"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7885752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880549603"/>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127091705"/>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1510437447"/>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79270230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6038108"/>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8AD1AD97-2811-47CF-862F-EE9893883187}"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フッター プレースホルダ 3"/>
          <p:cNvSpPr>
            <a:spLocks noGrp="1"/>
          </p:cNvSpPr>
          <p:nvPr>
            <p:ph type="ftr" sz="quarter" idx="11"/>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スライド番号プレースホルダ 4"/>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3131862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80404917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4700892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D67DFF-6396-4928-8DEB-FB9439221EBB}" type="datetimeFigureOut">
              <a:rPr kumimoji="1" lang="ja-JP" altLang="en-US" sz="1800" b="0" i="0" u="none" strike="noStrike" kern="1200" cap="none" spc="0" normalizeH="0" baseline="0" noProof="0">
                <a:ln>
                  <a:noFill/>
                </a:ln>
                <a:solidFill>
                  <a:prstClr val="black"/>
                </a:solidFill>
                <a:effectLst/>
                <a:uLnTx/>
                <a:uFillTx/>
                <a:latin typeface="メイリオ"/>
                <a:ea typeface="メイリオ"/>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フッター プレースホルダー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スライド番号プレースホルダー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44B13F-7A57-4045-AEE4-54CA42060168}"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599596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defTabSz="844083"/>
            <a:fld id="{A9D39738-EF1F-4770-8E26-D59297A780A4}" type="datetime1">
              <a:rPr lang="ja-JP" altLang="en-US" smtClean="0">
                <a:solidFill>
                  <a:prstClr val="black">
                    <a:tint val="75000"/>
                  </a:prstClr>
                </a:solidFill>
              </a:rPr>
              <a:pPr defTabSz="844083"/>
              <a:t>2017/5/13</a:t>
            </a:fld>
            <a:endParaRPr lang="ja-JP" altLang="en-US">
              <a:solidFill>
                <a:prstClr val="black">
                  <a:tint val="75000"/>
                </a:prstClr>
              </a:solidFill>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defTabSz="844083"/>
            <a:endParaRPr lang="ja-JP" altLang="en-US">
              <a:solidFill>
                <a:prstClr val="black">
                  <a:tint val="75000"/>
                </a:prstClr>
              </a:solidFill>
            </a:endParaRPr>
          </a:p>
        </p:txBody>
      </p:sp>
      <p:sp>
        <p:nvSpPr>
          <p:cNvPr id="6" name="スライド番号プレースホルダ 5"/>
          <p:cNvSpPr>
            <a:spLocks noGrp="1"/>
          </p:cNvSpPr>
          <p:nvPr>
            <p:ph type="sldNum" sz="quarter" idx="12"/>
          </p:nvPr>
        </p:nvSpPr>
        <p:spPr/>
        <p:txBody>
          <a:bodyPr/>
          <a:lstStyle/>
          <a:p>
            <a:pPr defTabSz="844083"/>
            <a:fld id="{D2D8002D-B5B0-4BAC-B1F6-782DDCCE6D9C}" type="slidenum">
              <a:rPr lang="ja-JP" altLang="en-US" smtClean="0">
                <a:solidFill>
                  <a:prstClr val="black">
                    <a:tint val="75000"/>
                  </a:prstClr>
                </a:solidFill>
              </a:rPr>
              <a:pPr defTabSz="844083"/>
              <a:t>‹#›</a:t>
            </a:fld>
            <a:endParaRPr lang="ja-JP" altLang="en-US">
              <a:solidFill>
                <a:prstClr val="black">
                  <a:tint val="75000"/>
                </a:prstClr>
              </a:solidFill>
            </a:endParaRPr>
          </a:p>
        </p:txBody>
      </p:sp>
    </p:spTree>
    <p:extLst>
      <p:ext uri="{BB962C8B-B14F-4D97-AF65-F5344CB8AC3E}">
        <p14:creationId xmlns:p14="http://schemas.microsoft.com/office/powerpoint/2010/main" val="35268812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72019216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2760828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4049362572"/>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615290"/>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620592543"/>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8AD1AD97-2811-47CF-862F-EE9893883187}"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4" name="フッター プレースホルダ 3"/>
          <p:cNvSpPr>
            <a:spLocks noGrp="1"/>
          </p:cNvSpPr>
          <p:nvPr>
            <p:ph type="ftr" sz="quarter" idx="11"/>
          </p:nvPr>
        </p:nvSpPr>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スライド番号プレースホルダ 4"/>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137548782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8057302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sp>
        <p:nvSpPr>
          <p:cNvPr id="4" name="日付プレースホルダ 3"/>
          <p:cNvSpPr>
            <a:spLocks noGrp="1"/>
          </p:cNvSpPr>
          <p:nvPr>
            <p:ph type="dt" sz="half" idx="10"/>
          </p:nvPr>
        </p:nvSpPr>
        <p:spPr>
          <a:xfrm>
            <a:off x="457200" y="6356352"/>
            <a:ext cx="2133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fld id="{A9D39738-EF1F-4770-8E26-D59297A780A4}" type="datetime1">
              <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rPr>
              <a:pPr marL="0" marR="0" lvl="0" indent="0" algn="l" defTabSz="844083"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5" name="フッター プレースホルダ 4"/>
          <p:cNvSpPr>
            <a:spLocks noGrp="1"/>
          </p:cNvSpPr>
          <p:nvPr>
            <p:ph type="ftr" sz="quarter" idx="11"/>
          </p:nvPr>
        </p:nvSpPr>
        <p:spPr>
          <a:xfrm>
            <a:off x="3124200" y="6356352"/>
            <a:ext cx="2895600" cy="365125"/>
          </a:xfrm>
          <a:prstGeom prst="rect">
            <a:avLst/>
          </a:prstGeom>
        </p:spPr>
        <p:txBody>
          <a:body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
        <p:nvSpPr>
          <p:cNvPr id="6" name="スライド番号プレースホルダ 5"/>
          <p:cNvSpPr>
            <a:spLocks noGrp="1"/>
          </p:cNvSpPr>
          <p:nvPr>
            <p:ph type="sldNum" sz="quarter" idx="12"/>
          </p:nvPr>
        </p:nvSpPr>
        <p:spPr/>
        <p:txBody>
          <a:bodyPr/>
          <a:lstStyle/>
          <a:p>
            <a:pPr marL="0" marR="0" lvl="0" indent="0" algn="ctr" defTabSz="844083" rtl="0" eaLnBrk="1" fontAlgn="auto" latinLnBrk="0" hangingPunct="1">
              <a:lnSpc>
                <a:spcPct val="100000"/>
              </a:lnSpc>
              <a:spcBef>
                <a:spcPts val="0"/>
              </a:spcBef>
              <a:spcAft>
                <a:spcPts val="0"/>
              </a:spcAft>
              <a:buClrTx/>
              <a:buSzTx/>
              <a:buFontTx/>
              <a:buNone/>
              <a:tabLst/>
              <a:defRPr/>
            </a:pPr>
            <a:fld id="{D2D8002D-B5B0-4BAC-B1F6-782DDCCE6D9C}" type="slidenum">
              <a:rPr kumimoji="1" lang="ja-JP" altLang="en-US" sz="1400" b="1" i="0" u="none" strike="noStrike" kern="1200" cap="none" spc="0" normalizeH="0" baseline="0" noProof="0" smtClean="0">
                <a:ln>
                  <a:noFill/>
                </a:ln>
                <a:solidFill>
                  <a:prstClr val="black">
                    <a:tint val="75000"/>
                  </a:prstClr>
                </a:solidFill>
                <a:effectLst/>
                <a:uLnTx/>
                <a:uFillTx/>
                <a:latin typeface="メイリオ"/>
                <a:ea typeface="メイリオ"/>
                <a:cs typeface="+mn-cs"/>
              </a:rPr>
              <a:pPr marL="0" marR="0" lvl="0" indent="0" algn="ctr" defTabSz="844083"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black">
                  <a:tint val="75000"/>
                </a:prstClr>
              </a:solidFill>
              <a:effectLst/>
              <a:uLnTx/>
              <a:uFillTx/>
              <a:latin typeface="メイリオ"/>
              <a:ea typeface="メイリオ"/>
              <a:cs typeface="+mn-cs"/>
            </a:endParaRPr>
          </a:p>
        </p:txBody>
      </p:sp>
    </p:spTree>
    <p:extLst>
      <p:ext uri="{BB962C8B-B14F-4D97-AF65-F5344CB8AC3E}">
        <p14:creationId xmlns:p14="http://schemas.microsoft.com/office/powerpoint/2010/main" val="3092805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D67DFF-6396-4928-8DEB-FB9439221EBB}" type="datetimeFigureOut">
              <a:rPr kumimoji="1" lang="ja-JP" altLang="en-US" sz="1800" b="0" i="0" u="none" strike="noStrike" kern="1200" cap="none" spc="0" normalizeH="0" baseline="0" noProof="0">
                <a:ln>
                  <a:noFill/>
                </a:ln>
                <a:solidFill>
                  <a:prstClr val="black"/>
                </a:solidFill>
                <a:effectLst/>
                <a:uLnTx/>
                <a:uFillTx/>
                <a:latin typeface="メイリオ"/>
                <a:ea typeface="メイリオ"/>
                <a:cs typeface="+mn-cs"/>
              </a:rPr>
              <a:pPr marL="0" marR="0" lvl="0" indent="0" algn="l" defTabSz="914400" rtl="0" eaLnBrk="1" fontAlgn="auto" latinLnBrk="0" hangingPunct="1">
                <a:lnSpc>
                  <a:spcPct val="100000"/>
                </a:lnSpc>
                <a:spcBef>
                  <a:spcPts val="0"/>
                </a:spcBef>
                <a:spcAft>
                  <a:spcPts val="0"/>
                </a:spcAft>
                <a:buClrTx/>
                <a:buSzTx/>
                <a:buFontTx/>
                <a:buNone/>
                <a:tabLst/>
                <a:defRPr/>
              </a:pPr>
              <a:t>2017/5/13</a:t>
            </a:fld>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フッター プレースホルダー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スライド番号プレースホルダー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1344B13F-7A57-4045-AEE4-54CA42060168}"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1508995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67376600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2_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88D67DFF-6396-4928-8DEB-FB9439221EBB}" type="datetimeFigureOut">
              <a:rPr kumimoji="1" lang="ja-JP" altLang="en-US" smtClean="0"/>
              <a:t>2017/5/13</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1344B13F-7A57-4045-AEE4-54CA42060168}" type="slidenum">
              <a:rPr kumimoji="1" lang="ja-JP" altLang="en-US" smtClean="0"/>
              <a:t>‹#›</a:t>
            </a:fld>
            <a:endParaRPr kumimoji="1" lang="ja-JP" altLang="en-US"/>
          </a:p>
        </p:txBody>
      </p:sp>
    </p:spTree>
    <p:extLst>
      <p:ext uri="{BB962C8B-B14F-4D97-AF65-F5344CB8AC3E}">
        <p14:creationId xmlns:p14="http://schemas.microsoft.com/office/powerpoint/2010/main" val="145860262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355438242"/>
      </p:ext>
    </p:extLst>
  </p:cSld>
  <p:clrMapOvr>
    <a:masterClrMapping/>
  </p:clrMapOvr>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1598600695"/>
      </p:ext>
    </p:extLst>
  </p:cSld>
  <p:clrMapOvr>
    <a:masterClrMapping/>
  </p:clrMapOvr>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898519519"/>
      </p:ext>
    </p:extLst>
  </p:cSld>
  <p:clrMapOvr>
    <a:masterClrMapping/>
  </p:clrMapOvr>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534191185"/>
      </p:ext>
    </p:extLst>
  </p:cSld>
  <p:clrMapOvr>
    <a:masterClrMapping/>
  </p:clrMapOvr>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283054398"/>
      </p:ext>
    </p:extLst>
  </p:cSld>
  <p:clrMapOvr>
    <a:masterClrMapping/>
  </p:clrMapOvr>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751871897"/>
      </p:ext>
    </p:extLst>
  </p:cSld>
  <p:clrMapOvr>
    <a:masterClrMapping/>
  </p:clrMapOvr>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タイトルとコンテンツ">
    <p:spTree>
      <p:nvGrpSpPr>
        <p:cNvPr id="1" name=""/>
        <p:cNvGrpSpPr/>
        <p:nvPr/>
      </p:nvGrpSpPr>
      <p:grpSpPr>
        <a:xfrm>
          <a:off x="0" y="0"/>
          <a:ext cx="0" cy="0"/>
          <a:chOff x="0" y="0"/>
          <a:chExt cx="0" cy="0"/>
        </a:xfrm>
      </p:grpSpPr>
      <p:sp>
        <p:nvSpPr>
          <p:cNvPr id="311" name="正方形/長方形 310"/>
          <p:cNvSpPr/>
          <p:nvPr userDrawn="1"/>
        </p:nvSpPr>
        <p:spPr>
          <a:xfrm flipV="1">
            <a:off x="976045" y="1047827"/>
            <a:ext cx="7059734" cy="4397397"/>
          </a:xfrm>
          <a:prstGeom prst="rect">
            <a:avLst/>
          </a:prstGeom>
          <a:blipFill>
            <a:blip r:embed="rId2"/>
            <a:srcRect/>
            <a:stretch>
              <a:fillRect l="-2060" t="-37699" r="-2887" b="-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377262934"/>
      </p:ext>
    </p:extLst>
  </p:cSld>
  <p:clrMapOvr>
    <a:masterClrMapping/>
  </p:clrMapOvr>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タイトルとコンテンツ">
    <p:spTree>
      <p:nvGrpSpPr>
        <p:cNvPr id="1" name=""/>
        <p:cNvGrpSpPr/>
        <p:nvPr/>
      </p:nvGrpSpPr>
      <p:grpSpPr>
        <a:xfrm>
          <a:off x="0" y="0"/>
          <a:ext cx="0" cy="0"/>
          <a:chOff x="0" y="0"/>
          <a:chExt cx="0" cy="0"/>
        </a:xfrm>
      </p:grpSpPr>
      <p:sp>
        <p:nvSpPr>
          <p:cNvPr id="33" name="正方形/長方形 32"/>
          <p:cNvSpPr/>
          <p:nvPr userDrawn="1"/>
        </p:nvSpPr>
        <p:spPr>
          <a:xfrm flipV="1">
            <a:off x="37862" y="0"/>
            <a:ext cx="9144000" cy="6858000"/>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59" name="正方形/長方形 58"/>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1"/>
          <p:cNvSpPr>
            <a:spLocks noGrp="1"/>
          </p:cNvSpPr>
          <p:nvPr userDrawn="1">
            <p:ph type="title"/>
          </p:nvPr>
        </p:nvSpPr>
        <p:spPr/>
        <p:txBody>
          <a:bodyPr/>
          <a:lstStyle/>
          <a:p>
            <a:r>
              <a:rPr kumimoji="1" lang="ja-JP" altLang="en-US" smtClean="0"/>
              <a:t>マスター タイトルの書式設定</a:t>
            </a:r>
            <a:endParaRPr kumimoji="1" lang="ja-JP" altLang="en-US"/>
          </a:p>
        </p:txBody>
      </p:sp>
      <p:sp>
        <p:nvSpPr>
          <p:cNvPr id="6" name="スライド番号プレースホルダー 5"/>
          <p:cNvSpPr>
            <a:spLocks noGrp="1"/>
          </p:cNvSpPr>
          <p:nvPr userDrawn="1">
            <p:ph type="sldNum" sz="quarter" idx="12"/>
          </p:nvPr>
        </p:nvSpPr>
        <p:spPr/>
        <p:txBody>
          <a:bodyPr tIns="108000"/>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60" name="直線コネクタ 59"/>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 name="グループ化 2"/>
          <p:cNvGrpSpPr/>
          <p:nvPr userDrawn="1"/>
        </p:nvGrpSpPr>
        <p:grpSpPr>
          <a:xfrm flipV="1">
            <a:off x="820890" y="1124744"/>
            <a:ext cx="7465742" cy="6046100"/>
            <a:chOff x="820890" y="124690"/>
            <a:chExt cx="7465742" cy="6046100"/>
          </a:xfrm>
        </p:grpSpPr>
        <p:sp>
          <p:nvSpPr>
            <p:cNvPr id="89" name="台形 7"/>
            <p:cNvSpPr/>
            <p:nvPr userDrawn="1"/>
          </p:nvSpPr>
          <p:spPr>
            <a:xfrm>
              <a:off x="820890" y="124690"/>
              <a:ext cx="7465742" cy="6046100"/>
            </a:xfrm>
            <a:custGeom>
              <a:avLst/>
              <a:gdLst>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46288 h 5146288"/>
                <a:gd name="connsiteX1" fmla="*/ 2736230 w 7465742"/>
                <a:gd name="connsiteY1" fmla="*/ 0 h 5146288"/>
                <a:gd name="connsiteX2" fmla="*/ 4729512 w 7465742"/>
                <a:gd name="connsiteY2" fmla="*/ 0 h 5146288"/>
                <a:gd name="connsiteX3" fmla="*/ 7465742 w 7465742"/>
                <a:gd name="connsiteY3" fmla="*/ 5146288 h 5146288"/>
                <a:gd name="connsiteX4" fmla="*/ 0 w 7465742"/>
                <a:gd name="connsiteY4" fmla="*/ 5146288 h 5146288"/>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7295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8904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15212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50740 h 5150740"/>
                <a:gd name="connsiteX1" fmla="*/ 2860921 w 7465742"/>
                <a:gd name="connsiteY1" fmla="*/ 0 h 5150740"/>
                <a:gd name="connsiteX2" fmla="*/ 4604821 w 7465742"/>
                <a:gd name="connsiteY2" fmla="*/ 4452 h 5150740"/>
                <a:gd name="connsiteX3" fmla="*/ 7465742 w 7465742"/>
                <a:gd name="connsiteY3" fmla="*/ 5150740 h 5150740"/>
                <a:gd name="connsiteX4" fmla="*/ 0 w 7465742"/>
                <a:gd name="connsiteY4" fmla="*/ 5150740 h 5150740"/>
                <a:gd name="connsiteX0" fmla="*/ 0 w 7465742"/>
                <a:gd name="connsiteY0" fmla="*/ 5181912 h 5181912"/>
                <a:gd name="connsiteX1" fmla="*/ 2860921 w 7465742"/>
                <a:gd name="connsiteY1" fmla="*/ 3117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 name="connsiteX0" fmla="*/ 0 w 7465742"/>
                <a:gd name="connsiteY0" fmla="*/ 5181912 h 5181912"/>
                <a:gd name="connsiteX1" fmla="*/ 2881703 w 7465742"/>
                <a:gd name="connsiteY1" fmla="*/ 2 h 5181912"/>
                <a:gd name="connsiteX2" fmla="*/ 4620407 w 7465742"/>
                <a:gd name="connsiteY2" fmla="*/ 0 h 5181912"/>
                <a:gd name="connsiteX3" fmla="*/ 7465742 w 7465742"/>
                <a:gd name="connsiteY3" fmla="*/ 5181912 h 5181912"/>
                <a:gd name="connsiteX4" fmla="*/ 0 w 7465742"/>
                <a:gd name="connsiteY4" fmla="*/ 5181912 h 5181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65742" h="5181912">
                  <a:moveTo>
                    <a:pt x="0" y="5181912"/>
                  </a:moveTo>
                  <a:cubicBezTo>
                    <a:pt x="1624234" y="4080770"/>
                    <a:pt x="2558994" y="2527263"/>
                    <a:pt x="2881703" y="2"/>
                  </a:cubicBezTo>
                  <a:lnTo>
                    <a:pt x="4620407" y="0"/>
                  </a:lnTo>
                  <a:cubicBezTo>
                    <a:pt x="5017754" y="2509411"/>
                    <a:pt x="5913230" y="4066365"/>
                    <a:pt x="7465742" y="5181912"/>
                  </a:cubicBezTo>
                  <a:lnTo>
                    <a:pt x="0" y="5181912"/>
                  </a:lnTo>
                  <a:close/>
                </a:path>
              </a:pathLst>
            </a:custGeom>
            <a:gradFill flip="none" rotWithShape="1">
              <a:gsLst>
                <a:gs pos="0">
                  <a:sysClr val="window" lastClr="FFFFFF"/>
                </a:gs>
                <a:gs pos="25000">
                  <a:srgbClr val="70AD47">
                    <a:lumMod val="20000"/>
                    <a:lumOff val="80000"/>
                  </a:srgbClr>
                </a:gs>
                <a:gs pos="100000">
                  <a:srgbClr val="B4DB7F"/>
                </a:gs>
              </a:gsLst>
              <a:lin ang="5400000" scaled="1"/>
              <a:tileRect/>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0" name="台形 9"/>
            <p:cNvSpPr/>
            <p:nvPr userDrawn="1"/>
          </p:nvSpPr>
          <p:spPr>
            <a:xfrm>
              <a:off x="1522142" y="1103977"/>
              <a:ext cx="4348975" cy="5037996"/>
            </a:xfrm>
            <a:custGeom>
              <a:avLst/>
              <a:gdLst>
                <a:gd name="connsiteX0" fmla="*/ 0 w 4008863"/>
                <a:gd name="connsiteY0" fmla="*/ 4566425 h 4566425"/>
                <a:gd name="connsiteX1" fmla="*/ 1785868 w 4008863"/>
                <a:gd name="connsiteY1" fmla="*/ 0 h 4566425"/>
                <a:gd name="connsiteX2" fmla="*/ 2222995 w 4008863"/>
                <a:gd name="connsiteY2" fmla="*/ 0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92429 w 4008863"/>
                <a:gd name="connsiteY2" fmla="*/ 11151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2986854 w 4008863"/>
                <a:gd name="connsiteY2" fmla="*/ 5576 h 4566425"/>
                <a:gd name="connsiteX3" fmla="*/ 4008863 w 4008863"/>
                <a:gd name="connsiteY3" fmla="*/ 4566425 h 4566425"/>
                <a:gd name="connsiteX4" fmla="*/ 0 w 4008863"/>
                <a:gd name="connsiteY4" fmla="*/ 4566425 h 4566425"/>
                <a:gd name="connsiteX0" fmla="*/ 0 w 4008863"/>
                <a:gd name="connsiteY0" fmla="*/ 4566425 h 4566425"/>
                <a:gd name="connsiteX1" fmla="*/ 1785868 w 4008863"/>
                <a:gd name="connsiteY1" fmla="*/ 0 h 4566425"/>
                <a:gd name="connsiteX2" fmla="*/ 3014732 w 4008863"/>
                <a:gd name="connsiteY2" fmla="*/ 422 h 4566425"/>
                <a:gd name="connsiteX3" fmla="*/ 4008863 w 4008863"/>
                <a:gd name="connsiteY3" fmla="*/ 4566425 h 4566425"/>
                <a:gd name="connsiteX4" fmla="*/ 0 w 4008863"/>
                <a:gd name="connsiteY4" fmla="*/ 4566425 h 4566425"/>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 name="connsiteX0" fmla="*/ 0 w 4348975"/>
                <a:gd name="connsiteY0" fmla="*/ 4571578 h 4571578"/>
                <a:gd name="connsiteX1" fmla="*/ 2125980 w 4348975"/>
                <a:gd name="connsiteY1" fmla="*/ 0 h 4571578"/>
                <a:gd name="connsiteX2" fmla="*/ 3354844 w 4348975"/>
                <a:gd name="connsiteY2" fmla="*/ 422 h 4571578"/>
                <a:gd name="connsiteX3" fmla="*/ 4348975 w 4348975"/>
                <a:gd name="connsiteY3" fmla="*/ 4566425 h 4571578"/>
                <a:gd name="connsiteX4" fmla="*/ 0 w 4348975"/>
                <a:gd name="connsiteY4" fmla="*/ 4571578 h 457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8975" h="4571578">
                  <a:moveTo>
                    <a:pt x="0" y="4571578"/>
                  </a:moveTo>
                  <a:cubicBezTo>
                    <a:pt x="1453933" y="3082141"/>
                    <a:pt x="1820622" y="1767469"/>
                    <a:pt x="2125980" y="0"/>
                  </a:cubicBezTo>
                  <a:lnTo>
                    <a:pt x="3354844" y="422"/>
                  </a:lnTo>
                  <a:cubicBezTo>
                    <a:pt x="3522670" y="1565310"/>
                    <a:pt x="3762978" y="3051718"/>
                    <a:pt x="4348975" y="4566425"/>
                  </a:cubicBezTo>
                  <a:lnTo>
                    <a:pt x="0" y="4571578"/>
                  </a:lnTo>
                  <a:close/>
                </a:path>
              </a:pathLst>
            </a:custGeom>
            <a:gradFill>
              <a:gsLst>
                <a:gs pos="0">
                  <a:srgbClr val="F1D5FF"/>
                </a:gs>
                <a:gs pos="100000">
                  <a:srgbClr val="CC66FF"/>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1" name="楕円 7"/>
            <p:cNvSpPr/>
            <p:nvPr userDrawn="1"/>
          </p:nvSpPr>
          <p:spPr>
            <a:xfrm>
              <a:off x="3355371" y="2122140"/>
              <a:ext cx="2448444"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2" name="楕円 8"/>
            <p:cNvSpPr/>
            <p:nvPr userDrawn="1"/>
          </p:nvSpPr>
          <p:spPr>
            <a:xfrm>
              <a:off x="3550965" y="1187938"/>
              <a:ext cx="2005593" cy="6816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3" name="楕円 9"/>
            <p:cNvSpPr/>
            <p:nvPr userDrawn="1"/>
          </p:nvSpPr>
          <p:spPr>
            <a:xfrm>
              <a:off x="2970257" y="3144030"/>
              <a:ext cx="3218673"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4" name="楕円 10"/>
            <p:cNvSpPr/>
            <p:nvPr userDrawn="1"/>
          </p:nvSpPr>
          <p:spPr>
            <a:xfrm>
              <a:off x="2483164" y="4173832"/>
              <a:ext cx="4192858" cy="812892"/>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5" name="楕円 11"/>
            <p:cNvSpPr/>
            <p:nvPr userDrawn="1"/>
          </p:nvSpPr>
          <p:spPr>
            <a:xfrm>
              <a:off x="1673702" y="5141234"/>
              <a:ext cx="5811783" cy="955388"/>
            </a:xfrm>
            <a:prstGeom prst="ellipse">
              <a:avLst/>
            </a:prstGeom>
            <a:gradFill flip="none" rotWithShape="1">
              <a:gsLst>
                <a:gs pos="0">
                  <a:sysClr val="window" lastClr="FFFFFF">
                    <a:alpha val="0"/>
                  </a:sysClr>
                </a:gs>
                <a:gs pos="100000">
                  <a:schemeClr val="bg1"/>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6" name="楕円 12"/>
            <p:cNvSpPr/>
            <p:nvPr userDrawn="1"/>
          </p:nvSpPr>
          <p:spPr>
            <a:xfrm>
              <a:off x="1995956" y="5245228"/>
              <a:ext cx="3496020" cy="76481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7" name="楕円 13"/>
            <p:cNvSpPr/>
            <p:nvPr userDrawn="1"/>
          </p:nvSpPr>
          <p:spPr>
            <a:xfrm>
              <a:off x="2765918" y="4272272"/>
              <a:ext cx="2508609" cy="616013"/>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8" name="楕円 14"/>
            <p:cNvSpPr/>
            <p:nvPr userDrawn="1"/>
          </p:nvSpPr>
          <p:spPr>
            <a:xfrm>
              <a:off x="3462400" y="2201504"/>
              <a:ext cx="1443694" cy="654164"/>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99" name="楕円 15"/>
            <p:cNvSpPr/>
            <p:nvPr userDrawn="1"/>
          </p:nvSpPr>
          <p:spPr>
            <a:xfrm>
              <a:off x="3158084" y="3208654"/>
              <a:ext cx="1930899" cy="683645"/>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0" name="楕円 16"/>
            <p:cNvSpPr/>
            <p:nvPr userDrawn="1"/>
          </p:nvSpPr>
          <p:spPr>
            <a:xfrm>
              <a:off x="3635833" y="1306956"/>
              <a:ext cx="1075605" cy="450378"/>
            </a:xfrm>
            <a:prstGeom prst="ellipse">
              <a:avLst/>
            </a:prstGeom>
            <a:gradFill flip="none" rotWithShape="1">
              <a:gsLst>
                <a:gs pos="0">
                  <a:sysClr val="window" lastClr="FFFFFF">
                    <a:alpha val="0"/>
                  </a:sysClr>
                </a:gs>
                <a:gs pos="70000">
                  <a:srgbClr val="F1D5FF"/>
                </a:gs>
                <a:gs pos="100000">
                  <a:srgbClr val="E9BDFF"/>
                </a:gs>
              </a:gsLst>
              <a:path path="circle">
                <a:fillToRect l="50000" t="50000" r="50000" b="50000"/>
              </a:path>
              <a:tileRect/>
            </a:gra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1" name="二等辺三角形 5"/>
            <p:cNvSpPr/>
            <p:nvPr userDrawn="1"/>
          </p:nvSpPr>
          <p:spPr>
            <a:xfrm>
              <a:off x="1940311" y="1504978"/>
              <a:ext cx="4264457" cy="4544566"/>
            </a:xfrm>
            <a:custGeom>
              <a:avLst/>
              <a:gdLst>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612997"/>
                <a:gd name="connsiteY0" fmla="*/ 3674326 h 3674326"/>
                <a:gd name="connsiteX1" fmla="*/ 2422442 w 3612997"/>
                <a:gd name="connsiteY1" fmla="*/ 0 h 3674326"/>
                <a:gd name="connsiteX2" fmla="*/ 3612997 w 3612997"/>
                <a:gd name="connsiteY2" fmla="*/ 3674326 h 3674326"/>
                <a:gd name="connsiteX3" fmla="*/ 0 w 3612997"/>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808144"/>
                <a:gd name="connsiteY0" fmla="*/ 3674326 h 3674326"/>
                <a:gd name="connsiteX1" fmla="*/ 2617589 w 3808144"/>
                <a:gd name="connsiteY1" fmla="*/ 0 h 3674326"/>
                <a:gd name="connsiteX2" fmla="*/ 3808144 w 3808144"/>
                <a:gd name="connsiteY2" fmla="*/ 3674326 h 3674326"/>
                <a:gd name="connsiteX3" fmla="*/ 0 w 3808144"/>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3947535"/>
                <a:gd name="connsiteY0" fmla="*/ 3674326 h 3674326"/>
                <a:gd name="connsiteX1" fmla="*/ 2617589 w 3947535"/>
                <a:gd name="connsiteY1" fmla="*/ 0 h 3674326"/>
                <a:gd name="connsiteX2" fmla="*/ 3947535 w 3947535"/>
                <a:gd name="connsiteY2" fmla="*/ 3674326 h 3674326"/>
                <a:gd name="connsiteX3" fmla="*/ 0 w 3947535"/>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144962"/>
                <a:gd name="connsiteY0" fmla="*/ 3674326 h 3674326"/>
                <a:gd name="connsiteX1" fmla="*/ 2617589 w 4144962"/>
                <a:gd name="connsiteY1" fmla="*/ 0 h 3674326"/>
                <a:gd name="connsiteX2" fmla="*/ 4144962 w 4144962"/>
                <a:gd name="connsiteY2" fmla="*/ 3674326 h 3674326"/>
                <a:gd name="connsiteX3" fmla="*/ 0 w 4144962"/>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 name="connsiteX0" fmla="*/ 0 w 4264457"/>
                <a:gd name="connsiteY0" fmla="*/ 3674326 h 3674326"/>
                <a:gd name="connsiteX1" fmla="*/ 2617589 w 4264457"/>
                <a:gd name="connsiteY1" fmla="*/ 0 h 3674326"/>
                <a:gd name="connsiteX2" fmla="*/ 4264457 w 4264457"/>
                <a:gd name="connsiteY2" fmla="*/ 3674326 h 3674326"/>
                <a:gd name="connsiteX3" fmla="*/ 0 w 4264457"/>
                <a:gd name="connsiteY3" fmla="*/ 3674326 h 3674326"/>
              </a:gdLst>
              <a:ahLst/>
              <a:cxnLst>
                <a:cxn ang="0">
                  <a:pos x="connsiteX0" y="connsiteY0"/>
                </a:cxn>
                <a:cxn ang="0">
                  <a:pos x="connsiteX1" y="connsiteY1"/>
                </a:cxn>
                <a:cxn ang="0">
                  <a:pos x="connsiteX2" y="connsiteY2"/>
                </a:cxn>
                <a:cxn ang="0">
                  <a:pos x="connsiteX3" y="connsiteY3"/>
                </a:cxn>
              </a:cxnLst>
              <a:rect l="l" t="t" r="r" b="b"/>
              <a:pathLst>
                <a:path w="4264457" h="3674326">
                  <a:moveTo>
                    <a:pt x="0" y="3674326"/>
                  </a:moveTo>
                  <a:cubicBezTo>
                    <a:pt x="1493281" y="2498902"/>
                    <a:pt x="1890069" y="2444981"/>
                    <a:pt x="2617589" y="0"/>
                  </a:cubicBezTo>
                  <a:cubicBezTo>
                    <a:pt x="2868969" y="2308113"/>
                    <a:pt x="3372389" y="3141228"/>
                    <a:pt x="4264457" y="3674326"/>
                  </a:cubicBezTo>
                  <a:lnTo>
                    <a:pt x="0" y="3674326"/>
                  </a:lnTo>
                  <a:close/>
                </a:path>
              </a:pathLst>
            </a:custGeom>
            <a:gradFill>
              <a:gsLst>
                <a:gs pos="0">
                  <a:srgbClr val="ED7D31">
                    <a:lumMod val="20000"/>
                    <a:lumOff val="80000"/>
                  </a:srgbClr>
                </a:gs>
                <a:gs pos="100000">
                  <a:srgbClr val="F2A068"/>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2" name="二等辺三角形 6"/>
            <p:cNvSpPr/>
            <p:nvPr userDrawn="1"/>
          </p:nvSpPr>
          <p:spPr>
            <a:xfrm>
              <a:off x="3440309" y="187392"/>
              <a:ext cx="3937223" cy="5880398"/>
            </a:xfrm>
            <a:custGeom>
              <a:avLst/>
              <a:gdLst>
                <a:gd name="connsiteX0" fmla="*/ 0 w 2287857"/>
                <a:gd name="connsiteY0" fmla="*/ 3674326 h 3674326"/>
                <a:gd name="connsiteX1" fmla="*/ 274200 w 2287857"/>
                <a:gd name="connsiteY1" fmla="*/ 0 h 3674326"/>
                <a:gd name="connsiteX2" fmla="*/ 2287857 w 2287857"/>
                <a:gd name="connsiteY2" fmla="*/ 3674326 h 3674326"/>
                <a:gd name="connsiteX3" fmla="*/ 0 w 228785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363410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377067"/>
                <a:gd name="connsiteY0" fmla="*/ 3674326 h 3674326"/>
                <a:gd name="connsiteX1" fmla="*/ 597586 w 2377067"/>
                <a:gd name="connsiteY1" fmla="*/ 0 h 3674326"/>
                <a:gd name="connsiteX2" fmla="*/ 2377067 w 2377067"/>
                <a:gd name="connsiteY2" fmla="*/ 3674326 h 3674326"/>
                <a:gd name="connsiteX3" fmla="*/ 0 w 2377067"/>
                <a:gd name="connsiteY3" fmla="*/ 3674326 h 3674326"/>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666998"/>
                <a:gd name="connsiteY0" fmla="*/ 3678405 h 3678405"/>
                <a:gd name="connsiteX1" fmla="*/ 887517 w 2666998"/>
                <a:gd name="connsiteY1" fmla="*/ 0 h 3678405"/>
                <a:gd name="connsiteX2" fmla="*/ 2666998 w 2666998"/>
                <a:gd name="connsiteY2" fmla="*/ 3674326 h 3678405"/>
                <a:gd name="connsiteX3" fmla="*/ 0 w 2666998"/>
                <a:gd name="connsiteY3" fmla="*/ 3678405 h 3678405"/>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2856569"/>
                <a:gd name="connsiteY0" fmla="*/ 3674327 h 3674327"/>
                <a:gd name="connsiteX1" fmla="*/ 1077088 w 2856569"/>
                <a:gd name="connsiteY1" fmla="*/ 0 h 3674327"/>
                <a:gd name="connsiteX2" fmla="*/ 2856569 w 2856569"/>
                <a:gd name="connsiteY2" fmla="*/ 3674326 h 3674327"/>
                <a:gd name="connsiteX3" fmla="*/ 0 w 2856569"/>
                <a:gd name="connsiteY3" fmla="*/ 3674327 h 3674327"/>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355333"/>
                <a:gd name="connsiteY0" fmla="*/ 3685728 h 3685728"/>
                <a:gd name="connsiteX1" fmla="*/ 1575852 w 3355333"/>
                <a:gd name="connsiteY1" fmla="*/ 0 h 3685728"/>
                <a:gd name="connsiteX2" fmla="*/ 3355333 w 3355333"/>
                <a:gd name="connsiteY2" fmla="*/ 3674326 h 3685728"/>
                <a:gd name="connsiteX3" fmla="*/ 0 w 3355333"/>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552760"/>
                <a:gd name="connsiteY0" fmla="*/ 3685728 h 3685728"/>
                <a:gd name="connsiteX1" fmla="*/ 1773279 w 3552760"/>
                <a:gd name="connsiteY1" fmla="*/ 0 h 3685728"/>
                <a:gd name="connsiteX2" fmla="*/ 3552760 w 3552760"/>
                <a:gd name="connsiteY2" fmla="*/ 3674326 h 3685728"/>
                <a:gd name="connsiteX3" fmla="*/ 0 w 3552760"/>
                <a:gd name="connsiteY3" fmla="*/ 3685728 h 3685728"/>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739796"/>
                <a:gd name="connsiteY0" fmla="*/ 3700929 h 3700929"/>
                <a:gd name="connsiteX1" fmla="*/ 1960315 w 3739796"/>
                <a:gd name="connsiteY1" fmla="*/ 0 h 3700929"/>
                <a:gd name="connsiteX2" fmla="*/ 3739796 w 3739796"/>
                <a:gd name="connsiteY2" fmla="*/ 3674326 h 3700929"/>
                <a:gd name="connsiteX3" fmla="*/ 0 w 3739796"/>
                <a:gd name="connsiteY3" fmla="*/ 3700929 h 3700929"/>
                <a:gd name="connsiteX0" fmla="*/ 0 w 3802141"/>
                <a:gd name="connsiteY0" fmla="*/ 3700929 h 3700929"/>
                <a:gd name="connsiteX1" fmla="*/ 1960315 w 3802141"/>
                <a:gd name="connsiteY1" fmla="*/ 0 h 3700929"/>
                <a:gd name="connsiteX2" fmla="*/ 3802141 w 3802141"/>
                <a:gd name="connsiteY2" fmla="*/ 3674326 h 3700929"/>
                <a:gd name="connsiteX3" fmla="*/ 0 w 3802141"/>
                <a:gd name="connsiteY3" fmla="*/ 3700929 h 3700929"/>
                <a:gd name="connsiteX0" fmla="*/ 0 w 3843705"/>
                <a:gd name="connsiteY0" fmla="*/ 3700929 h 3700929"/>
                <a:gd name="connsiteX1" fmla="*/ 1960315 w 3843705"/>
                <a:gd name="connsiteY1" fmla="*/ 0 h 3700929"/>
                <a:gd name="connsiteX2" fmla="*/ 3843705 w 3843705"/>
                <a:gd name="connsiteY2" fmla="*/ 3670525 h 3700929"/>
                <a:gd name="connsiteX3" fmla="*/ 0 w 3843705"/>
                <a:gd name="connsiteY3" fmla="*/ 3700929 h 3700929"/>
                <a:gd name="connsiteX0" fmla="*/ 0 w 3843705"/>
                <a:gd name="connsiteY0" fmla="*/ 3700929 h 3700929"/>
                <a:gd name="connsiteX1" fmla="*/ 1960315 w 3843705"/>
                <a:gd name="connsiteY1" fmla="*/ 0 h 3700929"/>
                <a:gd name="connsiteX2" fmla="*/ 3843705 w 3843705"/>
                <a:gd name="connsiteY2" fmla="*/ 3681926 h 3700929"/>
                <a:gd name="connsiteX3" fmla="*/ 0 w 3843705"/>
                <a:gd name="connsiteY3" fmla="*/ 3700929 h 3700929"/>
                <a:gd name="connsiteX0" fmla="*/ 0 w 3843705"/>
                <a:gd name="connsiteY0" fmla="*/ 3700929 h 3708528"/>
                <a:gd name="connsiteX1" fmla="*/ 1960315 w 3843705"/>
                <a:gd name="connsiteY1" fmla="*/ 0 h 3708528"/>
                <a:gd name="connsiteX2" fmla="*/ 3843705 w 3843705"/>
                <a:gd name="connsiteY2" fmla="*/ 3708528 h 3708528"/>
                <a:gd name="connsiteX3" fmla="*/ 0 w 3843705"/>
                <a:gd name="connsiteY3" fmla="*/ 3700929 h 3708528"/>
                <a:gd name="connsiteX0" fmla="*/ 0 w 3838509"/>
                <a:gd name="connsiteY0" fmla="*/ 3700929 h 3700929"/>
                <a:gd name="connsiteX1" fmla="*/ 1960315 w 3838509"/>
                <a:gd name="connsiteY1" fmla="*/ 0 h 3700929"/>
                <a:gd name="connsiteX2" fmla="*/ 3838509 w 3838509"/>
                <a:gd name="connsiteY2" fmla="*/ 3700927 h 3700929"/>
                <a:gd name="connsiteX3" fmla="*/ 0 w 3838509"/>
                <a:gd name="connsiteY3" fmla="*/ 3700929 h 3700929"/>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731332 h 3731332"/>
                <a:gd name="connsiteX1" fmla="*/ 1960315 w 3838509"/>
                <a:gd name="connsiteY1" fmla="*/ 0 h 3731332"/>
                <a:gd name="connsiteX2" fmla="*/ 3838509 w 3838509"/>
                <a:gd name="connsiteY2" fmla="*/ 3731330 h 3731332"/>
                <a:gd name="connsiteX3" fmla="*/ 0 w 3838509"/>
                <a:gd name="connsiteY3" fmla="*/ 3731332 h 3731332"/>
                <a:gd name="connsiteX0" fmla="*/ 0 w 3838509"/>
                <a:gd name="connsiteY0" fmla="*/ 3814940 h 3814940"/>
                <a:gd name="connsiteX1" fmla="*/ 192394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60315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14940 h 3814940"/>
                <a:gd name="connsiteX1" fmla="*/ 1934337 w 3838509"/>
                <a:gd name="connsiteY1" fmla="*/ 0 h 3814940"/>
                <a:gd name="connsiteX2" fmla="*/ 3838509 w 3838509"/>
                <a:gd name="connsiteY2" fmla="*/ 3814938 h 3814940"/>
                <a:gd name="connsiteX3" fmla="*/ 0 w 3838509"/>
                <a:gd name="connsiteY3" fmla="*/ 3814940 h 3814940"/>
                <a:gd name="connsiteX0" fmla="*/ 0 w 3838509"/>
                <a:gd name="connsiteY0" fmla="*/ 3894748 h 3894748"/>
                <a:gd name="connsiteX1" fmla="*/ 1923946 w 3838509"/>
                <a:gd name="connsiteY1" fmla="*/ 0 h 3894748"/>
                <a:gd name="connsiteX2" fmla="*/ 3838509 w 3838509"/>
                <a:gd name="connsiteY2" fmla="*/ 3894746 h 3894748"/>
                <a:gd name="connsiteX3" fmla="*/ 0 w 3838509"/>
                <a:gd name="connsiteY3" fmla="*/ 3894748 h 3894748"/>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40352 h 3940352"/>
                <a:gd name="connsiteX1" fmla="*/ 1809646 w 3838509"/>
                <a:gd name="connsiteY1" fmla="*/ 0 h 3940352"/>
                <a:gd name="connsiteX2" fmla="*/ 3838509 w 3838509"/>
                <a:gd name="connsiteY2" fmla="*/ 3940350 h 3940352"/>
                <a:gd name="connsiteX3" fmla="*/ 0 w 3838509"/>
                <a:gd name="connsiteY3" fmla="*/ 3940352 h 39403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36552 h 3936552"/>
                <a:gd name="connsiteX1" fmla="*/ 1846014 w 3838509"/>
                <a:gd name="connsiteY1" fmla="*/ 0 h 3936552"/>
                <a:gd name="connsiteX2" fmla="*/ 3838509 w 3838509"/>
                <a:gd name="connsiteY2" fmla="*/ 3936550 h 3936552"/>
                <a:gd name="connsiteX3" fmla="*/ 0 w 3838509"/>
                <a:gd name="connsiteY3" fmla="*/ 3936552 h 3936552"/>
                <a:gd name="connsiteX0" fmla="*/ 0 w 3838509"/>
                <a:gd name="connsiteY0" fmla="*/ 3940352 h 3940352"/>
                <a:gd name="connsiteX1" fmla="*/ 1908360 w 3838509"/>
                <a:gd name="connsiteY1" fmla="*/ 0 h 3940352"/>
                <a:gd name="connsiteX2" fmla="*/ 3838509 w 3838509"/>
                <a:gd name="connsiteY2" fmla="*/ 3940350 h 3940352"/>
                <a:gd name="connsiteX3" fmla="*/ 0 w 3838509"/>
                <a:gd name="connsiteY3" fmla="*/ 3940352 h 3940352"/>
                <a:gd name="connsiteX0" fmla="*/ 0 w 3838509"/>
                <a:gd name="connsiteY0" fmla="*/ 3913749 h 3913749"/>
                <a:gd name="connsiteX1" fmla="*/ 1871992 w 3838509"/>
                <a:gd name="connsiteY1" fmla="*/ 0 h 3913749"/>
                <a:gd name="connsiteX2" fmla="*/ 3838509 w 3838509"/>
                <a:gd name="connsiteY2" fmla="*/ 3913747 h 3913749"/>
                <a:gd name="connsiteX3" fmla="*/ 0 w 3838509"/>
                <a:gd name="connsiteY3" fmla="*/ 3913749 h 3913749"/>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38509"/>
                <a:gd name="connsiteY0" fmla="*/ 4297586 h 4297586"/>
                <a:gd name="connsiteX1" fmla="*/ 1892773 w 3838509"/>
                <a:gd name="connsiteY1" fmla="*/ 0 h 4297586"/>
                <a:gd name="connsiteX2" fmla="*/ 3838509 w 3838509"/>
                <a:gd name="connsiteY2" fmla="*/ 4297584 h 4297586"/>
                <a:gd name="connsiteX3" fmla="*/ 0 w 3838509"/>
                <a:gd name="connsiteY3" fmla="*/ 4297586 h 4297586"/>
                <a:gd name="connsiteX0" fmla="*/ 0 w 3890464"/>
                <a:gd name="connsiteY0" fmla="*/ 4297586 h 4301385"/>
                <a:gd name="connsiteX1" fmla="*/ 1892773 w 3890464"/>
                <a:gd name="connsiteY1" fmla="*/ 0 h 4301385"/>
                <a:gd name="connsiteX2" fmla="*/ 3890464 w 3890464"/>
                <a:gd name="connsiteY2" fmla="*/ 4301385 h 4301385"/>
                <a:gd name="connsiteX3" fmla="*/ 0 w 3890464"/>
                <a:gd name="connsiteY3" fmla="*/ 4297586 h 4301385"/>
                <a:gd name="connsiteX0" fmla="*/ 0 w 3937223"/>
                <a:gd name="connsiteY0" fmla="*/ 4297586 h 4301385"/>
                <a:gd name="connsiteX1" fmla="*/ 1892773 w 3937223"/>
                <a:gd name="connsiteY1" fmla="*/ 0 h 4301385"/>
                <a:gd name="connsiteX2" fmla="*/ 3937223 w 3937223"/>
                <a:gd name="connsiteY2" fmla="*/ 4301385 h 4301385"/>
                <a:gd name="connsiteX3" fmla="*/ 0 w 3937223"/>
                <a:gd name="connsiteY3" fmla="*/ 4297586 h 4301385"/>
              </a:gdLst>
              <a:ahLst/>
              <a:cxnLst>
                <a:cxn ang="0">
                  <a:pos x="connsiteX0" y="connsiteY0"/>
                </a:cxn>
                <a:cxn ang="0">
                  <a:pos x="connsiteX1" y="connsiteY1"/>
                </a:cxn>
                <a:cxn ang="0">
                  <a:pos x="connsiteX2" y="connsiteY2"/>
                </a:cxn>
                <a:cxn ang="0">
                  <a:pos x="connsiteX3" y="connsiteY3"/>
                </a:cxn>
              </a:cxnLst>
              <a:rect l="l" t="t" r="r" b="b"/>
              <a:pathLst>
                <a:path w="3937223" h="4301385">
                  <a:moveTo>
                    <a:pt x="0" y="4297586"/>
                  </a:moveTo>
                  <a:cubicBezTo>
                    <a:pt x="2240757" y="3640942"/>
                    <a:pt x="1891763" y="2778723"/>
                    <a:pt x="1892773" y="0"/>
                  </a:cubicBezTo>
                  <a:cubicBezTo>
                    <a:pt x="2548154" y="3081733"/>
                    <a:pt x="3009525" y="3528234"/>
                    <a:pt x="3937223" y="4301385"/>
                  </a:cubicBezTo>
                  <a:lnTo>
                    <a:pt x="0" y="4297586"/>
                  </a:lnTo>
                  <a:close/>
                </a:path>
              </a:pathLst>
            </a:custGeom>
            <a:gradFill>
              <a:gsLst>
                <a:gs pos="0">
                  <a:srgbClr val="5B9BD5">
                    <a:lumMod val="20000"/>
                    <a:lumOff val="80000"/>
                  </a:srgbClr>
                </a:gs>
                <a:gs pos="100000">
                  <a:srgbClr val="97C4ED"/>
                </a:gs>
              </a:gsLst>
              <a:lin ang="5400000" scaled="1"/>
            </a:gra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03" name="楕円 34"/>
            <p:cNvSpPr/>
            <p:nvPr userDrawn="1"/>
          </p:nvSpPr>
          <p:spPr>
            <a:xfrm>
              <a:off x="4442114" y="5308373"/>
              <a:ext cx="2358114" cy="655375"/>
            </a:xfrm>
            <a:prstGeom prst="ellipse">
              <a:avLst/>
            </a:prstGeom>
            <a:solidFill>
              <a:srgbClr val="5B9BD5">
                <a:lumMod val="40000"/>
                <a:lumOff val="60000"/>
              </a:srgbClr>
            </a:solid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4" name="楕円 33"/>
            <p:cNvSpPr/>
            <p:nvPr userDrawn="1"/>
          </p:nvSpPr>
          <p:spPr>
            <a:xfrm>
              <a:off x="2566555" y="5288854"/>
              <a:ext cx="3180764" cy="694412"/>
            </a:xfrm>
            <a:prstGeom prst="ellipse">
              <a:avLst/>
            </a:prstGeom>
            <a:solidFill>
              <a:srgbClr val="ED7D31">
                <a:lumMod val="40000"/>
                <a:lumOff val="60000"/>
              </a:srgbClr>
            </a:solid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5" name="楕円 36"/>
            <p:cNvSpPr/>
            <p:nvPr userDrawn="1"/>
          </p:nvSpPr>
          <p:spPr>
            <a:xfrm>
              <a:off x="3533890" y="4276849"/>
              <a:ext cx="1453955" cy="606858"/>
            </a:xfrm>
            <a:prstGeom prst="ellipse">
              <a:avLst/>
            </a:prstGeom>
            <a:solidFill>
              <a:srgbClr val="ED7D31">
                <a:lumMod val="40000"/>
                <a:lumOff val="60000"/>
              </a:srgbClr>
            </a:solidFill>
            <a:ln w="158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6" name="楕円 37"/>
            <p:cNvSpPr/>
            <p:nvPr userDrawn="1"/>
          </p:nvSpPr>
          <p:spPr>
            <a:xfrm>
              <a:off x="5274527" y="4345589"/>
              <a:ext cx="900000" cy="469379"/>
            </a:xfrm>
            <a:prstGeom prst="ellipse">
              <a:avLst/>
            </a:prstGeom>
            <a:solidFill>
              <a:srgbClr val="5B9BD5">
                <a:lumMod val="40000"/>
                <a:lumOff val="60000"/>
              </a:srgbClr>
            </a:solidFill>
            <a:ln w="158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7" name="楕円 38"/>
            <p:cNvSpPr/>
            <p:nvPr userDrawn="1"/>
          </p:nvSpPr>
          <p:spPr>
            <a:xfrm>
              <a:off x="4050873" y="3333124"/>
              <a:ext cx="666093" cy="434704"/>
            </a:xfrm>
            <a:prstGeom prst="ellipse">
              <a:avLst/>
            </a:prstGeom>
            <a:solidFill>
              <a:srgbClr val="ED7D31">
                <a:lumMod val="40000"/>
                <a:lumOff val="60000"/>
              </a:srgbClr>
            </a:solidFill>
            <a:ln w="95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8" name="楕円 39"/>
            <p:cNvSpPr/>
            <p:nvPr userDrawn="1"/>
          </p:nvSpPr>
          <p:spPr>
            <a:xfrm>
              <a:off x="5457726" y="3433508"/>
              <a:ext cx="359532" cy="233936"/>
            </a:xfrm>
            <a:prstGeom prst="ellipse">
              <a:avLst/>
            </a:prstGeom>
            <a:solidFill>
              <a:srgbClr val="5B9BD5">
                <a:lumMod val="40000"/>
                <a:lumOff val="60000"/>
              </a:srgbClr>
            </a:solidFill>
            <a:ln w="95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09" name="楕円 40"/>
            <p:cNvSpPr/>
            <p:nvPr userDrawn="1"/>
          </p:nvSpPr>
          <p:spPr>
            <a:xfrm>
              <a:off x="4393862" y="2412674"/>
              <a:ext cx="216000" cy="216000"/>
            </a:xfrm>
            <a:prstGeom prst="ellipse">
              <a:avLst/>
            </a:prstGeom>
            <a:solidFill>
              <a:srgbClr val="ED7D31">
                <a:lumMod val="40000"/>
                <a:lumOff val="60000"/>
              </a:srgbClr>
            </a:solidFill>
            <a:ln w="317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0" name="楕円 41"/>
            <p:cNvSpPr/>
            <p:nvPr userDrawn="1"/>
          </p:nvSpPr>
          <p:spPr>
            <a:xfrm>
              <a:off x="5475050" y="2448674"/>
              <a:ext cx="144000" cy="144000"/>
            </a:xfrm>
            <a:prstGeom prst="ellipse">
              <a:avLst/>
            </a:prstGeom>
            <a:solidFill>
              <a:srgbClr val="5B9BD5">
                <a:lumMod val="40000"/>
                <a:lumOff val="60000"/>
              </a:srgbClr>
            </a:solidFill>
            <a:ln w="317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1" name="二等辺三角形 8"/>
            <p:cNvSpPr/>
            <p:nvPr userDrawn="1"/>
          </p:nvSpPr>
          <p:spPr>
            <a:xfrm>
              <a:off x="3001165" y="4681073"/>
              <a:ext cx="3858892" cy="1471434"/>
            </a:xfrm>
            <a:custGeom>
              <a:avLst/>
              <a:gdLst>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19614 h 819614"/>
                <a:gd name="connsiteX1" fmla="*/ 410732 w 959005"/>
                <a:gd name="connsiteY1" fmla="*/ 0 h 819614"/>
                <a:gd name="connsiteX2" fmla="*/ 959005 w 959005"/>
                <a:gd name="connsiteY2" fmla="*/ 819614 h 819614"/>
                <a:gd name="connsiteX3" fmla="*/ 0 w 959005"/>
                <a:gd name="connsiteY3" fmla="*/ 819614 h 819614"/>
                <a:gd name="connsiteX0" fmla="*/ 0 w 959005"/>
                <a:gd name="connsiteY0" fmla="*/ 853068 h 853068"/>
                <a:gd name="connsiteX1" fmla="*/ 382853 w 959005"/>
                <a:gd name="connsiteY1" fmla="*/ 0 h 853068"/>
                <a:gd name="connsiteX2" fmla="*/ 959005 w 959005"/>
                <a:gd name="connsiteY2" fmla="*/ 853068 h 853068"/>
                <a:gd name="connsiteX3" fmla="*/ 0 w 959005"/>
                <a:gd name="connsiteY3" fmla="*/ 853068 h 853068"/>
                <a:gd name="connsiteX0" fmla="*/ 0 w 1067374"/>
                <a:gd name="connsiteY0" fmla="*/ 853068 h 853068"/>
                <a:gd name="connsiteX1" fmla="*/ 491222 w 1067374"/>
                <a:gd name="connsiteY1" fmla="*/ 0 h 853068"/>
                <a:gd name="connsiteX2" fmla="*/ 1067374 w 1067374"/>
                <a:gd name="connsiteY2" fmla="*/ 853068 h 853068"/>
                <a:gd name="connsiteX3" fmla="*/ 0 w 1067374"/>
                <a:gd name="connsiteY3" fmla="*/ 853068 h 853068"/>
                <a:gd name="connsiteX0" fmla="*/ 0 w 1003237"/>
                <a:gd name="connsiteY0" fmla="*/ 853068 h 853068"/>
                <a:gd name="connsiteX1" fmla="*/ 491222 w 1003237"/>
                <a:gd name="connsiteY1" fmla="*/ 0 h 853068"/>
                <a:gd name="connsiteX2" fmla="*/ 1003237 w 1003237"/>
                <a:gd name="connsiteY2" fmla="*/ 847618 h 853068"/>
                <a:gd name="connsiteX3" fmla="*/ 0 w 1003237"/>
                <a:gd name="connsiteY3" fmla="*/ 853068 h 853068"/>
                <a:gd name="connsiteX0" fmla="*/ 0 w 1003237"/>
                <a:gd name="connsiteY0" fmla="*/ 853068 h 853068"/>
                <a:gd name="connsiteX1" fmla="*/ 517762 w 1003237"/>
                <a:gd name="connsiteY1" fmla="*/ 0 h 853068"/>
                <a:gd name="connsiteX2" fmla="*/ 1003237 w 1003237"/>
                <a:gd name="connsiteY2" fmla="*/ 847618 h 853068"/>
                <a:gd name="connsiteX3" fmla="*/ 0 w 1003237"/>
                <a:gd name="connsiteY3" fmla="*/ 853068 h 853068"/>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13027 h 913027"/>
                <a:gd name="connsiteX1" fmla="*/ 522185 w 1003237"/>
                <a:gd name="connsiteY1" fmla="*/ 0 h 913027"/>
                <a:gd name="connsiteX2" fmla="*/ 1003237 w 1003237"/>
                <a:gd name="connsiteY2" fmla="*/ 907577 h 913027"/>
                <a:gd name="connsiteX3" fmla="*/ 0 w 1003237"/>
                <a:gd name="connsiteY3" fmla="*/ 913027 h 913027"/>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003237"/>
                <a:gd name="connsiteY0" fmla="*/ 945733 h 945733"/>
                <a:gd name="connsiteX1" fmla="*/ 517762 w 1003237"/>
                <a:gd name="connsiteY1" fmla="*/ 0 h 945733"/>
                <a:gd name="connsiteX2" fmla="*/ 1003237 w 1003237"/>
                <a:gd name="connsiteY2" fmla="*/ 940283 h 945733"/>
                <a:gd name="connsiteX3" fmla="*/ 0 w 1003237"/>
                <a:gd name="connsiteY3" fmla="*/ 945733 h 94573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11386"/>
                <a:gd name="connsiteY0" fmla="*/ 935830 h 940283"/>
                <a:gd name="connsiteX1" fmla="*/ 725911 w 1211386"/>
                <a:gd name="connsiteY1" fmla="*/ 0 h 940283"/>
                <a:gd name="connsiteX2" fmla="*/ 1211386 w 1211386"/>
                <a:gd name="connsiteY2" fmla="*/ 940283 h 940283"/>
                <a:gd name="connsiteX3" fmla="*/ 0 w 1211386"/>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271510"/>
                <a:gd name="connsiteY0" fmla="*/ 935830 h 940283"/>
                <a:gd name="connsiteX1" fmla="*/ 725911 w 1271510"/>
                <a:gd name="connsiteY1" fmla="*/ 0 h 940283"/>
                <a:gd name="connsiteX2" fmla="*/ 1271510 w 1271510"/>
                <a:gd name="connsiteY2" fmla="*/ 940283 h 940283"/>
                <a:gd name="connsiteX3" fmla="*/ 0 w 1271510"/>
                <a:gd name="connsiteY3" fmla="*/ 935830 h 940283"/>
                <a:gd name="connsiteX0" fmla="*/ 0 w 1346665"/>
                <a:gd name="connsiteY0" fmla="*/ 935830 h 935873"/>
                <a:gd name="connsiteX1" fmla="*/ 725911 w 1346665"/>
                <a:gd name="connsiteY1" fmla="*/ 0 h 935873"/>
                <a:gd name="connsiteX2" fmla="*/ 1346665 w 1346665"/>
                <a:gd name="connsiteY2" fmla="*/ 935873 h 935873"/>
                <a:gd name="connsiteX3" fmla="*/ 0 w 1346665"/>
                <a:gd name="connsiteY3" fmla="*/ 935830 h 935873"/>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46665"/>
                <a:gd name="connsiteY0" fmla="*/ 1019617 h 1019660"/>
                <a:gd name="connsiteX1" fmla="*/ 718396 w 1346665"/>
                <a:gd name="connsiteY1" fmla="*/ 0 h 1019660"/>
                <a:gd name="connsiteX2" fmla="*/ 1346665 w 1346665"/>
                <a:gd name="connsiteY2" fmla="*/ 1019660 h 1019660"/>
                <a:gd name="connsiteX3" fmla="*/ 0 w 1346665"/>
                <a:gd name="connsiteY3" fmla="*/ 1019617 h 1019660"/>
                <a:gd name="connsiteX0" fmla="*/ 0 w 1395516"/>
                <a:gd name="connsiteY0" fmla="*/ 1024026 h 1024026"/>
                <a:gd name="connsiteX1" fmla="*/ 767247 w 1395516"/>
                <a:gd name="connsiteY1" fmla="*/ 0 h 1024026"/>
                <a:gd name="connsiteX2" fmla="*/ 1395516 w 1395516"/>
                <a:gd name="connsiteY2" fmla="*/ 1019660 h 1024026"/>
                <a:gd name="connsiteX3" fmla="*/ 0 w 1395516"/>
                <a:gd name="connsiteY3" fmla="*/ 1024026 h 1024026"/>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054895 h 1054895"/>
                <a:gd name="connsiteX1" fmla="*/ 769126 w 1395516"/>
                <a:gd name="connsiteY1" fmla="*/ 0 h 1054895"/>
                <a:gd name="connsiteX2" fmla="*/ 1395516 w 1395516"/>
                <a:gd name="connsiteY2" fmla="*/ 1050529 h 1054895"/>
                <a:gd name="connsiteX3" fmla="*/ 0 w 1395516"/>
                <a:gd name="connsiteY3" fmla="*/ 1054895 h 1054895"/>
                <a:gd name="connsiteX0" fmla="*/ 0 w 1395516"/>
                <a:gd name="connsiteY0" fmla="*/ 1178370 h 1178370"/>
                <a:gd name="connsiteX1" fmla="*/ 767247 w 1395516"/>
                <a:gd name="connsiteY1" fmla="*/ 0 h 1178370"/>
                <a:gd name="connsiteX2" fmla="*/ 1395516 w 1395516"/>
                <a:gd name="connsiteY2" fmla="*/ 1174004 h 1178370"/>
                <a:gd name="connsiteX3" fmla="*/ 0 w 1395516"/>
                <a:gd name="connsiteY3" fmla="*/ 1178370 h 1178370"/>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18058 h 1218058"/>
                <a:gd name="connsiteX1" fmla="*/ 759732 w 1395516"/>
                <a:gd name="connsiteY1" fmla="*/ 0 h 1218058"/>
                <a:gd name="connsiteX2" fmla="*/ 1395516 w 1395516"/>
                <a:gd name="connsiteY2" fmla="*/ 1213692 h 1218058"/>
                <a:gd name="connsiteX3" fmla="*/ 0 w 1395516"/>
                <a:gd name="connsiteY3" fmla="*/ 1218058 h 1218058"/>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 name="connsiteX0" fmla="*/ 0 w 1395516"/>
                <a:gd name="connsiteY0" fmla="*/ 1248926 h 1248926"/>
                <a:gd name="connsiteX1" fmla="*/ 774763 w 1395516"/>
                <a:gd name="connsiteY1" fmla="*/ 0 h 1248926"/>
                <a:gd name="connsiteX2" fmla="*/ 1395516 w 1395516"/>
                <a:gd name="connsiteY2" fmla="*/ 1244560 h 1248926"/>
                <a:gd name="connsiteX3" fmla="*/ 0 w 1395516"/>
                <a:gd name="connsiteY3" fmla="*/ 1248926 h 1248926"/>
              </a:gdLst>
              <a:ahLst/>
              <a:cxnLst>
                <a:cxn ang="0">
                  <a:pos x="connsiteX0" y="connsiteY0"/>
                </a:cxn>
                <a:cxn ang="0">
                  <a:pos x="connsiteX1" y="connsiteY1"/>
                </a:cxn>
                <a:cxn ang="0">
                  <a:pos x="connsiteX2" y="connsiteY2"/>
                </a:cxn>
                <a:cxn ang="0">
                  <a:pos x="connsiteX3" y="connsiteY3"/>
                </a:cxn>
              </a:cxnLst>
              <a:rect l="l" t="t" r="r" b="b"/>
              <a:pathLst>
                <a:path w="1395516" h="1248926">
                  <a:moveTo>
                    <a:pt x="0" y="1248926"/>
                  </a:moveTo>
                  <a:cubicBezTo>
                    <a:pt x="234882" y="1095803"/>
                    <a:pt x="618244" y="536169"/>
                    <a:pt x="774763" y="0"/>
                  </a:cubicBezTo>
                  <a:cubicBezTo>
                    <a:pt x="913225" y="571494"/>
                    <a:pt x="1114031" y="915954"/>
                    <a:pt x="1395516" y="1244560"/>
                  </a:cubicBezTo>
                  <a:lnTo>
                    <a:pt x="0" y="1248926"/>
                  </a:lnTo>
                  <a:close/>
                </a:path>
              </a:pathLst>
            </a:custGeom>
            <a:solidFill>
              <a:srgbClr val="FFFF66"/>
            </a:solidFill>
            <a:ln w="12700" cap="flat" cmpd="sng" algn="ctr">
              <a:noFill/>
              <a:prstDash val="solid"/>
              <a:miter lim="800000"/>
            </a:ln>
            <a:effectLst>
              <a:softEdge rad="127000"/>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white"/>
                </a:solidFill>
                <a:effectLst/>
                <a:uLnTx/>
                <a:uFillTx/>
                <a:latin typeface="Segoe UI Semilight"/>
                <a:ea typeface="游ゴシック Medium"/>
                <a:cs typeface="+mn-cs"/>
              </a:endParaRPr>
            </a:p>
          </p:txBody>
        </p:sp>
        <p:sp>
          <p:nvSpPr>
            <p:cNvPr id="112" name="楕円 33"/>
            <p:cNvSpPr/>
            <p:nvPr userDrawn="1"/>
          </p:nvSpPr>
          <p:spPr>
            <a:xfrm>
              <a:off x="4442109" y="5355804"/>
              <a:ext cx="1305209" cy="569178"/>
            </a:xfrm>
            <a:custGeom>
              <a:avLst/>
              <a:gdLst>
                <a:gd name="connsiteX0" fmla="*/ 0 w 1033300"/>
                <a:gd name="connsiteY0" fmla="*/ 261124 h 522247"/>
                <a:gd name="connsiteX1" fmla="*/ 516650 w 1033300"/>
                <a:gd name="connsiteY1" fmla="*/ 0 h 522247"/>
                <a:gd name="connsiteX2" fmla="*/ 1033300 w 1033300"/>
                <a:gd name="connsiteY2" fmla="*/ 261124 h 522247"/>
                <a:gd name="connsiteX3" fmla="*/ 516650 w 1033300"/>
                <a:gd name="connsiteY3" fmla="*/ 522248 h 522247"/>
                <a:gd name="connsiteX4" fmla="*/ 0 w 1033300"/>
                <a:gd name="connsiteY4" fmla="*/ 261124 h 522247"/>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2545 h 533669"/>
                <a:gd name="connsiteX1" fmla="*/ 516650 w 1033300"/>
                <a:gd name="connsiteY1" fmla="*/ 11421 h 533669"/>
                <a:gd name="connsiteX2" fmla="*/ 1033300 w 1033300"/>
                <a:gd name="connsiteY2" fmla="*/ 272545 h 533669"/>
                <a:gd name="connsiteX3" fmla="*/ 516650 w 1033300"/>
                <a:gd name="connsiteY3" fmla="*/ 533669 h 533669"/>
                <a:gd name="connsiteX4" fmla="*/ 0 w 1033300"/>
                <a:gd name="connsiteY4" fmla="*/ 272545 h 533669"/>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70513 h 531637"/>
                <a:gd name="connsiteX1" fmla="*/ 516650 w 1033300"/>
                <a:gd name="connsiteY1" fmla="*/ 9389 h 531637"/>
                <a:gd name="connsiteX2" fmla="*/ 1033300 w 1033300"/>
                <a:gd name="connsiteY2" fmla="*/ 270513 h 531637"/>
                <a:gd name="connsiteX3" fmla="*/ 516650 w 1033300"/>
                <a:gd name="connsiteY3" fmla="*/ 531637 h 531637"/>
                <a:gd name="connsiteX4" fmla="*/ 0 w 1033300"/>
                <a:gd name="connsiteY4" fmla="*/ 270513 h 531637"/>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0 w 1033300"/>
                <a:gd name="connsiteY0" fmla="*/ 261124 h 522248"/>
                <a:gd name="connsiteX1" fmla="*/ 516650 w 1033300"/>
                <a:gd name="connsiteY1" fmla="*/ 0 h 522248"/>
                <a:gd name="connsiteX2" fmla="*/ 1033300 w 1033300"/>
                <a:gd name="connsiteY2" fmla="*/ 261124 h 522248"/>
                <a:gd name="connsiteX3" fmla="*/ 516650 w 1033300"/>
                <a:gd name="connsiteY3" fmla="*/ 522248 h 522248"/>
                <a:gd name="connsiteX4" fmla="*/ 0 w 1033300"/>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33303"/>
                <a:gd name="connsiteY0" fmla="*/ 261124 h 522248"/>
                <a:gd name="connsiteX1" fmla="*/ 510432 w 1033303"/>
                <a:gd name="connsiteY1" fmla="*/ 0 h 522248"/>
                <a:gd name="connsiteX2" fmla="*/ 1033303 w 1033303"/>
                <a:gd name="connsiteY2" fmla="*/ 261124 h 522248"/>
                <a:gd name="connsiteX3" fmla="*/ 516653 w 1033303"/>
                <a:gd name="connsiteY3" fmla="*/ 522248 h 522248"/>
                <a:gd name="connsiteX4" fmla="*/ 3 w 1033303"/>
                <a:gd name="connsiteY4" fmla="*/ 261124 h 522248"/>
                <a:gd name="connsiteX0" fmla="*/ 3 w 1020862"/>
                <a:gd name="connsiteY0" fmla="*/ 261124 h 522248"/>
                <a:gd name="connsiteX1" fmla="*/ 510432 w 1020862"/>
                <a:gd name="connsiteY1" fmla="*/ 0 h 522248"/>
                <a:gd name="connsiteX2" fmla="*/ 1020862 w 1020862"/>
                <a:gd name="connsiteY2" fmla="*/ 261124 h 522248"/>
                <a:gd name="connsiteX3" fmla="*/ 516653 w 1020862"/>
                <a:gd name="connsiteY3" fmla="*/ 522248 h 522248"/>
                <a:gd name="connsiteX4" fmla="*/ 3 w 1020862"/>
                <a:gd name="connsiteY4" fmla="*/ 261124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81 w 1006426"/>
                <a:gd name="connsiteY0" fmla="*/ 265271 h 522248"/>
                <a:gd name="connsiteX1" fmla="*/ 495996 w 1006426"/>
                <a:gd name="connsiteY1" fmla="*/ 0 h 522248"/>
                <a:gd name="connsiteX2" fmla="*/ 1006426 w 1006426"/>
                <a:gd name="connsiteY2" fmla="*/ 261124 h 522248"/>
                <a:gd name="connsiteX3" fmla="*/ 502217 w 1006426"/>
                <a:gd name="connsiteY3" fmla="*/ 522248 h 522248"/>
                <a:gd name="connsiteX4" fmla="*/ 81 w 1006426"/>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4 w 1006349"/>
                <a:gd name="connsiteY0" fmla="*/ 265271 h 522248"/>
                <a:gd name="connsiteX1" fmla="*/ 495919 w 1006349"/>
                <a:gd name="connsiteY1" fmla="*/ 0 h 522248"/>
                <a:gd name="connsiteX2" fmla="*/ 1006349 w 1006349"/>
                <a:gd name="connsiteY2" fmla="*/ 261124 h 522248"/>
                <a:gd name="connsiteX3" fmla="*/ 502140 w 1006349"/>
                <a:gd name="connsiteY3" fmla="*/ 522248 h 522248"/>
                <a:gd name="connsiteX4" fmla="*/ 4 w 1006349"/>
                <a:gd name="connsiteY4" fmla="*/ 265271 h 522248"/>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 w 1006347"/>
                <a:gd name="connsiteY0" fmla="*/ 258677 h 515654"/>
                <a:gd name="connsiteX1" fmla="*/ 498115 w 1006347"/>
                <a:gd name="connsiteY1" fmla="*/ 0 h 515654"/>
                <a:gd name="connsiteX2" fmla="*/ 1006347 w 1006347"/>
                <a:gd name="connsiteY2" fmla="*/ 254530 h 515654"/>
                <a:gd name="connsiteX3" fmla="*/ 502138 w 1006347"/>
                <a:gd name="connsiteY3" fmla="*/ 515654 h 515654"/>
                <a:gd name="connsiteX4" fmla="*/ 2 w 1006347"/>
                <a:gd name="connsiteY4" fmla="*/ 258677 h 515654"/>
                <a:gd name="connsiteX0" fmla="*/ 23 w 1006368"/>
                <a:gd name="connsiteY0" fmla="*/ 284655 h 541632"/>
                <a:gd name="connsiteX1" fmla="*/ 518165 w 1006368"/>
                <a:gd name="connsiteY1" fmla="*/ 0 h 541632"/>
                <a:gd name="connsiteX2" fmla="*/ 1006368 w 1006368"/>
                <a:gd name="connsiteY2" fmla="*/ 280508 h 541632"/>
                <a:gd name="connsiteX3" fmla="*/ 502159 w 1006368"/>
                <a:gd name="connsiteY3" fmla="*/ 541632 h 541632"/>
                <a:gd name="connsiteX4" fmla="*/ 23 w 1006368"/>
                <a:gd name="connsiteY4" fmla="*/ 284655 h 541632"/>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23 w 1006368"/>
                <a:gd name="connsiteY0" fmla="*/ 279460 h 536437"/>
                <a:gd name="connsiteX1" fmla="*/ 518165 w 1006368"/>
                <a:gd name="connsiteY1" fmla="*/ 0 h 536437"/>
                <a:gd name="connsiteX2" fmla="*/ 1006368 w 1006368"/>
                <a:gd name="connsiteY2" fmla="*/ 275313 h 536437"/>
                <a:gd name="connsiteX3" fmla="*/ 502159 w 1006368"/>
                <a:gd name="connsiteY3" fmla="*/ 536437 h 536437"/>
                <a:gd name="connsiteX4" fmla="*/ 23 w 1006368"/>
                <a:gd name="connsiteY4" fmla="*/ 279460 h 536437"/>
                <a:gd name="connsiteX0" fmla="*/ 1 w 1006346"/>
                <a:gd name="connsiteY0" fmla="*/ 279460 h 536437"/>
                <a:gd name="connsiteX1" fmla="*/ 518143 w 1006346"/>
                <a:gd name="connsiteY1" fmla="*/ 0 h 536437"/>
                <a:gd name="connsiteX2" fmla="*/ 1006346 w 1006346"/>
                <a:gd name="connsiteY2" fmla="*/ 275313 h 536437"/>
                <a:gd name="connsiteX3" fmla="*/ 518161 w 1006346"/>
                <a:gd name="connsiteY3" fmla="*/ 536437 h 536437"/>
                <a:gd name="connsiteX4" fmla="*/ 1 w 1006346"/>
                <a:gd name="connsiteY4" fmla="*/ 279460 h 536437"/>
                <a:gd name="connsiteX0" fmla="*/ 218 w 1006563"/>
                <a:gd name="connsiteY0" fmla="*/ 279460 h 564501"/>
                <a:gd name="connsiteX1" fmla="*/ 518360 w 1006563"/>
                <a:gd name="connsiteY1" fmla="*/ 0 h 564501"/>
                <a:gd name="connsiteX2" fmla="*/ 1006563 w 1006563"/>
                <a:gd name="connsiteY2" fmla="*/ 275313 h 564501"/>
                <a:gd name="connsiteX3" fmla="*/ 471497 w 1006563"/>
                <a:gd name="connsiteY3" fmla="*/ 564501 h 564501"/>
                <a:gd name="connsiteX4" fmla="*/ 218 w 1006563"/>
                <a:gd name="connsiteY4" fmla="*/ 279460 h 564501"/>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237 w 1006582"/>
                <a:gd name="connsiteY0" fmla="*/ 279460 h 569178"/>
                <a:gd name="connsiteX1" fmla="*/ 518379 w 1006582"/>
                <a:gd name="connsiteY1" fmla="*/ 0 h 569178"/>
                <a:gd name="connsiteX2" fmla="*/ 1006582 w 1006582"/>
                <a:gd name="connsiteY2" fmla="*/ 275313 h 569178"/>
                <a:gd name="connsiteX3" fmla="*/ 469712 w 1006582"/>
                <a:gd name="connsiteY3" fmla="*/ 569178 h 569178"/>
                <a:gd name="connsiteX4" fmla="*/ 237 w 1006582"/>
                <a:gd name="connsiteY4" fmla="*/ 279460 h 569178"/>
                <a:gd name="connsiteX0" fmla="*/ 6 w 1006351"/>
                <a:gd name="connsiteY0" fmla="*/ 279460 h 569178"/>
                <a:gd name="connsiteX1" fmla="*/ 476675 w 1006351"/>
                <a:gd name="connsiteY1" fmla="*/ 0 h 569178"/>
                <a:gd name="connsiteX2" fmla="*/ 1006351 w 1006351"/>
                <a:gd name="connsiteY2" fmla="*/ 275313 h 569178"/>
                <a:gd name="connsiteX3" fmla="*/ 469481 w 1006351"/>
                <a:gd name="connsiteY3" fmla="*/ 569178 h 569178"/>
                <a:gd name="connsiteX4" fmla="*/ 6 w 1006351"/>
                <a:gd name="connsiteY4" fmla="*/ 279460 h 5691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351" h="569178">
                  <a:moveTo>
                    <a:pt x="6" y="279460"/>
                  </a:moveTo>
                  <a:cubicBezTo>
                    <a:pt x="1205" y="184597"/>
                    <a:pt x="165303" y="53494"/>
                    <a:pt x="476675" y="0"/>
                  </a:cubicBezTo>
                  <a:cubicBezTo>
                    <a:pt x="785624" y="61179"/>
                    <a:pt x="1006351" y="170494"/>
                    <a:pt x="1006351" y="275313"/>
                  </a:cubicBezTo>
                  <a:cubicBezTo>
                    <a:pt x="1006351" y="380132"/>
                    <a:pt x="785653" y="518884"/>
                    <a:pt x="469481" y="569178"/>
                  </a:cubicBezTo>
                  <a:cubicBezTo>
                    <a:pt x="192437" y="533929"/>
                    <a:pt x="-1193" y="374323"/>
                    <a:pt x="6" y="279460"/>
                  </a:cubicBezTo>
                  <a:close/>
                </a:path>
              </a:pathLst>
            </a:custGeom>
            <a:pattFill prst="wdUpDiag">
              <a:fgClr>
                <a:srgbClr val="5B9BD5">
                  <a:lumMod val="60000"/>
                  <a:lumOff val="40000"/>
                </a:srgbClr>
              </a:fgClr>
              <a:bgClr>
                <a:srgbClr val="FFC000">
                  <a:lumMod val="60000"/>
                  <a:lumOff val="40000"/>
                </a:srgbClr>
              </a:bgClr>
            </a:pattFill>
            <a:ln w="22225"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3" name="楕円 31"/>
            <p:cNvSpPr/>
            <p:nvPr userDrawn="1"/>
          </p:nvSpPr>
          <p:spPr>
            <a:xfrm>
              <a:off x="2566555" y="5288854"/>
              <a:ext cx="3180764" cy="694412"/>
            </a:xfrm>
            <a:prstGeom prst="ellipse">
              <a:avLst/>
            </a:prstGeom>
            <a:noFill/>
            <a:ln w="22225" cap="flat" cmpd="sng" algn="ctr">
              <a:solidFill>
                <a:schemeClr val="accent5">
                  <a:lumMod val="75000"/>
                </a:schemeClr>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sp>
          <p:nvSpPr>
            <p:cNvPr id="114" name="楕円 30"/>
            <p:cNvSpPr/>
            <p:nvPr userDrawn="1"/>
          </p:nvSpPr>
          <p:spPr>
            <a:xfrm>
              <a:off x="4442114" y="5308373"/>
              <a:ext cx="2358114" cy="655375"/>
            </a:xfrm>
            <a:prstGeom prst="ellipse">
              <a:avLst/>
            </a:prstGeom>
            <a:noFill/>
            <a:ln w="22225"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Segoe UI Semilight"/>
                <a:ea typeface="游ゴシック Medium"/>
                <a:cs typeface="+mn-cs"/>
              </a:endParaRPr>
            </a:p>
          </p:txBody>
        </p:sp>
      </p:grpSp>
    </p:spTree>
    <p:extLst>
      <p:ext uri="{BB962C8B-B14F-4D97-AF65-F5344CB8AC3E}">
        <p14:creationId xmlns:p14="http://schemas.microsoft.com/office/powerpoint/2010/main" val="3176682888"/>
      </p:ext>
    </p:extLst>
  </p:cSld>
  <p:clrMapOvr>
    <a:masterClrMapping/>
  </p:clrMapOvr>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3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644510"/>
      </p:ext>
    </p:extLst>
  </p:cSld>
  <p:clrMapOvr>
    <a:masterClrMapping/>
  </p:clrMapOvr>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タイトルとコンテンツ">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18018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image" Target="../media/image3.jpg"/><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13.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4.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image" Target="../media/image3.jpg"/><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1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image" Target="../media/image4.png"/></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theme" Target="../theme/theme17.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5" Type="http://schemas.openxmlformats.org/officeDocument/2006/relationships/slideLayout" Target="../slideLayouts/slideLayout75.xml"/><Relationship Id="rId10" Type="http://schemas.openxmlformats.org/officeDocument/2006/relationships/theme" Target="../theme/theme18.xml"/><Relationship Id="rId4" Type="http://schemas.openxmlformats.org/officeDocument/2006/relationships/slideLayout" Target="../slideLayouts/slideLayout74.xml"/><Relationship Id="rId9" Type="http://schemas.openxmlformats.org/officeDocument/2006/relationships/slideLayout" Target="../slideLayouts/slideLayout7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5" Type="http://schemas.openxmlformats.org/officeDocument/2006/relationships/slideLayout" Target="../slideLayouts/slideLayout84.xml"/><Relationship Id="rId10" Type="http://schemas.openxmlformats.org/officeDocument/2006/relationships/theme" Target="../theme/theme1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91.xml"/><Relationship Id="rId2" Type="http://schemas.openxmlformats.org/officeDocument/2006/relationships/slideLayout" Target="../slideLayouts/slideLayout90.xml"/><Relationship Id="rId1" Type="http://schemas.openxmlformats.org/officeDocument/2006/relationships/slideLayout" Target="../slideLayouts/slideLayout89.xml"/><Relationship Id="rId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3" Type="http://schemas.openxmlformats.org/officeDocument/2006/relationships/slideLayout" Target="../slideLayouts/slideLayout94.xml"/><Relationship Id="rId2" Type="http://schemas.openxmlformats.org/officeDocument/2006/relationships/slideLayout" Target="../slideLayouts/slideLayout93.xml"/><Relationship Id="rId1" Type="http://schemas.openxmlformats.org/officeDocument/2006/relationships/slideLayout" Target="../slideLayouts/slideLayout92.xml"/><Relationship Id="rId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theme" Target="../theme/theme22.xml"/><Relationship Id="rId4" Type="http://schemas.openxmlformats.org/officeDocument/2006/relationships/slideLayout" Target="../slideLayouts/slideLayout98.xml"/><Relationship Id="rId9" Type="http://schemas.openxmlformats.org/officeDocument/2006/relationships/slideLayout" Target="../slideLayouts/slideLayout103.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4" Type="http://schemas.openxmlformats.org/officeDocument/2006/relationships/theme" Target="../theme/theme2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2957173"/>
      </p:ext>
    </p:extLst>
  </p:cSld>
  <p:clrMap bg1="lt1" tx1="dk1" bg2="lt2" tx2="dk2" accent1="accent1" accent2="accent2" accent3="accent3" accent4="accent4" accent5="accent5" accent6="accent6" hlink="hlink" folHlink="folHlink"/>
  <p:sldLayoutIdLst>
    <p:sldLayoutId id="2147484207"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50239"/>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351746"/>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64157"/>
      </p:ext>
    </p:extLst>
  </p:cSld>
  <p:clrMap bg1="lt1" tx1="dk1" bg2="lt2" tx2="dk2" accent1="accent1" accent2="accent2" accent3="accent3" accent4="accent4" accent5="accent5" accent6="accent6" hlink="hlink" folHlink="folHlink"/>
  <p:sldLayoutIdLst>
    <p:sldLayoutId id="2147484334"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図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65083" y="164534"/>
            <a:ext cx="811013" cy="972000"/>
          </a:xfrm>
          <a:prstGeom prst="rect">
            <a:avLst/>
          </a:prstGeom>
        </p:spPr>
      </p:pic>
    </p:spTree>
    <p:extLst>
      <p:ext uri="{BB962C8B-B14F-4D97-AF65-F5344CB8AC3E}">
        <p14:creationId xmlns:p14="http://schemas.microsoft.com/office/powerpoint/2010/main" val="3293249089"/>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図 2"/>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図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65083" y="164534"/>
            <a:ext cx="811013" cy="972000"/>
          </a:xfrm>
          <a:prstGeom prst="rect">
            <a:avLst/>
          </a:prstGeom>
        </p:spPr>
      </p:pic>
    </p:spTree>
    <p:extLst>
      <p:ext uri="{BB962C8B-B14F-4D97-AF65-F5344CB8AC3E}">
        <p14:creationId xmlns:p14="http://schemas.microsoft.com/office/powerpoint/2010/main" val="78174456"/>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315627"/>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062796"/>
      </p:ext>
    </p:extLst>
  </p:cSld>
  <p:clrMap bg1="lt1" tx1="dk1" bg2="lt2" tx2="dk2" accent1="accent1" accent2="accent2" accent3="accent3" accent4="accent4" accent5="accent5" accent6="accent6" hlink="hlink" folHlink="folHlink"/>
  <p:sldLayoutIdLst>
    <p:sldLayoutId id="2147484388"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333131"/>
      </p:ext>
    </p:extLst>
  </p:cSld>
  <p:clrMap bg1="lt1" tx1="dk1" bg2="lt2" tx2="dk2" accent1="accent1" accent2="accent2" accent3="accent3" accent4="accent4" accent5="accent5" accent6="accent6" hlink="hlink" folHlink="folHlink"/>
  <p:sldLayoutIdLst>
    <p:sldLayoutId id="2147484396" r:id="rId1"/>
    <p:sldLayoutId id="2147484397" r:id="rId2"/>
    <p:sldLayoutId id="2147484398" r:id="rId3"/>
    <p:sldLayoutId id="2147484399" r:id="rId4"/>
    <p:sldLayoutId id="2147484400" r:id="rId5"/>
    <p:sldLayoutId id="2147484401" r:id="rId6"/>
    <p:sldLayoutId id="2147484402" r:id="rId7"/>
    <p:sldLayoutId id="2147484403" r:id="rId8"/>
    <p:sldLayoutId id="2147484404"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4636890"/>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221016"/>
      </p:ext>
    </p:extLst>
  </p:cSld>
  <p:clrMap bg1="lt1" tx1="dk1" bg2="lt2" tx2="dk2" accent1="accent1" accent2="accent2" accent3="accent3" accent4="accent4" accent5="accent5" accent6="accent6" hlink="hlink" folHlink="folHlink"/>
  <p:sldLayoutIdLst>
    <p:sldLayoutId id="2147484416" r:id="rId1"/>
    <p:sldLayoutId id="2147484417" r:id="rId2"/>
    <p:sldLayoutId id="2147484418" r:id="rId3"/>
    <p:sldLayoutId id="2147484419" r:id="rId4"/>
    <p:sldLayoutId id="2147484420" r:id="rId5"/>
    <p:sldLayoutId id="2147484421" r:id="rId6"/>
    <p:sldLayoutId id="2147484422" r:id="rId7"/>
    <p:sldLayoutId id="2147484423" r:id="rId8"/>
    <p:sldLayoutId id="2147484424"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420375"/>
      </p:ext>
    </p:extLst>
  </p:cSld>
  <p:clrMap bg1="lt1" tx1="dk1" bg2="lt2" tx2="dk2" accent1="accent1" accent2="accent2" accent3="accent3" accent4="accent4" accent5="accent5" accent6="accent6" hlink="hlink" folHlink="folHlink"/>
  <p:sldLayoutIdLst>
    <p:sldLayoutId id="2147484209" r:id="rId1"/>
    <p:sldLayoutId id="2147484210" r:id="rId2"/>
    <p:sldLayoutId id="2147484211" r:id="rId3"/>
    <p:sldLayoutId id="2147484391" r:id="rId4"/>
    <p:sldLayoutId id="2147484393" r:id="rId5"/>
    <p:sldLayoutId id="2147483844" r:id="rId6"/>
    <p:sldLayoutId id="2147483855" r:id="rId7"/>
    <p:sldLayoutId id="2147484394" r:id="rId8"/>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48093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549299"/>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851536"/>
      </p:ext>
    </p:extLst>
  </p:cSld>
  <p:clrMap bg1="lt1" tx1="dk1" bg2="lt2" tx2="dk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588563"/>
      </p:ext>
    </p:extLst>
  </p:cSld>
  <p:clrMap bg1="lt1" tx1="dk1" bg2="lt2" tx2="dk2" accent1="accent1" accent2="accent2" accent3="accent3" accent4="accent4" accent5="accent5" accent6="accent6" hlink="hlink" folHlink="folHlink"/>
  <p:sldLayoutIdLst>
    <p:sldLayoutId id="2147484444" r:id="rId1"/>
    <p:sldLayoutId id="2147484445" r:id="rId2"/>
    <p:sldLayoutId id="2147484446"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589281"/>
      </p:ext>
    </p:extLst>
  </p:cSld>
  <p:clrMap bg1="lt1" tx1="dk1" bg2="lt2" tx2="dk2" accent1="accent1" accent2="accent2" accent3="accent3" accent4="accent4" accent5="accent5" accent6="accent6" hlink="hlink" folHlink="folHlink"/>
  <p:sldLayoutIdLst>
    <p:sldLayoutId id="2147484213" r:id="rId1"/>
    <p:sldLayoutId id="2147484214" r:id="rId2"/>
    <p:sldLayoutId id="2147484215"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2154811"/>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755440"/>
      </p:ext>
    </p:extLst>
  </p:cSld>
  <p:clrMap bg1="lt1" tx1="dk1" bg2="lt2" tx2="dk2" accent1="accent1" accent2="accent2" accent3="accent3" accent4="accent4" accent5="accent5" accent6="accent6" hlink="hlink" folHlink="folHlink"/>
  <p:sldLayoutIdLst>
    <p:sldLayoutId id="2147484221" r:id="rId1"/>
    <p:sldLayoutId id="2147484222" r:id="rId2"/>
    <p:sldLayoutId id="2147484223"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980818"/>
      </p:ext>
    </p:extLst>
  </p:cSld>
  <p:clrMap bg1="lt1" tx1="dk1" bg2="lt2" tx2="dk2" accent1="accent1" accent2="accent2" accent3="accent3" accent4="accent4" accent5="accent5" accent6="accent6" hlink="hlink" folHlink="folHlink"/>
  <p:sldLayoutIdLst>
    <p:sldLayoutId id="2147484225"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257148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975242"/>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正方形/長方形 6"/>
          <p:cNvSpPr/>
          <p:nvPr userDrawn="1"/>
        </p:nvSpPr>
        <p:spPr>
          <a:xfrm>
            <a:off x="0" y="0"/>
            <a:ext cx="9144000" cy="360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 name="タイトル プレースホルダー 1"/>
          <p:cNvSpPr>
            <a:spLocks noGrp="1"/>
          </p:cNvSpPr>
          <p:nvPr>
            <p:ph type="title"/>
          </p:nvPr>
        </p:nvSpPr>
        <p:spPr>
          <a:xfrm>
            <a:off x="755576" y="9455"/>
            <a:ext cx="8136904" cy="360000"/>
          </a:xfrm>
          <a:prstGeom prst="rect">
            <a:avLst/>
          </a:prstGeom>
        </p:spPr>
        <p:txBody>
          <a:bodyPr vert="horz" wrap="none" lIns="0" tIns="90000" rIns="0" bIns="0" rtlCol="0" anchor="ctr" anchorCtr="0">
            <a:noAutofit/>
          </a:bodyPr>
          <a:lstStyle/>
          <a:p>
            <a:r>
              <a:rPr kumimoji="1" lang="ja-JP" altLang="en-US" dirty="0" smtClean="0"/>
              <a:t>マスター タイトルの書式設定</a:t>
            </a:r>
            <a:endParaRPr kumimoji="1" lang="ja-JP" altLang="en-US" dirty="0"/>
          </a:p>
        </p:txBody>
      </p:sp>
      <p:sp>
        <p:nvSpPr>
          <p:cNvPr id="6" name="スライド番号プレースホルダー 5"/>
          <p:cNvSpPr>
            <a:spLocks noGrp="1"/>
          </p:cNvSpPr>
          <p:nvPr>
            <p:ph type="sldNum" sz="quarter" idx="4"/>
          </p:nvPr>
        </p:nvSpPr>
        <p:spPr>
          <a:xfrm>
            <a:off x="0" y="-1"/>
            <a:ext cx="628650" cy="360000"/>
          </a:xfrm>
          <a:prstGeom prst="rect">
            <a:avLst/>
          </a:prstGeom>
        </p:spPr>
        <p:txBody>
          <a:bodyPr vert="horz" lIns="91440" tIns="45720" rIns="91440" bIns="45720" rtlCol="0" anchor="ctr"/>
          <a:lstStyle>
            <a:lvl1pPr algn="ctr">
              <a:defRPr sz="1400" b="1">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9" name="直線コネクタ 8"/>
          <p:cNvCxnSpPr/>
          <p:nvPr userDrawn="1"/>
        </p:nvCxnSpPr>
        <p:spPr>
          <a:xfrm>
            <a:off x="633380" y="-1"/>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069900"/>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8" Type="http://schemas.openxmlformats.org/officeDocument/2006/relationships/image" Target="../media/image63.gif"/><Relationship Id="rId13" Type="http://schemas.openxmlformats.org/officeDocument/2006/relationships/image" Target="../media/image68.png"/><Relationship Id="rId18" Type="http://schemas.openxmlformats.org/officeDocument/2006/relationships/image" Target="../media/image73.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72.png"/><Relationship Id="rId2" Type="http://schemas.openxmlformats.org/officeDocument/2006/relationships/notesSlide" Target="../notesSlides/notesSlide12.xml"/><Relationship Id="rId16" Type="http://schemas.openxmlformats.org/officeDocument/2006/relationships/image" Target="../media/image71.png"/><Relationship Id="rId20" Type="http://schemas.openxmlformats.org/officeDocument/2006/relationships/image" Target="../media/image75.emf"/><Relationship Id="rId1" Type="http://schemas.openxmlformats.org/officeDocument/2006/relationships/slideLayout" Target="../slideLayouts/slideLayout1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jpe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png"/><Relationship Id="rId4" Type="http://schemas.openxmlformats.org/officeDocument/2006/relationships/image" Target="../media/image59.png"/><Relationship Id="rId9" Type="http://schemas.openxmlformats.org/officeDocument/2006/relationships/image" Target="../media/image64.gif"/><Relationship Id="rId14" Type="http://schemas.openxmlformats.org/officeDocument/2006/relationships/image" Target="../media/image69.png"/></Relationships>
</file>

<file path=ppt/slides/_rels/slide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jpe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jpe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32.xml"/><Relationship Id="rId5" Type="http://schemas.openxmlformats.org/officeDocument/2006/relationships/image" Target="../media/image90.png"/><Relationship Id="rId4" Type="http://schemas.openxmlformats.org/officeDocument/2006/relationships/image" Target="../media/image8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0.xml"/><Relationship Id="rId1" Type="http://schemas.openxmlformats.org/officeDocument/2006/relationships/slideLayout" Target="../slideLayouts/slideLayout19.xml"/><Relationship Id="rId5" Type="http://schemas.openxmlformats.org/officeDocument/2006/relationships/image" Target="../media/image98.png"/><Relationship Id="rId4" Type="http://schemas.openxmlformats.org/officeDocument/2006/relationships/image" Target="../media/image97.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32.xml"/><Relationship Id="rId6" Type="http://schemas.openxmlformats.org/officeDocument/2006/relationships/image" Target="../media/image103.png"/><Relationship Id="rId5" Type="http://schemas.microsoft.com/office/2007/relationships/hdphoto" Target="../media/hdphoto1.wdp"/><Relationship Id="rId4" Type="http://schemas.openxmlformats.org/officeDocument/2006/relationships/image" Target="../media/image102.png"/></Relationships>
</file>

<file path=ppt/slides/_rels/slide3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jpeg"/><Relationship Id="rId7" Type="http://schemas.openxmlformats.org/officeDocument/2006/relationships/image" Target="../media/image10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image" Target="../media/image112.jpe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2.xml"/><Relationship Id="rId4" Type="http://schemas.openxmlformats.org/officeDocument/2006/relationships/chart" Target="../charts/chart2.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wmf"/><Relationship Id="rId12"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emf"/><Relationship Id="rId14" Type="http://schemas.openxmlformats.org/officeDocument/2006/relationships/image" Target="../media/image12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image" Target="../media/image23.emf"/><Relationship Id="rId11" Type="http://schemas.openxmlformats.org/officeDocument/2006/relationships/image" Target="../media/image28.jpe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1.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8.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9.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95.xml"/><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 y="0"/>
            <a:ext cx="9144000" cy="6595872"/>
          </a:xfrm>
          <a:prstGeom prst="rect">
            <a:avLst/>
          </a:prstGeom>
        </p:spPr>
      </p:pic>
      <p:sp>
        <p:nvSpPr>
          <p:cNvPr id="7" name="テキスト ボックス 6"/>
          <p:cNvSpPr txBox="1"/>
          <p:nvPr/>
        </p:nvSpPr>
        <p:spPr>
          <a:xfrm>
            <a:off x="-31927" y="4077072"/>
            <a:ext cx="914400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国立大学法人大阪大学</a:t>
            </a: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 name="テキスト ボックス 8"/>
          <p:cNvSpPr txBox="1"/>
          <p:nvPr/>
        </p:nvSpPr>
        <p:spPr>
          <a:xfrm>
            <a:off x="-1" y="30527"/>
            <a:ext cx="91440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第３期中期目標期間における指定国立大学法人の指定に関する構想説明（ヒアリング用）</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 name="テキスト ボックス 9"/>
          <p:cNvSpPr txBox="1"/>
          <p:nvPr/>
        </p:nvSpPr>
        <p:spPr>
          <a:xfrm>
            <a:off x="-81" y="1772816"/>
            <a:ext cx="9144000" cy="19236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800"/>
              </a:spcAft>
              <a:buClrTx/>
              <a:buSzTx/>
              <a:buFontTx/>
              <a:buNone/>
              <a:tabLst/>
              <a:defRPr/>
            </a:pPr>
            <a:r>
              <a:rPr kumimoji="1" lang="ja-JP" altLang="en-US"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rPr>
              <a:t>大阪大学の将来構想　</a:t>
            </a:r>
            <a:r>
              <a:rPr kumimoji="1" lang="en-US" altLang="ja-JP"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rPr>
              <a:t>2031</a:t>
            </a:r>
            <a:r>
              <a:rPr kumimoji="1" lang="ja-JP" altLang="en-US"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rPr>
              <a:t>年（創立</a:t>
            </a:r>
            <a:r>
              <a:rPr kumimoji="1" lang="en-US" altLang="ja-JP"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rPr>
              <a:t>100</a:t>
            </a:r>
            <a:r>
              <a:rPr kumimoji="1" lang="ja-JP" altLang="en-US"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rPr>
              <a:t>周年）に向けて</a:t>
            </a:r>
            <a:endParaRPr kumimoji="1" lang="en-US" altLang="ja-JP" sz="2000" b="1" i="0" u="none" strike="noStrike" kern="1200" cap="none" spc="0" normalizeH="0" baseline="0" noProof="0" dirty="0" smtClean="0">
              <a:ln>
                <a:noFill/>
              </a:ln>
              <a:solidFill>
                <a:prstClr val="black"/>
              </a:solidFill>
              <a:effectLst>
                <a:glow rad="165100">
                  <a:prstClr val="white"/>
                </a:glow>
              </a:effectLst>
              <a:uLnTx/>
              <a:uFillTx/>
              <a:latin typeface="メイリオ"/>
              <a:ea typeface="メイリオ"/>
              <a:cs typeface="+mn-cs"/>
            </a:endParaRPr>
          </a:p>
          <a:p>
            <a:pPr marL="0" marR="0" lvl="0" indent="0" algn="ctr" defTabSz="914400" rtl="0" eaLnBrk="1" fontAlgn="auto" latinLnBrk="0" hangingPunct="1">
              <a:lnSpc>
                <a:spcPct val="200000"/>
              </a:lnSpc>
              <a:spcBef>
                <a:spcPts val="0"/>
              </a:spcBef>
              <a:spcAft>
                <a:spcPts val="0"/>
              </a:spcAft>
              <a:buClrTx/>
              <a:buSzTx/>
              <a:buFontTx/>
              <a:buNone/>
              <a:tabLst/>
              <a:defRPr/>
            </a:pPr>
            <a:r>
              <a:rPr kumimoji="1" lang="ja-JP" altLang="en-US" sz="2700" b="1" i="0" u="none" strike="noStrike" kern="1200" cap="none" spc="0" normalizeH="0" baseline="0" noProof="0" dirty="0" smtClean="0">
                <a:ln>
                  <a:noFill/>
                </a:ln>
                <a:solidFill>
                  <a:srgbClr val="C00000"/>
                </a:solidFill>
                <a:effectLst>
                  <a:glow rad="584200">
                    <a:prstClr val="white"/>
                  </a:glow>
                </a:effectLst>
                <a:uLnTx/>
                <a:uFillTx/>
                <a:latin typeface="メイリオ"/>
                <a:ea typeface="メイリオ"/>
                <a:cs typeface="+mn-cs"/>
              </a:rPr>
              <a:t>社会変革に貢献する世界屈指のイノベーティブな大学へ</a:t>
            </a:r>
            <a:endParaRPr kumimoji="1" lang="en-US" altLang="ja-JP" sz="2700" b="1" i="0" u="none" strike="noStrike" kern="1200" cap="none" spc="0" normalizeH="0" baseline="0" noProof="0" dirty="0" smtClean="0">
              <a:ln>
                <a:noFill/>
              </a:ln>
              <a:solidFill>
                <a:srgbClr val="C00000"/>
              </a:solidFill>
              <a:effectLst>
                <a:glow rad="5842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300" normalizeH="0" baseline="0" noProof="0" dirty="0" smtClean="0">
                <a:ln>
                  <a:noFill/>
                </a:ln>
                <a:solidFill>
                  <a:srgbClr val="0000FF"/>
                </a:solidFill>
                <a:effectLst>
                  <a:glow rad="152400">
                    <a:prstClr val="white"/>
                  </a:glow>
                </a:effectLst>
                <a:uLnTx/>
                <a:uFillTx/>
                <a:latin typeface="メイリオ"/>
                <a:ea typeface="メイリオ"/>
                <a:cs typeface="+mn-cs"/>
              </a:rPr>
              <a:t>－</a:t>
            </a:r>
            <a:r>
              <a:rPr kumimoji="1" lang="en-US" altLang="ja-JP" sz="2800" b="1" i="0" u="none" strike="noStrike" kern="1200" cap="none" spc="300" normalizeH="0" baseline="0" noProof="0" dirty="0" smtClean="0">
                <a:ln>
                  <a:noFill/>
                </a:ln>
                <a:solidFill>
                  <a:srgbClr val="0000FF"/>
                </a:solidFill>
                <a:effectLst>
                  <a:glow rad="152400">
                    <a:prstClr val="white"/>
                  </a:glow>
                </a:effectLst>
                <a:uLnTx/>
                <a:uFillTx/>
                <a:latin typeface="メイリオ"/>
                <a:ea typeface="メイリオ"/>
                <a:cs typeface="+mn-cs"/>
              </a:rPr>
              <a:t>University 4.0</a:t>
            </a:r>
            <a:r>
              <a:rPr kumimoji="1" lang="ja-JP" altLang="en-US" sz="2800" b="1" i="0" u="none" strike="noStrike" kern="1200" cap="none" spc="300" normalizeH="0" baseline="0" noProof="0" dirty="0" err="1" smtClean="0">
                <a:ln>
                  <a:noFill/>
                </a:ln>
                <a:solidFill>
                  <a:srgbClr val="0000FF"/>
                </a:solidFill>
                <a:effectLst>
                  <a:glow rad="152400">
                    <a:prstClr val="white"/>
                  </a:glow>
                </a:effectLst>
                <a:uLnTx/>
                <a:uFillTx/>
                <a:latin typeface="メイリオ"/>
                <a:ea typeface="メイリオ"/>
                <a:cs typeface="+mn-cs"/>
              </a:rPr>
              <a:t>への</a:t>
            </a:r>
            <a:r>
              <a:rPr kumimoji="1" lang="ja-JP" altLang="en-US" sz="2800" b="1" i="0" u="none" strike="noStrike" kern="1200" cap="none" spc="300" normalizeH="0" baseline="0" noProof="0" dirty="0" smtClean="0">
                <a:ln>
                  <a:noFill/>
                </a:ln>
                <a:solidFill>
                  <a:srgbClr val="0000FF"/>
                </a:solidFill>
                <a:effectLst>
                  <a:glow rad="152400">
                    <a:prstClr val="white"/>
                  </a:glow>
                </a:effectLst>
                <a:uLnTx/>
                <a:uFillTx/>
                <a:latin typeface="メイリオ"/>
                <a:ea typeface="メイリオ"/>
                <a:cs typeface="+mn-cs"/>
              </a:rPr>
              <a:t>挑戦ー</a:t>
            </a:r>
            <a:endParaRPr kumimoji="1" lang="ja-JP" altLang="en-US" sz="2800" b="1" i="0" u="none" strike="noStrike" kern="1200" cap="none" spc="300" normalizeH="0" baseline="0" noProof="0" dirty="0">
              <a:ln>
                <a:noFill/>
              </a:ln>
              <a:solidFill>
                <a:srgbClr val="0000FF"/>
              </a:solidFill>
              <a:effectLst>
                <a:glow rad="152400">
                  <a:prstClr val="white"/>
                </a:glow>
              </a:effectLst>
              <a:uLnTx/>
              <a:uFillTx/>
              <a:latin typeface="メイリオ"/>
              <a:ea typeface="メイリオ"/>
              <a:cs typeface="+mn-cs"/>
            </a:endParaRPr>
          </a:p>
        </p:txBody>
      </p:sp>
      <p:sp>
        <p:nvSpPr>
          <p:cNvPr id="3" name="テキスト ボックス 2"/>
          <p:cNvSpPr txBox="1"/>
          <p:nvPr/>
        </p:nvSpPr>
        <p:spPr>
          <a:xfrm>
            <a:off x="4788024" y="342114"/>
            <a:ext cx="4176464" cy="92333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mn-cs"/>
              </a:rPr>
              <a:t>平成</a:t>
            </a:r>
            <a:r>
              <a:rPr kumimoji="1" lang="en-US" altLang="ja-JP" sz="1800" b="0" i="0" u="none" strike="noStrike" kern="1200" cap="none" spc="0" normalizeH="0" baseline="0" noProof="0" dirty="0" smtClean="0">
                <a:ln>
                  <a:noFill/>
                </a:ln>
                <a:solidFill>
                  <a:prstClr val="black"/>
                </a:solidFill>
                <a:effectLst/>
                <a:uLnTx/>
                <a:uFillTx/>
                <a:latin typeface="メイリオ"/>
                <a:ea typeface="メイリオ"/>
                <a:cs typeface="+mn-cs"/>
              </a:rPr>
              <a:t>29</a:t>
            </a: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mn-cs"/>
              </a:rPr>
              <a:t>年</a:t>
            </a:r>
            <a:r>
              <a:rPr lang="ja-JP" altLang="en-US" dirty="0" smtClean="0">
                <a:solidFill>
                  <a:prstClr val="black"/>
                </a:solidFill>
                <a:latin typeface="メイリオ"/>
                <a:ea typeface="メイリオ"/>
              </a:rPr>
              <a:t>５</a:t>
            </a: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mn-cs"/>
              </a:rPr>
              <a:t>月</a:t>
            </a:r>
            <a:r>
              <a:rPr lang="ja-JP" altLang="en-US" noProof="0" dirty="0" smtClean="0">
                <a:solidFill>
                  <a:prstClr val="black"/>
                </a:solidFill>
                <a:latin typeface="メイリオ"/>
                <a:ea typeface="メイリオ"/>
              </a:rPr>
              <a:t>１３</a:t>
            </a: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mn-cs"/>
              </a:rPr>
              <a:t>日改訂</a:t>
            </a:r>
            <a:endParaRPr kumimoji="1" lang="en-US" altLang="ja-JP" sz="1800" b="0"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smtClean="0">
                <a:ln>
                  <a:noFill/>
                </a:ln>
                <a:solidFill>
                  <a:prstClr val="black"/>
                </a:solidFill>
                <a:effectLst/>
                <a:uLnTx/>
                <a:uFillTx/>
                <a:latin typeface="メイリオ"/>
                <a:ea typeface="メイリオ"/>
                <a:cs typeface="+mn-cs"/>
              </a:rPr>
              <a:t>　</a:t>
            </a:r>
            <a:r>
              <a:rPr lang="ja-JP" altLang="en-US" noProof="0" smtClean="0">
                <a:solidFill>
                  <a:prstClr val="black"/>
                </a:solidFill>
                <a:latin typeface="メイリオ"/>
                <a:ea typeface="メイリオ"/>
              </a:rPr>
              <a:t>１７</a:t>
            </a:r>
            <a:r>
              <a:rPr kumimoji="1" lang="ja-JP" altLang="en-US" sz="1800" b="0" i="0" u="none" strike="noStrike" kern="1200" cap="none" spc="0" normalizeH="0" baseline="0" noProof="0" smtClean="0">
                <a:ln>
                  <a:noFill/>
                </a:ln>
                <a:solidFill>
                  <a:prstClr val="black"/>
                </a:solidFill>
                <a:effectLst/>
                <a:uLnTx/>
                <a:uFillTx/>
                <a:latin typeface="メイリオ"/>
                <a:ea typeface="メイリオ"/>
                <a:cs typeface="+mn-cs"/>
              </a:rPr>
              <a:t>時</a:t>
            </a:r>
            <a:r>
              <a:rPr lang="ja-JP" altLang="en-US" noProof="0" smtClean="0">
                <a:solidFill>
                  <a:prstClr val="black"/>
                </a:solidFill>
                <a:latin typeface="メイリオ"/>
                <a:ea typeface="メイリオ"/>
              </a:rPr>
              <a:t>４</a:t>
            </a:r>
            <a:r>
              <a:rPr lang="ja-JP" altLang="en-US" noProof="0">
                <a:solidFill>
                  <a:prstClr val="black"/>
                </a:solidFill>
                <a:latin typeface="メイリオ"/>
                <a:ea typeface="メイリオ"/>
              </a:rPr>
              <a:t>５</a:t>
            </a:r>
            <a:r>
              <a:rPr kumimoji="1" lang="ja-JP" altLang="en-US" sz="1800" b="0" i="0" u="none" strike="noStrike" kern="1200" cap="none" spc="0" normalizeH="0" baseline="0" noProof="0" smtClean="0">
                <a:ln>
                  <a:noFill/>
                </a:ln>
                <a:solidFill>
                  <a:prstClr val="black"/>
                </a:solidFill>
                <a:effectLst/>
                <a:uLnTx/>
                <a:uFillTx/>
                <a:latin typeface="メイリオ"/>
                <a:ea typeface="メイリオ"/>
                <a:cs typeface="+mn-cs"/>
              </a:rPr>
              <a:t>分</a:t>
            </a:r>
            <a:r>
              <a:rPr lang="ja-JP" altLang="en-US" noProof="0" dirty="0" smtClean="0">
                <a:solidFill>
                  <a:prstClr val="black"/>
                </a:solidFill>
                <a:latin typeface="メイリオ"/>
                <a:ea typeface="メイリオ"/>
              </a:rPr>
              <a:t>現在</a:t>
            </a:r>
            <a:endParaRPr lang="en-US" altLang="ja-JP" noProof="0" dirty="0" smtClean="0">
              <a:solidFill>
                <a:prstClr val="black"/>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smtClean="0">
                <a:solidFill>
                  <a:prstClr val="black"/>
                </a:solidFill>
                <a:latin typeface="メイリオ"/>
                <a:ea typeface="メイリオ"/>
              </a:rPr>
              <a:t>総長構成（コメントなし）</a:t>
            </a:r>
            <a:endParaRPr lang="en-US" altLang="ja-JP" noProof="0" dirty="0" smtClean="0">
              <a:solidFill>
                <a:prstClr val="black"/>
              </a:solidFill>
              <a:latin typeface="メイリオ"/>
              <a:ea typeface="メイリオ"/>
            </a:endParaRPr>
          </a:p>
        </p:txBody>
      </p:sp>
      <p:sp>
        <p:nvSpPr>
          <p:cNvPr id="14" name="テキスト ボックス 13"/>
          <p:cNvSpPr txBox="1"/>
          <p:nvPr/>
        </p:nvSpPr>
        <p:spPr>
          <a:xfrm>
            <a:off x="5992728" y="6601698"/>
            <a:ext cx="3979872"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100" b="0" i="0" u="none" strike="noStrike" kern="1200" cap="none" spc="0" normalizeH="0" baseline="0" noProof="0" dirty="0" smtClean="0">
                <a:ln>
                  <a:noFill/>
                </a:ln>
                <a:solidFill>
                  <a:prstClr val="black"/>
                </a:solidFill>
                <a:effectLst/>
                <a:uLnTx/>
                <a:uFillTx/>
                <a:latin typeface="メイリオ"/>
                <a:ea typeface="メイリオ"/>
                <a:cs typeface="+mn-cs"/>
              </a:rPr>
              <a:t>大阪</a:t>
            </a:r>
            <a:r>
              <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rPr>
              <a:t>大学</a:t>
            </a:r>
            <a:r>
              <a:rPr kumimoji="1" lang="ja-JP" altLang="en-US" sz="1100" b="0" i="0" u="none" strike="noStrike" kern="1200" cap="none" spc="0" normalizeH="0" baseline="0" noProof="0" dirty="0" smtClean="0">
                <a:ln>
                  <a:noFill/>
                </a:ln>
                <a:solidFill>
                  <a:prstClr val="black"/>
                </a:solidFill>
                <a:effectLst/>
                <a:uLnTx/>
                <a:uFillTx/>
                <a:latin typeface="メイリオ"/>
                <a:ea typeface="メイリオ"/>
                <a:cs typeface="+mn-cs"/>
              </a:rPr>
              <a:t>会館（豊中キャンパス）</a:t>
            </a:r>
            <a:endPar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endParaRPr>
          </a:p>
        </p:txBody>
      </p:sp>
    </p:spTree>
    <p:extLst>
      <p:ext uri="{BB962C8B-B14F-4D97-AF65-F5344CB8AC3E}">
        <p14:creationId xmlns:p14="http://schemas.microsoft.com/office/powerpoint/2010/main" val="1802331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角丸四角形 2"/>
          <p:cNvSpPr/>
          <p:nvPr/>
        </p:nvSpPr>
        <p:spPr>
          <a:xfrm>
            <a:off x="274782" y="448766"/>
            <a:ext cx="8586988" cy="1406728"/>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1" name="線吹き出し 2 (枠付き) 50"/>
          <p:cNvSpPr/>
          <p:nvPr/>
        </p:nvSpPr>
        <p:spPr>
          <a:xfrm>
            <a:off x="274782" y="2183167"/>
            <a:ext cx="2239286" cy="3988784"/>
          </a:xfrm>
          <a:prstGeom prst="borderCallout2">
            <a:avLst>
              <a:gd name="adj1" fmla="val 11441"/>
              <a:gd name="adj2" fmla="val 99910"/>
              <a:gd name="adj3" fmla="val 9984"/>
              <a:gd name="adj4" fmla="val 100373"/>
              <a:gd name="adj5" fmla="val 10367"/>
              <a:gd name="adj6" fmla="val 100436"/>
            </a:avLst>
          </a:prstGeom>
          <a:solidFill>
            <a:srgbClr val="D2F6FE"/>
          </a:solidFill>
          <a:ln w="28575" cap="flat" cmpd="sng" algn="ctr">
            <a:solidFill>
              <a:sysClr val="window" lastClr="FFFFFF">
                <a:lumMod val="85000"/>
              </a:sysClr>
            </a:solidFill>
            <a:prstDash val="solid"/>
            <a:miter lim="800000"/>
          </a:ln>
          <a:effectLst>
            <a:glow rad="38100">
              <a:sysClr val="window" lastClr="FFFFFF"/>
            </a:glow>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US" altLang="ja-JP" sz="1108" b="1" i="0" u="none" strike="noStrike" kern="0" cap="none" spc="0" normalizeH="0" baseline="0" noProof="0" dirty="0" smtClean="0">
              <a:ln>
                <a:noFill/>
              </a:ln>
              <a:solidFill>
                <a:srgbClr val="0000FF"/>
              </a:solidFill>
              <a:effectLst/>
              <a:uLnTx/>
              <a:uFillTx/>
              <a:latin typeface="メイリオ"/>
              <a:ea typeface="メイリオ"/>
              <a:cs typeface="Meiryo UI" panose="020B0604030504040204" pitchFamily="50" charset="-128"/>
            </a:endParaRPr>
          </a:p>
        </p:txBody>
      </p:sp>
      <p:sp>
        <p:nvSpPr>
          <p:cNvPr id="52" name="角丸四角形 51"/>
          <p:cNvSpPr/>
          <p:nvPr/>
        </p:nvSpPr>
        <p:spPr>
          <a:xfrm>
            <a:off x="2934111" y="1982294"/>
            <a:ext cx="6134453" cy="4687066"/>
          </a:xfrm>
          <a:prstGeom prst="roundRect">
            <a:avLst>
              <a:gd name="adj" fmla="val 3615"/>
            </a:avLst>
          </a:prstGeom>
          <a:solidFill>
            <a:srgbClr val="055DCD">
              <a:lumMod val="20000"/>
              <a:lumOff val="80000"/>
              <a:alpha val="80000"/>
            </a:srgbClr>
          </a:solidFill>
          <a:ln w="38100" cap="flat" cmpd="sng" algn="ctr">
            <a:solidFill>
              <a:srgbClr val="055DCD"/>
            </a:solidFill>
            <a:prstDash val="solid"/>
            <a:miter lim="800000"/>
          </a:ln>
          <a:effectLst>
            <a:glow rad="63500">
              <a:sysClr val="window" lastClr="FFFFFF"/>
            </a:glow>
          </a:effectLst>
        </p:spPr>
        <p:txBody>
          <a:bodyPr tIns="36000" rtlCol="0" anchor="t"/>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2215" b="1" i="0" u="none" strike="noStrike" kern="0" cap="none" spc="0" normalizeH="0" baseline="0" noProof="0" dirty="0" smtClean="0">
                <a:ln>
                  <a:noFill/>
                </a:ln>
                <a:solidFill>
                  <a:srgbClr val="055DCD">
                    <a:lumMod val="75000"/>
                  </a:srgbClr>
                </a:solidFill>
                <a:effectLst/>
                <a:uLnTx/>
                <a:uFillTx/>
                <a:latin typeface="メイリオ"/>
                <a:ea typeface="メイリオ"/>
                <a:cs typeface="Yu Gothic" charset="-128"/>
              </a:rPr>
              <a:t>共創機構の機能</a:t>
            </a:r>
            <a:endParaRPr kumimoji="0" lang="en-US" altLang="ja-JP" sz="2215" b="1" i="0" u="none" strike="noStrike" kern="0" cap="none" spc="0" normalizeH="0" baseline="0" noProof="0" dirty="0" smtClean="0">
              <a:ln>
                <a:noFill/>
              </a:ln>
              <a:solidFill>
                <a:srgbClr val="055DCD">
                  <a:lumMod val="75000"/>
                </a:srgbClr>
              </a:solidFill>
              <a:effectLst/>
              <a:uLnTx/>
              <a:uFillTx/>
              <a:latin typeface="メイリオ"/>
              <a:ea typeface="メイリオ"/>
              <a:cs typeface="Yu Gothic" charset="-128"/>
            </a:endParaRPr>
          </a:p>
        </p:txBody>
      </p:sp>
      <p:sp>
        <p:nvSpPr>
          <p:cNvPr id="53" name="角丸四角形 52"/>
          <p:cNvSpPr/>
          <p:nvPr/>
        </p:nvSpPr>
        <p:spPr>
          <a:xfrm>
            <a:off x="3080410" y="3139233"/>
            <a:ext cx="1815960" cy="3153472"/>
          </a:xfrm>
          <a:prstGeom prst="roundRect">
            <a:avLst>
              <a:gd name="adj" fmla="val 9833"/>
            </a:avLst>
          </a:prstGeom>
          <a:solidFill>
            <a:sysClr val="window" lastClr="FFFFFF"/>
          </a:solidFill>
          <a:ln w="50800" cap="flat" cmpd="sng" algn="ctr">
            <a:solidFill>
              <a:srgbClr val="0070C0"/>
            </a:solidFill>
            <a:prstDash val="solid"/>
            <a:miter lim="800000"/>
          </a:ln>
          <a:effectLst>
            <a:glow rad="50800">
              <a:sysClr val="window" lastClr="FFFFFF"/>
            </a:glow>
          </a:effectLst>
        </p:spPr>
        <p:txBody>
          <a:bodyPr wrap="square" rtlCol="0" anchor="t"/>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108" b="1" i="0" u="none" strike="noStrike" kern="0" cap="none" spc="0" normalizeH="0" baseline="0" noProof="0" dirty="0" smtClean="0">
              <a:ln>
                <a:noFill/>
              </a:ln>
              <a:solidFill>
                <a:prstClr val="black"/>
              </a:solidFill>
              <a:effectLst/>
              <a:uLnTx/>
              <a:uFillTx/>
              <a:latin typeface="メイリオ"/>
              <a:ea typeface="メイリオ"/>
              <a:cs typeface="Yu Gothic Medium" charset="-128"/>
            </a:endParaRPr>
          </a:p>
        </p:txBody>
      </p:sp>
      <p:sp>
        <p:nvSpPr>
          <p:cNvPr id="54" name="角丸四角形 53"/>
          <p:cNvSpPr/>
          <p:nvPr/>
        </p:nvSpPr>
        <p:spPr>
          <a:xfrm>
            <a:off x="7046115" y="3139233"/>
            <a:ext cx="1820706" cy="3153472"/>
          </a:xfrm>
          <a:prstGeom prst="roundRect">
            <a:avLst>
              <a:gd name="adj" fmla="val 9833"/>
            </a:avLst>
          </a:prstGeom>
          <a:solidFill>
            <a:sysClr val="window" lastClr="FFFFFF"/>
          </a:solidFill>
          <a:ln w="50800" cap="flat" cmpd="sng" algn="ctr">
            <a:solidFill>
              <a:srgbClr val="0070C0"/>
            </a:solidFill>
            <a:prstDash val="solid"/>
            <a:miter lim="800000"/>
          </a:ln>
          <a:effectLst>
            <a:glow rad="50800">
              <a:sysClr val="window" lastClr="FFFFFF"/>
            </a:glow>
          </a:effectLst>
        </p:spPr>
        <p:txBody>
          <a:bodyPr wrap="square" rtlCol="0" anchor="t"/>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US" altLang="ja-JP" sz="1108" b="1" i="0" u="sng" strike="noStrike" kern="0" cap="none" spc="0" normalizeH="0" baseline="0" noProof="0" dirty="0" smtClean="0">
              <a:ln>
                <a:noFill/>
              </a:ln>
              <a:solidFill>
                <a:prstClr val="black"/>
              </a:solidFill>
              <a:effectLst/>
              <a:uLnTx/>
              <a:uFillTx/>
              <a:latin typeface="メイリオ"/>
              <a:ea typeface="メイリオ"/>
              <a:cs typeface="Yu Gothic Medium" charset="-128"/>
            </a:endParaRPr>
          </a:p>
        </p:txBody>
      </p:sp>
      <p:sp>
        <p:nvSpPr>
          <p:cNvPr id="55" name="角丸四角形 54"/>
          <p:cNvSpPr/>
          <p:nvPr/>
        </p:nvSpPr>
        <p:spPr>
          <a:xfrm>
            <a:off x="5052976" y="3139232"/>
            <a:ext cx="1822531" cy="3147021"/>
          </a:xfrm>
          <a:prstGeom prst="roundRect">
            <a:avLst>
              <a:gd name="adj" fmla="val 9952"/>
            </a:avLst>
          </a:prstGeom>
          <a:solidFill>
            <a:sysClr val="window" lastClr="FFFFFF"/>
          </a:solidFill>
          <a:ln w="50800" cap="flat" cmpd="sng" algn="ctr">
            <a:solidFill>
              <a:srgbClr val="0070C0"/>
            </a:solidFill>
            <a:prstDash val="solid"/>
            <a:miter lim="800000"/>
          </a:ln>
          <a:effectLst>
            <a:glow rad="50800">
              <a:sysClr val="window" lastClr="FFFFFF"/>
            </a:glow>
          </a:effectLst>
        </p:spPr>
        <p:txBody>
          <a:bodyPr wrap="square" rtlCol="0" anchor="t"/>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en-US" altLang="ja-JP" sz="1108" b="1" i="0" u="sng" strike="noStrike" kern="0" cap="none" spc="0" normalizeH="0" baseline="0" noProof="0" dirty="0" smtClean="0">
              <a:ln>
                <a:noFill/>
              </a:ln>
              <a:solidFill>
                <a:prstClr val="black"/>
              </a:solidFill>
              <a:effectLst/>
              <a:uLnTx/>
              <a:uFillTx/>
              <a:latin typeface="メイリオ"/>
              <a:ea typeface="メイリオ"/>
              <a:cs typeface="Yu Gothic Medium" charset="-128"/>
            </a:endParaRPr>
          </a:p>
        </p:txBody>
      </p:sp>
      <p:sp>
        <p:nvSpPr>
          <p:cNvPr id="56" name="角丸四角形 55"/>
          <p:cNvSpPr/>
          <p:nvPr/>
        </p:nvSpPr>
        <p:spPr>
          <a:xfrm>
            <a:off x="3128190" y="2521934"/>
            <a:ext cx="5795059" cy="403601"/>
          </a:xfrm>
          <a:prstGeom prst="roundRect">
            <a:avLst>
              <a:gd name="adj" fmla="val 34516"/>
            </a:avLst>
          </a:prstGeom>
          <a:solidFill>
            <a:srgbClr val="C00000">
              <a:lumMod val="75000"/>
              <a:alpha val="75000"/>
            </a:srgbClr>
          </a:solidFill>
          <a:ln w="50800" cap="flat" cmpd="sng" algn="ctr">
            <a:noFill/>
            <a:prstDash val="solid"/>
            <a:miter lim="800000"/>
          </a:ln>
          <a:effectLst>
            <a:glow rad="50800">
              <a:sysClr val="window" lastClr="FFFFFF">
                <a:alpha val="62000"/>
              </a:sysClr>
            </a:glow>
          </a:effectLst>
        </p:spPr>
        <p:txBody>
          <a:bodyPr wrap="square" rtlCol="0" anchor="ctr" anchorCtr="0"/>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white"/>
                </a:solidFill>
                <a:effectLst/>
                <a:uLnTx/>
                <a:uFillTx/>
                <a:latin typeface="メイリオ"/>
                <a:ea typeface="メイリオ"/>
                <a:cs typeface="Yu Gothic Medium" charset="-128"/>
              </a:rPr>
              <a:t>機構長（総長）による強力なガバナンス</a:t>
            </a:r>
            <a:endParaRPr kumimoji="0" lang="en-US" altLang="ja-JP" sz="1800" b="1" i="0" u="none" strike="noStrike" kern="0" cap="none" spc="0" normalizeH="0" baseline="0" noProof="0" dirty="0" smtClean="0">
              <a:ln>
                <a:noFill/>
              </a:ln>
              <a:solidFill>
                <a:prstClr val="white"/>
              </a:solidFill>
              <a:effectLst/>
              <a:uLnTx/>
              <a:uFillTx/>
              <a:latin typeface="メイリオ"/>
              <a:ea typeface="メイリオ"/>
              <a:cs typeface="Yu Gothic Medium" charset="-128"/>
            </a:endParaRPr>
          </a:p>
        </p:txBody>
      </p:sp>
      <p:sp>
        <p:nvSpPr>
          <p:cNvPr id="61" name="右矢印 60"/>
          <p:cNvSpPr/>
          <p:nvPr/>
        </p:nvSpPr>
        <p:spPr>
          <a:xfrm>
            <a:off x="2553533" y="3701979"/>
            <a:ext cx="343782" cy="519109"/>
          </a:xfrm>
          <a:prstGeom prst="rightArrow">
            <a:avLst/>
          </a:prstGeom>
          <a:solidFill>
            <a:srgbClr val="C00000">
              <a:lumMod val="75000"/>
            </a:srgbClr>
          </a:solidFill>
          <a:ln w="12700" cap="flat" cmpd="sng" algn="ctr">
            <a:noFill/>
            <a:prstDash val="solid"/>
            <a:miter lim="800000"/>
          </a:ln>
          <a:effectLst/>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662" b="1"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62" name="角丸四角形 61"/>
          <p:cNvSpPr/>
          <p:nvPr/>
        </p:nvSpPr>
        <p:spPr>
          <a:xfrm>
            <a:off x="355661" y="3655668"/>
            <a:ext cx="2016000" cy="624845"/>
          </a:xfrm>
          <a:prstGeom prst="roundRect">
            <a:avLst/>
          </a:prstGeom>
          <a:solidFill>
            <a:srgbClr val="ECB100">
              <a:lumMod val="20000"/>
              <a:lumOff val="80000"/>
            </a:srgbClr>
          </a:solidFill>
          <a:ln w="12700" cap="flat" cmpd="sng" algn="ctr">
            <a:solidFill>
              <a:srgbClr val="0066FF"/>
            </a:solidFill>
            <a:prstDash val="solid"/>
            <a:miter lim="800000"/>
          </a:ln>
          <a:effectLst/>
        </p:spPr>
        <p:txBody>
          <a:bodyPr rtlCol="0" anchor="ctr"/>
          <a:lstStyle/>
          <a:p>
            <a:pPr marL="0" marR="0" lvl="0" indent="0" algn="ctr" defTabSz="844083" rtl="0" eaLnBrk="1" fontAlgn="ctr"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産学共創本部</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a:t>
            </a:r>
            <a:r>
              <a:rPr kumimoji="0" lang="en-US" altLang="ja-JP"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2017</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年度）</a:t>
            </a:r>
          </a:p>
        </p:txBody>
      </p:sp>
      <p:sp>
        <p:nvSpPr>
          <p:cNvPr id="63" name="角丸四角形 62"/>
          <p:cNvSpPr/>
          <p:nvPr/>
        </p:nvSpPr>
        <p:spPr>
          <a:xfrm>
            <a:off x="355661" y="4352347"/>
            <a:ext cx="2016000" cy="597750"/>
          </a:xfrm>
          <a:prstGeom prst="roundRect">
            <a:avLst/>
          </a:prstGeom>
          <a:solidFill>
            <a:srgbClr val="ECB100">
              <a:lumMod val="20000"/>
              <a:lumOff val="80000"/>
            </a:srgbClr>
          </a:solidFill>
          <a:ln w="12700" cap="flat" cmpd="sng" algn="ctr">
            <a:solidFill>
              <a:srgbClr val="0066FF"/>
            </a:solidFill>
            <a:prstDash val="solid"/>
            <a:miter lim="800000"/>
          </a:ln>
          <a:effectLst/>
        </p:spPr>
        <p:txBody>
          <a:bodyPr rtlCol="0" anchor="ctr"/>
          <a:lstStyle/>
          <a:p>
            <a:pPr marL="0" marR="0" lvl="0" indent="0" algn="ctr" defTabSz="844083" rtl="0" eaLnBrk="1" fontAlgn="ctr"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社学共創本部</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a:t>
            </a:r>
            <a:r>
              <a:rPr kumimoji="0" lang="en-US" altLang="ja-JP"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2018</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年度）</a:t>
            </a:r>
          </a:p>
        </p:txBody>
      </p:sp>
      <p:sp>
        <p:nvSpPr>
          <p:cNvPr id="64" name="角丸四角形 63"/>
          <p:cNvSpPr/>
          <p:nvPr/>
        </p:nvSpPr>
        <p:spPr>
          <a:xfrm>
            <a:off x="357180" y="5014436"/>
            <a:ext cx="2016000" cy="593047"/>
          </a:xfrm>
          <a:prstGeom prst="roundRect">
            <a:avLst/>
          </a:prstGeom>
          <a:solidFill>
            <a:srgbClr val="ECB100">
              <a:lumMod val="20000"/>
              <a:lumOff val="80000"/>
            </a:srgbClr>
          </a:solidFill>
          <a:ln w="12700" cap="flat" cmpd="sng" algn="ctr">
            <a:solidFill>
              <a:srgbClr val="0066FF"/>
            </a:solidFill>
            <a:prstDash val="solid"/>
            <a:miter lim="800000"/>
          </a:ln>
          <a:effectLst/>
        </p:spPr>
        <p:txBody>
          <a:bodyPr rtlCol="0" anchor="ctr"/>
          <a:lstStyle/>
          <a:p>
            <a:pPr marL="0" marR="0" lvl="0" indent="0" algn="ctr" defTabSz="844083" rtl="0" eaLnBrk="1" fontAlgn="ctr"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渉外本部</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a:t>
            </a:r>
            <a:r>
              <a:rPr kumimoji="0" lang="en-US" altLang="ja-JP"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2017</a:t>
            </a:r>
            <a:r>
              <a:rPr kumimoji="0" lang="ja-JP" altLang="en-US" sz="800" b="1" i="0" u="none" strike="noStrike" kern="0" cap="none" spc="0" normalizeH="0" baseline="0" noProof="0" dirty="0" smtClean="0">
                <a:ln>
                  <a:noFill/>
                </a:ln>
                <a:solidFill>
                  <a:srgbClr val="055DCD"/>
                </a:solidFill>
                <a:effectLst/>
                <a:uLnTx/>
                <a:uFillTx/>
                <a:latin typeface="メイリオ"/>
                <a:ea typeface="メイリオ"/>
                <a:cs typeface="Meiryo UI" panose="020B0604030504040204" pitchFamily="50" charset="-128"/>
              </a:rPr>
              <a:t>年度）</a:t>
            </a:r>
          </a:p>
        </p:txBody>
      </p:sp>
      <p:sp>
        <p:nvSpPr>
          <p:cNvPr id="65" name="テキスト ボックス 64"/>
          <p:cNvSpPr txBox="1"/>
          <p:nvPr/>
        </p:nvSpPr>
        <p:spPr>
          <a:xfrm>
            <a:off x="765893" y="3000308"/>
            <a:ext cx="123334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055DCD">
                    <a:lumMod val="75000"/>
                  </a:srgbClr>
                </a:solidFill>
                <a:effectLst/>
                <a:uLnTx/>
                <a:uFillTx/>
                <a:latin typeface="メイリオ"/>
                <a:ea typeface="メイリオ"/>
                <a:cs typeface="+mn-cs"/>
              </a:rPr>
              <a:t>（</a:t>
            </a:r>
            <a:r>
              <a:rPr kumimoji="1" lang="en-US" altLang="ja-JP" sz="1200" b="1" i="0" u="none" strike="noStrike" kern="1200" cap="none" spc="0" normalizeH="0" baseline="0" noProof="0" dirty="0" smtClean="0">
                <a:ln>
                  <a:noFill/>
                </a:ln>
                <a:solidFill>
                  <a:srgbClr val="055DCD">
                    <a:lumMod val="75000"/>
                  </a:srgbClr>
                </a:solidFill>
                <a:effectLst/>
                <a:uLnTx/>
                <a:uFillTx/>
                <a:latin typeface="メイリオ"/>
                <a:ea typeface="メイリオ"/>
                <a:cs typeface="+mn-cs"/>
              </a:rPr>
              <a:t>2018</a:t>
            </a:r>
            <a:r>
              <a:rPr kumimoji="1" lang="ja-JP" altLang="en-US" sz="1200" b="1" i="0" u="none" strike="noStrike" kern="1200" cap="none" spc="0" normalizeH="0" baseline="0" noProof="0" dirty="0" smtClean="0">
                <a:ln>
                  <a:noFill/>
                </a:ln>
                <a:solidFill>
                  <a:srgbClr val="055DCD">
                    <a:lumMod val="75000"/>
                  </a:srgbClr>
                </a:solidFill>
                <a:effectLst/>
                <a:uLnTx/>
                <a:uFillTx/>
                <a:latin typeface="メイリオ"/>
                <a:ea typeface="メイリオ"/>
                <a:cs typeface="+mn-cs"/>
              </a:rPr>
              <a:t>年度）</a:t>
            </a:r>
            <a:endParaRPr kumimoji="1" lang="ja-JP" altLang="en-US" sz="1200" b="1" i="0" u="none" strike="noStrike" kern="1200" cap="none" spc="0" normalizeH="0" baseline="0" noProof="0" dirty="0">
              <a:ln>
                <a:noFill/>
              </a:ln>
              <a:solidFill>
                <a:srgbClr val="055DCD">
                  <a:lumMod val="75000"/>
                </a:srgbClr>
              </a:solidFill>
              <a:effectLst/>
              <a:uLnTx/>
              <a:uFillTx/>
              <a:latin typeface="メイリオ"/>
              <a:ea typeface="メイリオ"/>
              <a:cs typeface="+mn-cs"/>
            </a:endParaRPr>
          </a:p>
        </p:txBody>
      </p:sp>
      <p:sp>
        <p:nvSpPr>
          <p:cNvPr id="66" name="テキスト ボックス 65"/>
          <p:cNvSpPr txBox="1"/>
          <p:nvPr/>
        </p:nvSpPr>
        <p:spPr>
          <a:xfrm>
            <a:off x="564150" y="3225456"/>
            <a:ext cx="1400410" cy="261610"/>
          </a:xfrm>
          <a:prstGeom prst="rect">
            <a:avLst/>
          </a:prstGeom>
          <a:solidFill>
            <a:srgbClr val="C00000">
              <a:lumMod val="75000"/>
            </a:srgbClr>
          </a:solidFill>
        </p:spPr>
        <p:txBody>
          <a:bodyPr wrap="square"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smtClean="0">
                <a:ln>
                  <a:noFill/>
                </a:ln>
                <a:solidFill>
                  <a:prstClr val="white"/>
                </a:solidFill>
                <a:effectLst/>
                <a:uLnTx/>
                <a:uFillTx/>
                <a:latin typeface="メイリオ"/>
                <a:ea typeface="メイリオ"/>
                <a:cs typeface="+mn-cs"/>
              </a:rPr>
              <a:t>機構長：総長</a:t>
            </a:r>
          </a:p>
        </p:txBody>
      </p:sp>
      <p:sp>
        <p:nvSpPr>
          <p:cNvPr id="68" name="角丸四角形 67"/>
          <p:cNvSpPr/>
          <p:nvPr/>
        </p:nvSpPr>
        <p:spPr>
          <a:xfrm>
            <a:off x="393465" y="2395561"/>
            <a:ext cx="1978196" cy="590843"/>
          </a:xfrm>
          <a:prstGeom prst="roundRect">
            <a:avLst>
              <a:gd name="adj" fmla="val 50000"/>
            </a:avLst>
          </a:prstGeom>
          <a:solidFill>
            <a:srgbClr val="055DCD"/>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69" name="テキスト ボックス 68"/>
          <p:cNvSpPr txBox="1"/>
          <p:nvPr/>
        </p:nvSpPr>
        <p:spPr>
          <a:xfrm>
            <a:off x="731220" y="2549027"/>
            <a:ext cx="1233339" cy="28800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white"/>
                </a:solidFill>
                <a:effectLst/>
                <a:uLnTx/>
                <a:uFillTx/>
                <a:latin typeface="メイリオ"/>
                <a:ea typeface="メイリオ"/>
                <a:cs typeface="Meiryo UI" panose="020B0604030504040204" pitchFamily="50" charset="-128"/>
              </a:rPr>
              <a:t>共創</a:t>
            </a: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機構</a:t>
            </a:r>
            <a:endParaRPr kumimoji="1" lang="en-US" altLang="ja-JP" sz="2400" b="1" i="0" u="none" strike="noStrike" kern="120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70" name="テキスト ボックス 69"/>
          <p:cNvSpPr txBox="1"/>
          <p:nvPr/>
        </p:nvSpPr>
        <p:spPr>
          <a:xfrm>
            <a:off x="3118589" y="3557954"/>
            <a:ext cx="1732644" cy="954107"/>
          </a:xfrm>
          <a:prstGeom prst="rect">
            <a:avLst/>
          </a:prstGeom>
          <a:noFill/>
        </p:spPr>
        <p:txBody>
          <a:bodyPr wrap="square" lIns="72000" rIns="72000" rtlCol="0">
            <a:spAutoFit/>
          </a:bodyPr>
          <a:lstStyle/>
          <a:p>
            <a:pPr marL="0" marR="0" lvl="0" indent="0" algn="just" defTabSz="844083" rtl="0" eaLnBrk="1" fontAlgn="auto" latinLnBrk="0" hangingPunct="1">
              <a:lnSpc>
                <a:spcPct val="100000"/>
              </a:lnSpc>
              <a:spcBef>
                <a:spcPts val="0"/>
              </a:spcBef>
              <a:spcAft>
                <a:spcPts val="150"/>
              </a:spcAft>
              <a:buClr>
                <a:srgbClr val="DC4418">
                  <a:lumMod val="50000"/>
                </a:srgbClr>
              </a:buClr>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社会課題の設定の段階</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から社会と大学との共創をデザインする。</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endParaRPr>
          </a:p>
        </p:txBody>
      </p:sp>
      <p:sp>
        <p:nvSpPr>
          <p:cNvPr id="71" name="テキスト ボックス 70"/>
          <p:cNvSpPr txBox="1"/>
          <p:nvPr/>
        </p:nvSpPr>
        <p:spPr>
          <a:xfrm>
            <a:off x="3211149" y="3220949"/>
            <a:ext cx="1562912" cy="252000"/>
          </a:xfrm>
          <a:prstGeom prst="roundRect">
            <a:avLst>
              <a:gd name="adj" fmla="val 50000"/>
            </a:avLst>
          </a:prstGeom>
          <a:solidFill>
            <a:srgbClr val="D2F6FE"/>
          </a:solidFill>
        </p:spPr>
        <p:txBody>
          <a:bodyPr wrap="squar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デザイン</a:t>
            </a:r>
          </a:p>
        </p:txBody>
      </p:sp>
      <p:sp>
        <p:nvSpPr>
          <p:cNvPr id="73" name="テキスト ボックス 72"/>
          <p:cNvSpPr txBox="1"/>
          <p:nvPr/>
        </p:nvSpPr>
        <p:spPr>
          <a:xfrm>
            <a:off x="5192349" y="3220949"/>
            <a:ext cx="1562912" cy="252000"/>
          </a:xfrm>
          <a:prstGeom prst="roundRect">
            <a:avLst>
              <a:gd name="adj" fmla="val 50000"/>
            </a:avLst>
          </a:prstGeom>
          <a:solidFill>
            <a:srgbClr val="D2F6FE"/>
          </a:solidFill>
        </p:spPr>
        <p:txBody>
          <a:bodyPr wrap="squar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コーディネート</a:t>
            </a:r>
          </a:p>
        </p:txBody>
      </p:sp>
      <p:sp>
        <p:nvSpPr>
          <p:cNvPr id="75" name="テキスト ボックス 74"/>
          <p:cNvSpPr txBox="1"/>
          <p:nvPr/>
        </p:nvSpPr>
        <p:spPr>
          <a:xfrm>
            <a:off x="7167199" y="3220949"/>
            <a:ext cx="1562912" cy="252000"/>
          </a:xfrm>
          <a:prstGeom prst="roundRect">
            <a:avLst>
              <a:gd name="adj" fmla="val 50000"/>
            </a:avLst>
          </a:prstGeom>
          <a:solidFill>
            <a:srgbClr val="D2F6FE"/>
          </a:solidFill>
        </p:spPr>
        <p:txBody>
          <a:bodyPr wrap="squar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マネジメント</a:t>
            </a:r>
            <a:endParaRPr kumimoji="1" lang="en-US" altLang="ja-JP" sz="1400" b="1" i="0" u="none" strike="noStrike" kern="1200" cap="none" spc="-700" normalizeH="0" baseline="0" noProof="0" dirty="0">
              <a:ln>
                <a:noFill/>
              </a:ln>
              <a:solidFill>
                <a:prstClr val="black"/>
              </a:solidFill>
              <a:effectLst/>
              <a:uLnTx/>
              <a:uFillTx/>
              <a:latin typeface="メイリオ"/>
              <a:ea typeface="メイリオ"/>
              <a:cs typeface="Yu Gothic Medium" charset="-128"/>
            </a:endParaRPr>
          </a:p>
        </p:txBody>
      </p:sp>
      <p:sp>
        <p:nvSpPr>
          <p:cNvPr id="2" name="タイトル 1"/>
          <p:cNvSpPr>
            <a:spLocks noGrp="1"/>
          </p:cNvSpPr>
          <p:nvPr>
            <p:ph type="title"/>
          </p:nvPr>
        </p:nvSpPr>
        <p:spPr/>
        <p:txBody>
          <a:bodyPr/>
          <a:lstStyle/>
          <a:p>
            <a:r>
              <a:rPr lang="ja-JP" altLang="en-US" dirty="0" smtClean="0"/>
              <a:t>取組１－１　大阪大学共</a:t>
            </a:r>
            <a:r>
              <a:rPr lang="ja-JP" altLang="en-US" dirty="0"/>
              <a:t>創</a:t>
            </a:r>
            <a:r>
              <a:rPr lang="ja-JP" altLang="en-US" dirty="0" smtClean="0"/>
              <a:t>機構</a:t>
            </a:r>
            <a:endParaRPr kumimoji="1" lang="ja-JP" altLang="en-US" dirty="0"/>
          </a:p>
        </p:txBody>
      </p:sp>
      <p:sp>
        <p:nvSpPr>
          <p:cNvPr id="5" name="スライド番号プレースホルダー 4"/>
          <p:cNvSpPr>
            <a:spLocks noGrp="1"/>
          </p:cNvSpPr>
          <p:nvPr>
            <p:ph type="sldNum" sz="quarter" idx="12"/>
          </p:nvPr>
        </p:nvSpPr>
        <p:spPr>
          <a:xfrm>
            <a:off x="-62396" y="0"/>
            <a:ext cx="817972" cy="34596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white"/>
                </a:solidFill>
                <a:latin typeface="メイリオ"/>
                <a:ea typeface="メイリオ"/>
              </a:rPr>
              <a:t>５</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78" name="テキスト ボックス 77"/>
          <p:cNvSpPr txBox="1"/>
          <p:nvPr/>
        </p:nvSpPr>
        <p:spPr>
          <a:xfrm>
            <a:off x="3149674" y="4978105"/>
            <a:ext cx="1732644" cy="764312"/>
          </a:xfrm>
          <a:prstGeom prst="rect">
            <a:avLst/>
          </a:prstGeom>
          <a:noFill/>
        </p:spPr>
        <p:txBody>
          <a:bodyPr wrap="square" lIns="0" rIns="0" rtlCol="0">
            <a:spAutoFit/>
          </a:bodyPr>
          <a:lstStyle/>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共</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創テーマの設定</a:t>
            </a:r>
          </a:p>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積極的な社会のニーズ・課題調査</a:t>
            </a:r>
          </a:p>
        </p:txBody>
      </p:sp>
      <p:sp>
        <p:nvSpPr>
          <p:cNvPr id="79" name="テキスト ボックス 78"/>
          <p:cNvSpPr txBox="1"/>
          <p:nvPr/>
        </p:nvSpPr>
        <p:spPr>
          <a:xfrm>
            <a:off x="5100357" y="3504769"/>
            <a:ext cx="1732644" cy="1384995"/>
          </a:xfrm>
          <a:prstGeom prst="rect">
            <a:avLst/>
          </a:prstGeom>
          <a:noFill/>
        </p:spPr>
        <p:txBody>
          <a:bodyPr wrap="square" lIns="72000" rIns="72000" rtlCol="0">
            <a:spAutoFit/>
          </a:bodyPr>
          <a:lstStyle/>
          <a:p>
            <a:pPr marL="0" marR="0" lvl="0" indent="0" algn="just" defTabSz="844083" rtl="0" eaLnBrk="1" fontAlgn="auto" latinLnBrk="0" hangingPunct="1">
              <a:lnSpc>
                <a:spcPct val="100000"/>
              </a:lnSpc>
              <a:spcBef>
                <a:spcPts val="0"/>
              </a:spcBef>
              <a:spcAft>
                <a:spcPts val="150"/>
              </a:spcAft>
              <a:buClr>
                <a:srgbClr val="DC4418">
                  <a:lumMod val="50000"/>
                </a:srgbClr>
              </a:buClr>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社会課題・ニーズを学内外で共有し、多様なステークホルダーとの協働を</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コーディネートする。</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endParaRPr>
          </a:p>
        </p:txBody>
      </p:sp>
      <p:sp>
        <p:nvSpPr>
          <p:cNvPr id="80" name="テキスト ボックス 79"/>
          <p:cNvSpPr txBox="1"/>
          <p:nvPr/>
        </p:nvSpPr>
        <p:spPr>
          <a:xfrm>
            <a:off x="5153879" y="5016564"/>
            <a:ext cx="1732644" cy="1195199"/>
          </a:xfrm>
          <a:prstGeom prst="rect">
            <a:avLst/>
          </a:prstGeom>
          <a:noFill/>
        </p:spPr>
        <p:txBody>
          <a:bodyPr wrap="square" lIns="0" rIns="0" rtlCol="0">
            <a:spAutoFit/>
          </a:bodyPr>
          <a:lstStyle/>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ドメイン</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・ステークホルダー情報の集約</a:t>
            </a:r>
          </a:p>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学内</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シーズ・リソースの</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調査</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endParaRPr>
          </a:p>
        </p:txBody>
      </p:sp>
      <p:sp>
        <p:nvSpPr>
          <p:cNvPr id="81" name="テキスト ボックス 80"/>
          <p:cNvSpPr txBox="1"/>
          <p:nvPr/>
        </p:nvSpPr>
        <p:spPr>
          <a:xfrm>
            <a:off x="7090522" y="3581967"/>
            <a:ext cx="1639589" cy="954107"/>
          </a:xfrm>
          <a:prstGeom prst="rect">
            <a:avLst/>
          </a:prstGeom>
          <a:noFill/>
        </p:spPr>
        <p:txBody>
          <a:bodyPr wrap="square" lIns="72000" rIns="72000" rtlCol="0">
            <a:spAutoFit/>
          </a:bodyPr>
          <a:lstStyle/>
          <a:p>
            <a:pPr marL="0" marR="0" lvl="0" indent="0" algn="just" defTabSz="844083" rtl="0" eaLnBrk="1" fontAlgn="auto" latinLnBrk="0" hangingPunct="1">
              <a:lnSpc>
                <a:spcPct val="100000"/>
              </a:lnSpc>
              <a:spcBef>
                <a:spcPts val="0"/>
              </a:spcBef>
              <a:spcAft>
                <a:spcPts val="150"/>
              </a:spcAft>
              <a:buClr>
                <a:srgbClr val="DC4418">
                  <a:lumMod val="50000"/>
                </a:srgbClr>
              </a:buClr>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産官学民による大型プロジェクトの企画立案を先導し、</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マネジメントする。</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endParaRPr>
          </a:p>
        </p:txBody>
      </p:sp>
      <p:sp>
        <p:nvSpPr>
          <p:cNvPr id="82" name="テキスト ボックス 81"/>
          <p:cNvSpPr txBox="1"/>
          <p:nvPr/>
        </p:nvSpPr>
        <p:spPr>
          <a:xfrm>
            <a:off x="7136837" y="4875611"/>
            <a:ext cx="1732644" cy="1410643"/>
          </a:xfrm>
          <a:prstGeom prst="rect">
            <a:avLst/>
          </a:prstGeom>
          <a:noFill/>
        </p:spPr>
        <p:txBody>
          <a:bodyPr wrap="square" lIns="0" rIns="0" rtlCol="0">
            <a:spAutoFit/>
          </a:bodyPr>
          <a:lstStyle/>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rPr>
              <a:t>ファンド、企業との大型プロジェクト企画調整</a:t>
            </a:r>
          </a:p>
          <a:p>
            <a:pPr marL="139700" marR="0" lvl="0" indent="-140400" algn="l" defTabSz="844083" rtl="0" eaLnBrk="1" fontAlgn="auto" latinLnBrk="0" hangingPunct="1">
              <a:lnSpc>
                <a:spcPct val="100000"/>
              </a:lnSpc>
              <a:spcBef>
                <a:spcPts val="0"/>
              </a:spcBef>
              <a:spcAft>
                <a:spcPts val="150"/>
              </a:spcAft>
              <a:buClr>
                <a:srgbClr val="DC4418">
                  <a:lumMod val="50000"/>
                </a:srgbClr>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Yu Gothic Medium" charset="-128"/>
              </a:rPr>
              <a:t>学内外から収集した情報のデータベース化</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Yu Gothic Medium" charset="-128"/>
            </a:endParaRPr>
          </a:p>
        </p:txBody>
      </p:sp>
      <p:sp>
        <p:nvSpPr>
          <p:cNvPr id="6" name="下矢印 5"/>
          <p:cNvSpPr/>
          <p:nvPr/>
        </p:nvSpPr>
        <p:spPr>
          <a:xfrm>
            <a:off x="3837729" y="4536075"/>
            <a:ext cx="323944" cy="333086"/>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3" name="下矢印 82"/>
          <p:cNvSpPr/>
          <p:nvPr/>
        </p:nvSpPr>
        <p:spPr>
          <a:xfrm>
            <a:off x="5858229" y="4661026"/>
            <a:ext cx="323944" cy="333086"/>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4" name="下矢印 83"/>
          <p:cNvSpPr/>
          <p:nvPr/>
        </p:nvSpPr>
        <p:spPr>
          <a:xfrm>
            <a:off x="7848456" y="4536075"/>
            <a:ext cx="323944" cy="333086"/>
          </a:xfrm>
          <a:prstGeom prst="down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8" name="コンテンツ プレースホルダー 2"/>
          <p:cNvSpPr txBox="1">
            <a:spLocks/>
          </p:cNvSpPr>
          <p:nvPr/>
        </p:nvSpPr>
        <p:spPr>
          <a:xfrm>
            <a:off x="393465" y="575566"/>
            <a:ext cx="8336646" cy="1265602"/>
          </a:xfrm>
          <a:prstGeom prst="rect">
            <a:avLst/>
          </a:prstGeom>
          <a:noFill/>
          <a:ln>
            <a:noFill/>
          </a:ln>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11021" marR="0" lvl="0" indent="-211021" algn="just" defTabSz="844083"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産</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anose="020B0604030504040204" pitchFamily="50" charset="-128"/>
              </a:rPr>
              <a:t>官民の対象組織および学内の文理の壁を越えた全領域から多くの優秀な研究者や</a:t>
            </a: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eiryo UI" panose="020B0604030504040204" pitchFamily="50" charset="-128"/>
              </a:rPr>
              <a:t>多様なステークホルダーが参画する包括的なチーム編成による大規模な学際融合研究や産官学民による大規模プロジェクト、共同研究等の企画立案を先導</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anose="020B0604030504040204" pitchFamily="50" charset="-128"/>
              </a:rPr>
              <a:t>する</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endParaRPr>
          </a:p>
          <a:p>
            <a:pPr marL="211021" marR="0" lvl="0" indent="-211021" algn="just" defTabSz="844083"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本学</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anose="020B0604030504040204" pitchFamily="50" charset="-128"/>
              </a:rPr>
              <a:t>が有する</a:t>
            </a: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eiryo UI" panose="020B0604030504040204" pitchFamily="50" charset="-128"/>
              </a:rPr>
              <a:t>卓越した研究者の部局を超えた機動的なマッチング</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anose="020B0604030504040204" pitchFamily="50" charset="-128"/>
              </a:rPr>
              <a:t>を図り、関連部局や先導的学際研究機構等の新機軸の活動に繋ぐ機能を</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果たす。</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endParaRPr>
          </a:p>
        </p:txBody>
      </p:sp>
      <p:sp>
        <p:nvSpPr>
          <p:cNvPr id="34" name="正方形/長方形 33"/>
          <p:cNvSpPr/>
          <p:nvPr/>
        </p:nvSpPr>
        <p:spPr>
          <a:xfrm>
            <a:off x="-3492896" y="977510"/>
            <a:ext cx="3166539" cy="1727316"/>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付録から本編に移動</a:t>
            </a:r>
            <a:endPar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将来は</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3</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本部が融合は削除</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タイトルの修正</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latin typeface="メイリオ"/>
                <a:ea typeface="メイリオ"/>
              </a:rPr>
              <a:t>最初の♦の「学外」のを削除</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309518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3" cstate="print">
            <a:extLst>
              <a:ext uri="{28A0092B-C50C-407E-A947-70E740481C1C}">
                <a14:useLocalDpi xmlns:a14="http://schemas.microsoft.com/office/drawing/2010/main" val="0"/>
              </a:ext>
            </a:extLst>
          </a:blip>
          <a:srcRect b="20700"/>
          <a:stretch/>
        </p:blipFill>
        <p:spPr>
          <a:xfrm>
            <a:off x="-22464" y="4457327"/>
            <a:ext cx="9144000" cy="2391136"/>
          </a:xfrm>
          <a:prstGeom prst="rect">
            <a:avLst/>
          </a:prstGeom>
        </p:spPr>
      </p:pic>
      <p:grpSp>
        <p:nvGrpSpPr>
          <p:cNvPr id="25" name="グループ化 24"/>
          <p:cNvGrpSpPr/>
          <p:nvPr/>
        </p:nvGrpSpPr>
        <p:grpSpPr>
          <a:xfrm>
            <a:off x="6791895" y="3501805"/>
            <a:ext cx="1036086" cy="2074518"/>
            <a:chOff x="7355738" y="3702536"/>
            <a:chExt cx="1036086" cy="1821706"/>
          </a:xfrm>
        </p:grpSpPr>
        <p:sp>
          <p:nvSpPr>
            <p:cNvPr id="23" name="アーチ 22"/>
            <p:cNvSpPr/>
            <p:nvPr/>
          </p:nvSpPr>
          <p:spPr>
            <a:xfrm rot="5731324">
              <a:off x="6947899" y="4110375"/>
              <a:ext cx="1821706" cy="1006027"/>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直角三角形 23"/>
            <p:cNvSpPr/>
            <p:nvPr/>
          </p:nvSpPr>
          <p:spPr>
            <a:xfrm rot="6363914">
              <a:off x="7901967" y="3739038"/>
              <a:ext cx="471128" cy="508587"/>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159" name="円/楕円 158"/>
          <p:cNvSpPr/>
          <p:nvPr/>
        </p:nvSpPr>
        <p:spPr>
          <a:xfrm>
            <a:off x="3059593" y="4232932"/>
            <a:ext cx="2275269" cy="891280"/>
          </a:xfrm>
          <a:prstGeom prst="ellipse">
            <a:avLst/>
          </a:prstGeom>
          <a:solidFill>
            <a:srgbClr val="C00000"/>
          </a:solidFill>
          <a:ln w="19050">
            <a:solidFill>
              <a:schemeClr val="bg1"/>
            </a:solidFill>
          </a:ln>
          <a:effectLst>
            <a:glow rad="101600">
              <a:schemeClr val="accent2">
                <a:satMod val="175000"/>
                <a:alpha val="40000"/>
              </a:schemeClr>
            </a:glow>
          </a:effectLst>
        </p:spPr>
        <p:style>
          <a:lnRef idx="1">
            <a:schemeClr val="accent1"/>
          </a:lnRef>
          <a:fillRef idx="3">
            <a:schemeClr val="accent1"/>
          </a:fillRef>
          <a:effectRef idx="2">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社会変革をもたらす</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共創イノベーションを</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rPr>
              <a:t>志向</a:t>
            </a:r>
          </a:p>
        </p:txBody>
      </p:sp>
      <p:sp>
        <p:nvSpPr>
          <p:cNvPr id="161" name="上矢印 65"/>
          <p:cNvSpPr/>
          <p:nvPr/>
        </p:nvSpPr>
        <p:spPr>
          <a:xfrm rot="14602008" flipH="1">
            <a:off x="6069945" y="2924145"/>
            <a:ext cx="407995" cy="2227307"/>
          </a:xfrm>
          <a:custGeom>
            <a:avLst/>
            <a:gdLst>
              <a:gd name="connsiteX0" fmla="*/ 0 w 319315"/>
              <a:gd name="connsiteY0" fmla="*/ 85669 h 171337"/>
              <a:gd name="connsiteX1" fmla="*/ 159658 w 319315"/>
              <a:gd name="connsiteY1" fmla="*/ 0 h 171337"/>
              <a:gd name="connsiteX2" fmla="*/ 319315 w 319315"/>
              <a:gd name="connsiteY2" fmla="*/ 85669 h 171337"/>
              <a:gd name="connsiteX3" fmla="*/ 239486 w 319315"/>
              <a:gd name="connsiteY3" fmla="*/ 85669 h 171337"/>
              <a:gd name="connsiteX4" fmla="*/ 239486 w 319315"/>
              <a:gd name="connsiteY4" fmla="*/ 171337 h 171337"/>
              <a:gd name="connsiteX5" fmla="*/ 79829 w 319315"/>
              <a:gd name="connsiteY5" fmla="*/ 171337 h 171337"/>
              <a:gd name="connsiteX6" fmla="*/ 79829 w 319315"/>
              <a:gd name="connsiteY6" fmla="*/ 85669 h 171337"/>
              <a:gd name="connsiteX7" fmla="*/ 0 w 319315"/>
              <a:gd name="connsiteY7" fmla="*/ 85669 h 171337"/>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171337 h 356185"/>
              <a:gd name="connsiteX6" fmla="*/ 79829 w 319315"/>
              <a:gd name="connsiteY6" fmla="*/ 85669 h 356185"/>
              <a:gd name="connsiteX7" fmla="*/ 0 w 319315"/>
              <a:gd name="connsiteY7"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315" h="379832">
                <a:moveTo>
                  <a:pt x="0" y="85669"/>
                </a:moveTo>
                <a:lnTo>
                  <a:pt x="159658" y="0"/>
                </a:lnTo>
                <a:lnTo>
                  <a:pt x="319315" y="85669"/>
                </a:lnTo>
                <a:lnTo>
                  <a:pt x="239486" y="85669"/>
                </a:lnTo>
                <a:cubicBezTo>
                  <a:pt x="241079" y="180290"/>
                  <a:pt x="145011" y="311197"/>
                  <a:pt x="66261" y="379832"/>
                </a:cubicBezTo>
                <a:cubicBezTo>
                  <a:pt x="102427" y="285084"/>
                  <a:pt x="116065" y="183659"/>
                  <a:pt x="79829" y="85669"/>
                </a:cubicBezTo>
                <a:lnTo>
                  <a:pt x="0" y="85669"/>
                </a:lnTo>
                <a:close/>
              </a:path>
            </a:pathLst>
          </a:cu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2" name="上矢印 65"/>
          <p:cNvSpPr/>
          <p:nvPr/>
        </p:nvSpPr>
        <p:spPr>
          <a:xfrm rot="8685922">
            <a:off x="3219672" y="3731032"/>
            <a:ext cx="419059" cy="604798"/>
          </a:xfrm>
          <a:custGeom>
            <a:avLst/>
            <a:gdLst>
              <a:gd name="connsiteX0" fmla="*/ 0 w 319315"/>
              <a:gd name="connsiteY0" fmla="*/ 85669 h 171337"/>
              <a:gd name="connsiteX1" fmla="*/ 159658 w 319315"/>
              <a:gd name="connsiteY1" fmla="*/ 0 h 171337"/>
              <a:gd name="connsiteX2" fmla="*/ 319315 w 319315"/>
              <a:gd name="connsiteY2" fmla="*/ 85669 h 171337"/>
              <a:gd name="connsiteX3" fmla="*/ 239486 w 319315"/>
              <a:gd name="connsiteY3" fmla="*/ 85669 h 171337"/>
              <a:gd name="connsiteX4" fmla="*/ 239486 w 319315"/>
              <a:gd name="connsiteY4" fmla="*/ 171337 h 171337"/>
              <a:gd name="connsiteX5" fmla="*/ 79829 w 319315"/>
              <a:gd name="connsiteY5" fmla="*/ 171337 h 171337"/>
              <a:gd name="connsiteX6" fmla="*/ 79829 w 319315"/>
              <a:gd name="connsiteY6" fmla="*/ 85669 h 171337"/>
              <a:gd name="connsiteX7" fmla="*/ 0 w 319315"/>
              <a:gd name="connsiteY7" fmla="*/ 85669 h 171337"/>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171337 h 356185"/>
              <a:gd name="connsiteX6" fmla="*/ 79829 w 319315"/>
              <a:gd name="connsiteY6" fmla="*/ 85669 h 356185"/>
              <a:gd name="connsiteX7" fmla="*/ 0 w 319315"/>
              <a:gd name="connsiteY7"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315" h="379832">
                <a:moveTo>
                  <a:pt x="0" y="85669"/>
                </a:moveTo>
                <a:lnTo>
                  <a:pt x="159658" y="0"/>
                </a:lnTo>
                <a:lnTo>
                  <a:pt x="319315" y="85669"/>
                </a:lnTo>
                <a:lnTo>
                  <a:pt x="239486" y="85669"/>
                </a:lnTo>
                <a:cubicBezTo>
                  <a:pt x="241079" y="180290"/>
                  <a:pt x="145011" y="311197"/>
                  <a:pt x="66261" y="379832"/>
                </a:cubicBezTo>
                <a:cubicBezTo>
                  <a:pt x="102427" y="285084"/>
                  <a:pt x="116065" y="183659"/>
                  <a:pt x="79829" y="85669"/>
                </a:cubicBezTo>
                <a:lnTo>
                  <a:pt x="0" y="85669"/>
                </a:lnTo>
                <a:close/>
              </a:path>
            </a:pathLst>
          </a:cu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65" name="上矢印 65"/>
          <p:cNvSpPr/>
          <p:nvPr/>
        </p:nvSpPr>
        <p:spPr>
          <a:xfrm rot="19809304" flipH="1">
            <a:off x="3996824" y="5094271"/>
            <a:ext cx="485128" cy="982755"/>
          </a:xfrm>
          <a:custGeom>
            <a:avLst/>
            <a:gdLst>
              <a:gd name="connsiteX0" fmla="*/ 0 w 319315"/>
              <a:gd name="connsiteY0" fmla="*/ 85669 h 171337"/>
              <a:gd name="connsiteX1" fmla="*/ 159658 w 319315"/>
              <a:gd name="connsiteY1" fmla="*/ 0 h 171337"/>
              <a:gd name="connsiteX2" fmla="*/ 319315 w 319315"/>
              <a:gd name="connsiteY2" fmla="*/ 85669 h 171337"/>
              <a:gd name="connsiteX3" fmla="*/ 239486 w 319315"/>
              <a:gd name="connsiteY3" fmla="*/ 85669 h 171337"/>
              <a:gd name="connsiteX4" fmla="*/ 239486 w 319315"/>
              <a:gd name="connsiteY4" fmla="*/ 171337 h 171337"/>
              <a:gd name="connsiteX5" fmla="*/ 79829 w 319315"/>
              <a:gd name="connsiteY5" fmla="*/ 171337 h 171337"/>
              <a:gd name="connsiteX6" fmla="*/ 79829 w 319315"/>
              <a:gd name="connsiteY6" fmla="*/ 85669 h 171337"/>
              <a:gd name="connsiteX7" fmla="*/ 0 w 319315"/>
              <a:gd name="connsiteY7" fmla="*/ 85669 h 171337"/>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171337 h 356185"/>
              <a:gd name="connsiteX6" fmla="*/ 79829 w 319315"/>
              <a:gd name="connsiteY6" fmla="*/ 85669 h 356185"/>
              <a:gd name="connsiteX7" fmla="*/ 0 w 319315"/>
              <a:gd name="connsiteY7"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56185"/>
              <a:gd name="connsiteX1" fmla="*/ 159658 w 319315"/>
              <a:gd name="connsiteY1" fmla="*/ 0 h 356185"/>
              <a:gd name="connsiteX2" fmla="*/ 319315 w 319315"/>
              <a:gd name="connsiteY2" fmla="*/ 85669 h 356185"/>
              <a:gd name="connsiteX3" fmla="*/ 239486 w 319315"/>
              <a:gd name="connsiteY3" fmla="*/ 85669 h 356185"/>
              <a:gd name="connsiteX4" fmla="*/ 119530 w 319315"/>
              <a:gd name="connsiteY4" fmla="*/ 356185 h 356185"/>
              <a:gd name="connsiteX5" fmla="*/ 79829 w 319315"/>
              <a:gd name="connsiteY5" fmla="*/ 85669 h 356185"/>
              <a:gd name="connsiteX6" fmla="*/ 0 w 319315"/>
              <a:gd name="connsiteY6" fmla="*/ 85669 h 356185"/>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91302"/>
              <a:gd name="connsiteX1" fmla="*/ 159658 w 319315"/>
              <a:gd name="connsiteY1" fmla="*/ 0 h 391302"/>
              <a:gd name="connsiteX2" fmla="*/ 319315 w 319315"/>
              <a:gd name="connsiteY2" fmla="*/ 85669 h 391302"/>
              <a:gd name="connsiteX3" fmla="*/ 239486 w 319315"/>
              <a:gd name="connsiteY3" fmla="*/ 85669 h 391302"/>
              <a:gd name="connsiteX4" fmla="*/ 73861 w 319315"/>
              <a:gd name="connsiteY4" fmla="*/ 391302 h 391302"/>
              <a:gd name="connsiteX5" fmla="*/ 79829 w 319315"/>
              <a:gd name="connsiteY5" fmla="*/ 85669 h 391302"/>
              <a:gd name="connsiteX6" fmla="*/ 0 w 319315"/>
              <a:gd name="connsiteY6" fmla="*/ 85669 h 39130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 name="connsiteX0" fmla="*/ 0 w 319315"/>
              <a:gd name="connsiteY0" fmla="*/ 85669 h 379832"/>
              <a:gd name="connsiteX1" fmla="*/ 159658 w 319315"/>
              <a:gd name="connsiteY1" fmla="*/ 0 h 379832"/>
              <a:gd name="connsiteX2" fmla="*/ 319315 w 319315"/>
              <a:gd name="connsiteY2" fmla="*/ 85669 h 379832"/>
              <a:gd name="connsiteX3" fmla="*/ 239486 w 319315"/>
              <a:gd name="connsiteY3" fmla="*/ 85669 h 379832"/>
              <a:gd name="connsiteX4" fmla="*/ 66261 w 319315"/>
              <a:gd name="connsiteY4" fmla="*/ 379832 h 379832"/>
              <a:gd name="connsiteX5" fmla="*/ 79829 w 319315"/>
              <a:gd name="connsiteY5" fmla="*/ 85669 h 379832"/>
              <a:gd name="connsiteX6" fmla="*/ 0 w 319315"/>
              <a:gd name="connsiteY6" fmla="*/ 85669 h 379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315" h="379832">
                <a:moveTo>
                  <a:pt x="0" y="85669"/>
                </a:moveTo>
                <a:lnTo>
                  <a:pt x="159658" y="0"/>
                </a:lnTo>
                <a:lnTo>
                  <a:pt x="319315" y="85669"/>
                </a:lnTo>
                <a:lnTo>
                  <a:pt x="239486" y="85669"/>
                </a:lnTo>
                <a:cubicBezTo>
                  <a:pt x="241079" y="180290"/>
                  <a:pt x="145011" y="311197"/>
                  <a:pt x="66261" y="379832"/>
                </a:cubicBezTo>
                <a:cubicBezTo>
                  <a:pt x="102427" y="285084"/>
                  <a:pt x="116065" y="183659"/>
                  <a:pt x="79829" y="85669"/>
                </a:cubicBezTo>
                <a:lnTo>
                  <a:pt x="0" y="85669"/>
                </a:lnTo>
                <a:close/>
              </a:path>
            </a:pathLst>
          </a:custGeom>
          <a:solidFill>
            <a:schemeClr val="accent2">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 name="タイトル 3"/>
          <p:cNvSpPr>
            <a:spLocks noGrp="1"/>
          </p:cNvSpPr>
          <p:nvPr>
            <p:ph type="title"/>
          </p:nvPr>
        </p:nvSpPr>
        <p:spPr/>
        <p:txBody>
          <a:bodyPr/>
          <a:lstStyle/>
          <a:p>
            <a:r>
              <a:rPr lang="ja-JP" altLang="en-US" dirty="0">
                <a:latin typeface="+mn-ea"/>
                <a:ea typeface="+mn-ea"/>
              </a:rPr>
              <a:t>戦略目標２：新学術領域の開拓による世界的研究拠点の</a:t>
            </a:r>
            <a:r>
              <a:rPr lang="ja-JP" altLang="en-US" dirty="0" smtClean="0">
                <a:latin typeface="+mn-ea"/>
                <a:ea typeface="+mn-ea"/>
              </a:rPr>
              <a:t>形成①</a:t>
            </a:r>
            <a:endParaRPr kumimoji="1" lang="ja-JP" altLang="en-US" dirty="0">
              <a:latin typeface="+mn-ea"/>
              <a:ea typeface="+mn-ea"/>
            </a:endParaRPr>
          </a:p>
        </p:txBody>
      </p:sp>
      <p:sp>
        <p:nvSpPr>
          <p:cNvPr id="5" name="スライド番号プレースホルダー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１０</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2" name="グループ化 1"/>
          <p:cNvGrpSpPr/>
          <p:nvPr/>
        </p:nvGrpSpPr>
        <p:grpSpPr>
          <a:xfrm>
            <a:off x="4376529" y="5222818"/>
            <a:ext cx="4417735" cy="1583230"/>
            <a:chOff x="211396" y="4618982"/>
            <a:chExt cx="4417735" cy="1583230"/>
          </a:xfrm>
        </p:grpSpPr>
        <p:sp>
          <p:nvSpPr>
            <p:cNvPr id="132" name="角丸四角形 131"/>
            <p:cNvSpPr/>
            <p:nvPr/>
          </p:nvSpPr>
          <p:spPr>
            <a:xfrm>
              <a:off x="211396" y="4752269"/>
              <a:ext cx="4417735" cy="1449943"/>
            </a:xfrm>
            <a:prstGeom prst="roundRect">
              <a:avLst>
                <a:gd name="adj" fmla="val 6874"/>
              </a:avLst>
            </a:prstGeom>
            <a:solidFill>
              <a:schemeClr val="bg1"/>
            </a:solidFill>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3" name="テキスト ボックス 162"/>
            <p:cNvSpPr txBox="1"/>
            <p:nvPr/>
          </p:nvSpPr>
          <p:spPr>
            <a:xfrm>
              <a:off x="334379" y="4618982"/>
              <a:ext cx="4186645" cy="288000"/>
            </a:xfrm>
            <a:prstGeom prst="roundRect">
              <a:avLst>
                <a:gd name="adj" fmla="val 50000"/>
              </a:avLst>
            </a:prstGeom>
            <a:solidFill>
              <a:srgbClr val="FDD000"/>
            </a:solidFill>
            <a:ln w="38100">
              <a:solidFill>
                <a:srgbClr val="FFC000"/>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メイリオ" panose="020B0604030504040204" pitchFamily="50" charset="-128"/>
                </a:rPr>
                <a:t>データビリティフロンティア</a:t>
              </a:r>
              <a:r>
                <a:rPr kumimoji="1" lang="ja-JP" altLang="en-US" sz="1400" b="1" i="0" u="none" strike="noStrike" kern="1200" cap="none" spc="0" normalizeH="0" baseline="0" noProof="0" dirty="0">
                  <a:ln>
                    <a:noFill/>
                  </a:ln>
                  <a:solidFill>
                    <a:srgbClr val="C00000"/>
                  </a:solidFill>
                  <a:effectLst/>
                  <a:uLnTx/>
                  <a:uFillTx/>
                  <a:latin typeface="メイリオ"/>
                  <a:ea typeface="メイリオ"/>
                  <a:cs typeface="メイリオ" panose="020B0604030504040204" pitchFamily="50" charset="-128"/>
                </a:rPr>
                <a:t>機構</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a:t>
              </a:r>
              <a:r>
                <a:rPr kumimoji="1" lang="en-US" altLang="ja-JP" sz="10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2016</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年度設置</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p:txBody>
        </p:sp>
        <p:sp>
          <p:nvSpPr>
            <p:cNvPr id="15" name="テキスト ボックス 14"/>
            <p:cNvSpPr txBox="1"/>
            <p:nvPr/>
          </p:nvSpPr>
          <p:spPr>
            <a:xfrm>
              <a:off x="382584" y="4972487"/>
              <a:ext cx="4246547" cy="1090579"/>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データ</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駆動型</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研究を方法論として</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mn-cs"/>
                </a:rPr>
                <a:t>異分野融合研究をインキュベート</a:t>
              </a:r>
            </a:p>
            <a:p>
              <a:pPr marL="266700" marR="0" lvl="0" indent="-139700" algn="l" defTabSz="914400" rtl="0" eaLnBrk="1" fontAlgn="auto" latinLnBrk="0" hangingPunct="1">
                <a:lnSpc>
                  <a:spcPct val="100000"/>
                </a:lnSpc>
                <a:spcBef>
                  <a:spcPts val="0"/>
                </a:spcBef>
                <a:spcAft>
                  <a:spcPts val="200"/>
                </a:spcAft>
                <a:buClr>
                  <a:srgbClr val="DC4418">
                    <a:lumMod val="75000"/>
                  </a:srgbClr>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未来社会共創型サービスプラットフォームの整備</a:t>
              </a:r>
            </a:p>
            <a:p>
              <a:pPr marL="266700" lvl="0" indent="-139700">
                <a:spcAft>
                  <a:spcPts val="200"/>
                </a:spcAft>
                <a:buClr>
                  <a:srgbClr val="DC4418">
                    <a:lumMod val="75000"/>
                  </a:srgbClr>
                </a:buClr>
                <a:buFont typeface="Wingdings" panose="05000000000000000000" pitchFamily="2" charset="2"/>
                <a:buChar char="l"/>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超スマート社会」（</a:t>
              </a: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mn-cs"/>
                </a:rPr>
                <a:t>Society5.0</a:t>
              </a:r>
              <a:r>
                <a:rPr lang="ja-JP" altLang="en-US" sz="1100" b="1" dirty="0">
                  <a:solidFill>
                    <a:prstClr val="black"/>
                  </a:solidFill>
                </a:rPr>
                <a:t>）の実現に向けての新たな社会システムを提唱</a:t>
              </a:r>
            </a:p>
            <a:p>
              <a:pPr marL="266700" marR="0" lvl="0" indent="-139700" algn="l" defTabSz="914400" rtl="0" eaLnBrk="1" fontAlgn="auto" latinLnBrk="0" hangingPunct="1">
                <a:lnSpc>
                  <a:spcPct val="100000"/>
                </a:lnSpc>
                <a:spcBef>
                  <a:spcPts val="0"/>
                </a:spcBef>
                <a:spcAft>
                  <a:spcPts val="0"/>
                </a:spcAft>
                <a:buClr>
                  <a:srgbClr val="DC4418">
                    <a:lumMod val="75000"/>
                  </a:srgbClr>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国際的な連携のハブ</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grpSp>
      <p:pic>
        <p:nvPicPr>
          <p:cNvPr id="10" name="図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200" y="4049263"/>
            <a:ext cx="1786321" cy="1340227"/>
          </a:xfrm>
          <a:prstGeom prst="rect">
            <a:avLst/>
          </a:prstGeom>
        </p:spPr>
      </p:pic>
      <p:sp>
        <p:nvSpPr>
          <p:cNvPr id="12" name="正方形/長方形 11"/>
          <p:cNvSpPr/>
          <p:nvPr/>
        </p:nvSpPr>
        <p:spPr>
          <a:xfrm>
            <a:off x="652222" y="5477178"/>
            <a:ext cx="2188860" cy="118494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世界第１位</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の大阪大学の</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免疫学研究の核をなす</a:t>
            </a:r>
            <a:r>
              <a:rPr kumimoji="1" lang="en-US" altLang="ja-JP" sz="1100" b="1" i="0" u="none" strike="noStrike" kern="1200" cap="none" spc="0" normalizeH="0" baseline="0" noProof="0" dirty="0" err="1" smtClean="0">
                <a:ln>
                  <a:noFill/>
                </a:ln>
                <a:solidFill>
                  <a:prstClr val="black"/>
                </a:solidFill>
                <a:effectLst/>
                <a:uLnTx/>
                <a:uFillTx/>
                <a:latin typeface="メイリオ"/>
                <a:ea typeface="メイリオ"/>
                <a:cs typeface="+mn-cs"/>
              </a:rPr>
              <a:t>IFReC</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rPr>
              <a:t>2007</a:t>
            </a: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年度～</a:t>
            </a:r>
            <a:r>
              <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rPr>
              <a:t>2016</a:t>
            </a: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年度</a:t>
            </a:r>
            <a:endPar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文部科学省プログラム</a:t>
            </a:r>
            <a:endPar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「世界トップレベル研究拠点」</a:t>
            </a:r>
            <a:endPar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a:t>
            </a:r>
            <a:r>
              <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rPr>
              <a:t>WPI</a:t>
            </a: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a:t>
            </a:r>
            <a:endParaRPr kumimoji="1" lang="ja-JP" altLang="en-US" sz="1100" b="1" i="0" u="none" strike="noStrike" kern="1200" cap="none" spc="0" normalizeH="0" baseline="0" noProof="0" dirty="0">
              <a:ln>
                <a:noFill/>
              </a:ln>
              <a:solidFill>
                <a:srgbClr val="C00000"/>
              </a:solidFill>
              <a:effectLst/>
              <a:uLnTx/>
              <a:uFillTx/>
              <a:latin typeface="メイリオ"/>
              <a:ea typeface="メイリオ"/>
              <a:cs typeface="+mn-cs"/>
            </a:endParaRPr>
          </a:p>
        </p:txBody>
      </p:sp>
      <p:grpSp>
        <p:nvGrpSpPr>
          <p:cNvPr id="16" name="グループ化 15"/>
          <p:cNvGrpSpPr/>
          <p:nvPr/>
        </p:nvGrpSpPr>
        <p:grpSpPr>
          <a:xfrm>
            <a:off x="327750" y="1680915"/>
            <a:ext cx="4673473" cy="2274475"/>
            <a:chOff x="2965948" y="1502621"/>
            <a:chExt cx="4673473" cy="2274475"/>
          </a:xfrm>
        </p:grpSpPr>
        <p:sp>
          <p:nvSpPr>
            <p:cNvPr id="158" name="角丸四角形 157"/>
            <p:cNvSpPr/>
            <p:nvPr/>
          </p:nvSpPr>
          <p:spPr>
            <a:xfrm>
              <a:off x="3006892" y="1667147"/>
              <a:ext cx="4445428" cy="2082575"/>
            </a:xfrm>
            <a:prstGeom prst="roundRect">
              <a:avLst>
                <a:gd name="adj" fmla="val 5311"/>
              </a:avLst>
            </a:prstGeom>
            <a:solidFill>
              <a:schemeClr val="bg1">
                <a:alpha val="83000"/>
              </a:schemeClr>
            </a:solidFill>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p:txBody>
        </p:sp>
        <p:sp>
          <p:nvSpPr>
            <p:cNvPr id="160" name="テキスト ボックス 159"/>
            <p:cNvSpPr txBox="1"/>
            <p:nvPr/>
          </p:nvSpPr>
          <p:spPr>
            <a:xfrm>
              <a:off x="3345228" y="1502621"/>
              <a:ext cx="3784586" cy="284990"/>
            </a:xfrm>
            <a:prstGeom prst="roundRect">
              <a:avLst>
                <a:gd name="adj" fmla="val 50000"/>
              </a:avLst>
            </a:prstGeom>
            <a:solidFill>
              <a:srgbClr val="FDD000"/>
            </a:solidFill>
            <a:ln w="38100">
              <a:solidFill>
                <a:srgbClr val="FFC000"/>
              </a:solidFill>
            </a:ln>
          </p:spPr>
          <p:txBody>
            <a:bodyPr wrap="square" t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メイリオ" panose="020B0604030504040204" pitchFamily="50" charset="-128"/>
                </a:rPr>
                <a:t>世界最先端研究機構</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2017</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年度設置）</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p:txBody>
        </p:sp>
        <p:sp>
          <p:nvSpPr>
            <p:cNvPr id="167" name="テキスト ボックス 166"/>
            <p:cNvSpPr txBox="1"/>
            <p:nvPr/>
          </p:nvSpPr>
          <p:spPr>
            <a:xfrm>
              <a:off x="2986049" y="3130765"/>
              <a:ext cx="4446170" cy="646331"/>
            </a:xfrm>
            <a:prstGeom prst="rect">
              <a:avLst/>
            </a:prstGeom>
            <a:noFill/>
          </p:spPr>
          <p:txBody>
            <a:bodyPr wrap="square" rtlCol="0">
              <a:spAutoFit/>
            </a:bodyPr>
            <a:lstStyle/>
            <a:p>
              <a:pPr marL="0" marR="0" lvl="0" indent="0" algn="l" defTabSz="450850" rtl="0" eaLnBrk="1" fontAlgn="ctr" latinLnBrk="0" hangingPunct="1">
                <a:lnSpc>
                  <a:spcPct val="100000"/>
                </a:lnSpc>
                <a:spcBef>
                  <a:spcPts val="0"/>
                </a:spcBef>
                <a:spcAft>
                  <a:spcPts val="0"/>
                </a:spcAft>
                <a:buClrTx/>
                <a:buSzTx/>
                <a:buFontTx/>
                <a:buNone/>
                <a:tabLst>
                  <a:tab pos="501650" algn="l"/>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候補</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（１）生命医</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科学融合フロンティア</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n-cs"/>
                </a:rPr>
                <a:t>付録５</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endParaRPr kumimoji="1" lang="en-US" altLang="ja-JP" sz="1200" b="1" i="0" u="none" strike="noStrike" kern="1200" cap="none" spc="0" normalizeH="0" baseline="0" noProof="0" dirty="0">
                <a:ln>
                  <a:noFill/>
                </a:ln>
                <a:solidFill>
                  <a:srgbClr val="0000FF"/>
                </a:solidFill>
                <a:effectLst/>
                <a:uLnTx/>
                <a:uFillTx/>
                <a:latin typeface="メイリオ"/>
                <a:ea typeface="メイリオ"/>
                <a:cs typeface="+mn-cs"/>
              </a:endParaRPr>
            </a:p>
            <a:p>
              <a:pPr marL="0" marR="0" lvl="0" indent="0" algn="l" defTabSz="450850" rtl="0" eaLnBrk="1" fontAlgn="ctr" latinLnBrk="0" hangingPunct="1">
                <a:lnSpc>
                  <a:spcPct val="100000"/>
                </a:lnSpc>
                <a:spcBef>
                  <a:spcPts val="0"/>
                </a:spcBef>
                <a:spcAft>
                  <a:spcPts val="0"/>
                </a:spcAft>
                <a:buClrTx/>
                <a:buSzTx/>
                <a:buFontTx/>
                <a:buNone/>
                <a:tabLst>
                  <a:tab pos="501650" algn="l"/>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	</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 （２</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共生</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知能システム</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a:t>
              </a:r>
              <a:endParaRPr kumimoji="1" lang="en-US" altLang="ja-JP" sz="1200" b="1" i="0" u="none" strike="noStrike" kern="1200" cap="none" spc="0" normalizeH="0" baseline="0" noProof="0" dirty="0" smtClean="0">
                <a:ln>
                  <a:noFill/>
                </a:ln>
                <a:solidFill>
                  <a:srgbClr val="3366FF">
                    <a:lumMod val="75000"/>
                  </a:srgbClr>
                </a:solidFill>
                <a:effectLst/>
                <a:uLnTx/>
                <a:uFillTx/>
                <a:latin typeface="メイリオ"/>
                <a:ea typeface="メイリオ"/>
                <a:cs typeface="+mn-cs"/>
              </a:endParaRPr>
            </a:p>
            <a:p>
              <a:pPr marL="0" marR="0" lvl="0" indent="0" algn="l" defTabSz="450850" rtl="0" eaLnBrk="1" fontAlgn="ctr" latinLnBrk="0" hangingPunct="1">
                <a:lnSpc>
                  <a:spcPct val="100000"/>
                </a:lnSpc>
                <a:spcBef>
                  <a:spcPts val="0"/>
                </a:spcBef>
                <a:spcAft>
                  <a:spcPts val="0"/>
                </a:spcAft>
                <a:buClrTx/>
                <a:buSzTx/>
                <a:buFontTx/>
                <a:buNone/>
                <a:tabLst>
                  <a:tab pos="501650" algn="l"/>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　　　   （３）光</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と物質の</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科学</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6" name="直線コネクタ 5"/>
            <p:cNvCxnSpPr/>
            <p:nvPr/>
          </p:nvCxnSpPr>
          <p:spPr>
            <a:xfrm>
              <a:off x="3081581" y="2853715"/>
              <a:ext cx="4106153"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081581" y="1852918"/>
              <a:ext cx="4216952" cy="441146"/>
            </a:xfrm>
            <a:prstGeom prst="rect">
              <a:avLst/>
            </a:prstGeom>
            <a:noFill/>
          </p:spPr>
          <p:txBody>
            <a:bodyPr wrap="square" rtlCol="0">
              <a:spAutoFit/>
            </a:bodyPr>
            <a:lstStyle/>
            <a:p>
              <a:pPr marL="0" marR="0" lvl="0" indent="0" algn="l" defTabSz="914400" rtl="0" eaLnBrk="1" fontAlgn="auto" latinLnBrk="0" hangingPunct="1">
                <a:lnSpc>
                  <a:spcPts val="14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免疫学フロンティア研究センター（</a:t>
              </a:r>
              <a:r>
                <a:rPr kumimoji="1" lang="en-US" altLang="ja-JP" sz="1400" b="1" i="0" u="none" strike="noStrike" kern="1200" cap="none" spc="0" normalizeH="0" baseline="0" noProof="0" dirty="0" err="1" smtClean="0">
                  <a:ln>
                    <a:noFill/>
                  </a:ln>
                  <a:solidFill>
                    <a:prstClr val="black"/>
                  </a:solidFill>
                  <a:effectLst/>
                  <a:uLnTx/>
                  <a:uFillTx/>
                  <a:latin typeface="メイリオ"/>
                  <a:ea typeface="メイリオ"/>
                  <a:cs typeface="+mn-cs"/>
                </a:rPr>
                <a:t>IFReC</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　（</a:t>
              </a:r>
              <a:r>
                <a:rPr kumimoji="1" lang="en-US" altLang="ja-JP"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2007</a:t>
              </a:r>
              <a:r>
                <a:rPr kumimoji="1" lang="ja-JP" altLang="en-US"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en-US" altLang="ja-JP"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2016</a:t>
              </a:r>
              <a:r>
                <a:rPr kumimoji="1" lang="ja-JP" altLang="en-US" sz="11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年度文部</a:t>
              </a:r>
              <a:r>
                <a:rPr kumimoji="1" lang="ja-JP" altLang="en-US"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科学省「世界</a:t>
              </a:r>
              <a:r>
                <a:rPr kumimoji="1" lang="ja-JP" altLang="en-US" sz="11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トップレベル研究</a:t>
              </a:r>
              <a:r>
                <a:rPr kumimoji="1" lang="ja-JP" altLang="en-US"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拠点」（</a:t>
              </a:r>
              <a:r>
                <a:rPr kumimoji="1" lang="en-US" altLang="ja-JP" sz="11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WPI</a:t>
              </a:r>
              <a:r>
                <a:rPr kumimoji="1" lang="ja-JP" altLang="en-US" sz="1100" b="1"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endParaRPr kumimoji="1" lang="en-US" altLang="ja-JP" sz="11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endParaRPr>
            </a:p>
          </p:txBody>
        </p:sp>
        <p:sp>
          <p:nvSpPr>
            <p:cNvPr id="11" name="テキスト ボックス 10"/>
            <p:cNvSpPr txBox="1"/>
            <p:nvPr/>
          </p:nvSpPr>
          <p:spPr>
            <a:xfrm>
              <a:off x="3172645" y="2249130"/>
              <a:ext cx="4466776"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主任</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研究者</a:t>
              </a:r>
              <a:r>
                <a:rPr kumimoji="1" lang="ja-JP" altLang="en-US" sz="10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en-US" altLang="ja-JP" sz="10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PI</a:t>
              </a:r>
              <a:r>
                <a:rPr kumimoji="1" lang="ja-JP" altLang="en-US" sz="1000" b="1" i="0" u="none" strike="noStrike" kern="1200" cap="none" spc="0" normalizeH="0" baseline="0" noProof="0" dirty="0" smtClean="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27</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 </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（外国人研究者 </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５名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、女性研究者 </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１名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その他研究者</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100</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 </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（外国人研究者 </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35</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、女性研究者 </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15</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研究支援員</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66</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事務</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部門</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：スタッフ  </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39</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名</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（英語対応者割合 </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54%</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a:t>
              </a:r>
            </a:p>
          </p:txBody>
        </p:sp>
        <p:sp>
          <p:nvSpPr>
            <p:cNvPr id="14" name="テキスト ボックス 13"/>
            <p:cNvSpPr txBox="1"/>
            <p:nvPr/>
          </p:nvSpPr>
          <p:spPr>
            <a:xfrm>
              <a:off x="2965948" y="2885811"/>
              <a:ext cx="43799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世界</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トップレベル研究拠点、大規模な学際研究拠点</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grpSp>
      <p:grpSp>
        <p:nvGrpSpPr>
          <p:cNvPr id="17" name="グループ化 16"/>
          <p:cNvGrpSpPr/>
          <p:nvPr/>
        </p:nvGrpSpPr>
        <p:grpSpPr>
          <a:xfrm>
            <a:off x="246717" y="536785"/>
            <a:ext cx="8497764" cy="907941"/>
            <a:chOff x="466726" y="432792"/>
            <a:chExt cx="8497764" cy="907941"/>
          </a:xfrm>
        </p:grpSpPr>
        <p:sp>
          <p:nvSpPr>
            <p:cNvPr id="7" name="テキスト ボックス 6"/>
            <p:cNvSpPr txBox="1"/>
            <p:nvPr/>
          </p:nvSpPr>
          <p:spPr>
            <a:xfrm>
              <a:off x="466726" y="432792"/>
              <a:ext cx="8497764" cy="907941"/>
            </a:xfrm>
            <a:prstGeom prst="roundRect">
              <a:avLst>
                <a:gd name="adj" fmla="val 5477"/>
              </a:avLst>
            </a:prstGeom>
            <a:noFill/>
            <a:ln w="28575">
              <a:solidFill>
                <a:schemeClr val="accent1">
                  <a:lumMod val="75000"/>
                </a:schemeClr>
              </a:solidFill>
            </a:ln>
          </p:spPr>
          <p:txBody>
            <a:bodyPr wrap="square" lIns="612000" tIns="72000" rIns="72000" bIns="72000" rtlCol="0">
              <a:noAutofit/>
            </a:bodyPr>
            <a:lstStyle/>
            <a:p>
              <a:pPr marL="266700" marR="0" lvl="0" indent="0" algn="l" defTabSz="914400" rtl="0" eaLnBrk="1" fontAlgn="auto" latinLnBrk="0" hangingPunct="1">
                <a:lnSpc>
                  <a:spcPct val="100000"/>
                </a:lnSpc>
                <a:spcBef>
                  <a:spcPts val="0"/>
                </a:spcBef>
                <a:spcAft>
                  <a:spcPts val="600"/>
                </a:spcAft>
                <a:buClr>
                  <a:srgbClr val="C00000"/>
                </a:buClr>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eiryo UI" pitchFamily="50" charset="-128"/>
                </a:rPr>
                <a:t>世界トップレベルの研究拠点の形成</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（世界最先端研究機構）</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
              </a:r>
              <a:b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b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社会</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itchFamily="50" charset="-128"/>
                </a:rPr>
                <a:t>課題</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に</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pitchFamily="50" charset="-128"/>
                </a:rPr>
                <a:t>応</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じた融合研究による</a:t>
              </a: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eiryo UI" pitchFamily="50" charset="-128"/>
                </a:rPr>
                <a:t>新学術領域の創成</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（先導的学際研究機構）</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endParaRPr>
            </a:p>
            <a:p>
              <a:pPr marL="266700" marR="0" lvl="0" indent="0" algn="l" defTabSz="914400" rtl="0" eaLnBrk="1" fontAlgn="auto" latinLnBrk="0" hangingPunct="1">
                <a:lnSpc>
                  <a:spcPct val="100000"/>
                </a:lnSpc>
                <a:spcBef>
                  <a:spcPts val="0"/>
                </a:spcBef>
                <a:spcAft>
                  <a:spcPts val="600"/>
                </a:spcAft>
                <a:buClr>
                  <a:srgbClr val="C00000"/>
                </a:buClr>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データ駆動型研究による新学術領域の創成基盤</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（データビリティフロンティア機構）</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43" name="テキスト ボックス 42"/>
            <p:cNvSpPr txBox="1"/>
            <p:nvPr/>
          </p:nvSpPr>
          <p:spPr>
            <a:xfrm>
              <a:off x="547759" y="1059857"/>
              <a:ext cx="735294" cy="216000"/>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wrap="squar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eiryo UI" charset="-128"/>
                </a:rPr>
                <a:t>取組</a:t>
              </a:r>
              <a:r>
                <a:rPr kumimoji="1" lang="en-US" altLang="ja-JP" sz="1100" b="1" i="0" u="none" strike="noStrike" kern="1200" cap="none" spc="0" normalizeH="0" baseline="0" noProof="0" dirty="0">
                  <a:ln>
                    <a:noFill/>
                  </a:ln>
                  <a:solidFill>
                    <a:prstClr val="white"/>
                  </a:solidFill>
                  <a:effectLst/>
                  <a:uLnTx/>
                  <a:uFillTx/>
                  <a:latin typeface="メイリオ"/>
                  <a:ea typeface="メイリオ"/>
                  <a:cs typeface="Meiryo UI" charset="-128"/>
                </a:rPr>
                <a:t>2</a:t>
              </a:r>
              <a:r>
                <a:rPr kumimoji="1" lang="en-US" altLang="ja-JP" sz="1100" b="1" i="0" u="none" strike="noStrike" kern="1200" cap="none" spc="0" normalizeH="0" baseline="0" noProof="0" dirty="0" smtClean="0">
                  <a:ln>
                    <a:noFill/>
                  </a:ln>
                  <a:solidFill>
                    <a:prstClr val="white"/>
                  </a:solidFill>
                  <a:effectLst/>
                  <a:uLnTx/>
                  <a:uFillTx/>
                  <a:latin typeface="メイリオ"/>
                  <a:ea typeface="メイリオ"/>
                  <a:cs typeface="Meiryo UI" charset="-128"/>
                </a:rPr>
                <a:t>−</a:t>
              </a:r>
              <a:r>
                <a:rPr kumimoji="1" lang="en-US" altLang="ja-JP" sz="1100" b="1" i="0" u="none" strike="noStrike" kern="1200" cap="none" spc="0" normalizeH="0" baseline="0" noProof="0" dirty="0">
                  <a:ln>
                    <a:noFill/>
                  </a:ln>
                  <a:solidFill>
                    <a:prstClr val="white"/>
                  </a:solidFill>
                  <a:effectLst/>
                  <a:uLnTx/>
                  <a:uFillTx/>
                  <a:latin typeface="メイリオ"/>
                  <a:ea typeface="メイリオ"/>
                  <a:cs typeface="Meiryo UI" charset="-128"/>
                </a:rPr>
                <a:t>2</a:t>
              </a: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4" name="テキスト ボックス 43"/>
            <p:cNvSpPr txBox="1"/>
            <p:nvPr/>
          </p:nvSpPr>
          <p:spPr>
            <a:xfrm>
              <a:off x="547759" y="515190"/>
              <a:ext cx="735294" cy="216000"/>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wrap="squar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eiryo UI" charset="-128"/>
                </a:rPr>
                <a:t>取組</a:t>
              </a:r>
              <a:r>
                <a:rPr kumimoji="1" lang="en-US" altLang="ja-JP" sz="1100" b="1" i="0" u="none" strike="noStrike" kern="1200" cap="none" spc="0" normalizeH="0" baseline="0" noProof="0" dirty="0">
                  <a:ln>
                    <a:noFill/>
                  </a:ln>
                  <a:solidFill>
                    <a:prstClr val="white"/>
                  </a:solidFill>
                  <a:effectLst/>
                  <a:uLnTx/>
                  <a:uFillTx/>
                  <a:latin typeface="メイリオ"/>
                  <a:ea typeface="メイリオ"/>
                  <a:cs typeface="Meiryo UI" charset="-128"/>
                </a:rPr>
                <a:t>2</a:t>
              </a:r>
              <a:r>
                <a:rPr kumimoji="1" lang="en-US" altLang="ja-JP" sz="1100" b="1" i="0" u="none" strike="noStrike" kern="1200" cap="none" spc="0" normalizeH="0" baseline="0" noProof="0" dirty="0" smtClean="0">
                  <a:ln>
                    <a:noFill/>
                  </a:ln>
                  <a:solidFill>
                    <a:prstClr val="white"/>
                  </a:solidFill>
                  <a:effectLst/>
                  <a:uLnTx/>
                  <a:uFillTx/>
                  <a:latin typeface="メイリオ"/>
                  <a:ea typeface="メイリオ"/>
                  <a:cs typeface="Meiryo UI" charset="-128"/>
                </a:rPr>
                <a:t>−1</a:t>
              </a: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grpSp>
      <p:grpSp>
        <p:nvGrpSpPr>
          <p:cNvPr id="21" name="グループ化 20"/>
          <p:cNvGrpSpPr/>
          <p:nvPr/>
        </p:nvGrpSpPr>
        <p:grpSpPr>
          <a:xfrm>
            <a:off x="5523161" y="2032366"/>
            <a:ext cx="3479368" cy="1442903"/>
            <a:chOff x="5508487" y="2005396"/>
            <a:chExt cx="3479368" cy="1442903"/>
          </a:xfrm>
        </p:grpSpPr>
        <p:sp>
          <p:nvSpPr>
            <p:cNvPr id="133" name="角丸四角形 132"/>
            <p:cNvSpPr/>
            <p:nvPr/>
          </p:nvSpPr>
          <p:spPr>
            <a:xfrm>
              <a:off x="5526167" y="2213125"/>
              <a:ext cx="3382492" cy="1235174"/>
            </a:xfrm>
            <a:prstGeom prst="roundRect">
              <a:avLst>
                <a:gd name="adj" fmla="val 7397"/>
              </a:avLst>
            </a:prstGeom>
            <a:solidFill>
              <a:schemeClr val="bg1"/>
            </a:solidFill>
            <a:ln w="2540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p:txBody>
        </p:sp>
        <p:sp>
          <p:nvSpPr>
            <p:cNvPr id="32" name="タイトル 1"/>
            <p:cNvSpPr txBox="1">
              <a:spLocks/>
            </p:cNvSpPr>
            <p:nvPr/>
          </p:nvSpPr>
          <p:spPr>
            <a:xfrm>
              <a:off x="5609209" y="2259135"/>
              <a:ext cx="3194514" cy="346508"/>
            </a:xfrm>
            <a:prstGeom prst="rect">
              <a:avLst/>
            </a:prstGeom>
          </p:spPr>
          <p:txBody>
            <a:bodyPr vert="horz" lIns="0" tIns="108000" rIns="0" bIns="0" rtlCol="0" anchor="ctr">
              <a:noAutofit/>
            </a:bodyPr>
            <a:lstStyle>
              <a:lvl1pPr algn="ctr" defTabSz="914400" rtl="0" eaLnBrk="1" latinLnBrk="0" hangingPunct="1">
                <a:lnSpc>
                  <a:spcPct val="90000"/>
                </a:lnSpc>
                <a:spcBef>
                  <a:spcPct val="0"/>
                </a:spcBef>
                <a:buNone/>
                <a:defRPr kumimoji="1" sz="2800"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101600">
                      <a:prstClr val="white"/>
                    </a:glow>
                  </a:effectLst>
                  <a:uLnTx/>
                  <a:uFillTx/>
                  <a:latin typeface="メイリオ"/>
                  <a:ea typeface="メイリオ"/>
                  <a:cs typeface="メイリオ" panose="020B0604030504040204" pitchFamily="50" charset="-128"/>
                </a:rPr>
                <a:t>社会課題を意識した</a:t>
              </a:r>
              <a:r>
                <a:rPr kumimoji="1" lang="ja-JP" altLang="en-US" sz="1400" b="1" i="0" u="none" strike="noStrike" kern="1200" cap="none" spc="0" normalizeH="0" baseline="0" noProof="0" dirty="0" smtClean="0">
                  <a:ln>
                    <a:noFill/>
                  </a:ln>
                  <a:solidFill>
                    <a:srgbClr val="C00000"/>
                  </a:solidFill>
                  <a:effectLst>
                    <a:glow rad="101600">
                      <a:prstClr val="white"/>
                    </a:glow>
                  </a:effectLst>
                  <a:uLnTx/>
                  <a:uFillTx/>
                  <a:latin typeface="メイリオ"/>
                  <a:ea typeface="メイリオ"/>
                  <a:cs typeface="メイリオ" panose="020B0604030504040204" pitchFamily="50" charset="-128"/>
                </a:rPr>
                <a:t>新学術領域の創成</a:t>
              </a:r>
              <a:endParaRPr kumimoji="1" lang="ja-JP" altLang="en-US" sz="1400" b="1" i="0" u="none" strike="noStrike" kern="1200" cap="none" spc="0" normalizeH="0" baseline="0" noProof="0" dirty="0">
                <a:ln>
                  <a:noFill/>
                </a:ln>
                <a:solidFill>
                  <a:srgbClr val="C00000"/>
                </a:solidFill>
                <a:effectLst>
                  <a:glow rad="101600">
                    <a:prstClr val="white"/>
                  </a:glow>
                </a:effectLst>
                <a:uLnTx/>
                <a:uFillTx/>
                <a:latin typeface="メイリオ"/>
                <a:ea typeface="メイリオ"/>
                <a:cs typeface="メイリオ" panose="020B0604030504040204" pitchFamily="50" charset="-128"/>
              </a:endParaRPr>
            </a:p>
          </p:txBody>
        </p:sp>
        <p:sp>
          <p:nvSpPr>
            <p:cNvPr id="41" name="テキスト ボックス 40"/>
            <p:cNvSpPr txBox="1"/>
            <p:nvPr/>
          </p:nvSpPr>
          <p:spPr>
            <a:xfrm>
              <a:off x="5642349" y="2005396"/>
              <a:ext cx="3194515" cy="288000"/>
            </a:xfrm>
            <a:prstGeom prst="roundRect">
              <a:avLst>
                <a:gd name="adj" fmla="val 50000"/>
              </a:avLst>
            </a:prstGeom>
            <a:solidFill>
              <a:srgbClr val="FDD000"/>
            </a:solidFill>
            <a:ln w="38100">
              <a:solidFill>
                <a:srgbClr val="FFC000"/>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メイリオ" panose="020B0604030504040204" pitchFamily="50" charset="-128"/>
                </a:rPr>
                <a:t>先導的学際研究機構</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2016</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年度設置）</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42" name="テキスト ボックス 41"/>
            <p:cNvSpPr txBox="1"/>
            <p:nvPr/>
          </p:nvSpPr>
          <p:spPr>
            <a:xfrm>
              <a:off x="5625779" y="2615434"/>
              <a:ext cx="3227656" cy="540760"/>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１）三次元生命システム・イメージング研究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（２）環境・エネルギー研究</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（３）暮らしの空間のデザイン研究</a:t>
              </a:r>
            </a:p>
          </p:txBody>
        </p:sp>
        <p:sp>
          <p:nvSpPr>
            <p:cNvPr id="20" name="テキスト ボックス 19"/>
            <p:cNvSpPr txBox="1"/>
            <p:nvPr/>
          </p:nvSpPr>
          <p:spPr>
            <a:xfrm>
              <a:off x="5508487" y="3179286"/>
              <a:ext cx="347936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0000"/>
                  </a:solidFill>
                  <a:effectLst/>
                  <a:uLnTx/>
                  <a:uFillTx/>
                  <a:latin typeface="メイリオ"/>
                  <a:ea typeface="メイリオ"/>
                  <a:cs typeface="+mn-cs"/>
                </a:rPr>
                <a:t>世界最先端研究機構の将来の研究候補を創成</a:t>
              </a:r>
              <a:endParaRPr kumimoji="1" lang="en-US" altLang="ja-JP" sz="1100" b="1" i="0" u="none" strike="noStrike" kern="1200" cap="none" spc="0" normalizeH="0" baseline="0" noProof="0" dirty="0" smtClean="0">
                <a:ln>
                  <a:noFill/>
                </a:ln>
                <a:solidFill>
                  <a:srgbClr val="FF0000"/>
                </a:solidFill>
                <a:effectLst/>
                <a:uLnTx/>
                <a:uFillTx/>
                <a:latin typeface="メイリオ"/>
                <a:ea typeface="メイリオ"/>
                <a:cs typeface="+mn-cs"/>
              </a:endParaRPr>
            </a:p>
          </p:txBody>
        </p:sp>
      </p:grpSp>
      <p:sp>
        <p:nvSpPr>
          <p:cNvPr id="19" name="右矢印 18"/>
          <p:cNvSpPr/>
          <p:nvPr/>
        </p:nvSpPr>
        <p:spPr>
          <a:xfrm rot="10800000">
            <a:off x="4888811" y="1891674"/>
            <a:ext cx="575255" cy="8471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 name="テキスト ボックス 21"/>
          <p:cNvSpPr txBox="1"/>
          <p:nvPr/>
        </p:nvSpPr>
        <p:spPr>
          <a:xfrm>
            <a:off x="5152458" y="1759564"/>
            <a:ext cx="342038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発展した領域は世界最先端研究機構の候補へ</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8" name="テキスト ボックス 47"/>
          <p:cNvSpPr txBox="1"/>
          <p:nvPr/>
        </p:nvSpPr>
        <p:spPr>
          <a:xfrm>
            <a:off x="7766780" y="3718343"/>
            <a:ext cx="115655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将来性のある</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テーマを基に</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新</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学術</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領域の創</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成</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へ</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9" name="正方形/長方形 38"/>
          <p:cNvSpPr/>
          <p:nvPr/>
        </p:nvSpPr>
        <p:spPr>
          <a:xfrm>
            <a:off x="-3060848" y="447649"/>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付録番号の変更</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kern="0" dirty="0" smtClean="0">
                <a:solidFill>
                  <a:prstClr val="white"/>
                </a:solidFill>
              </a:rPr>
              <a:t>【</a:t>
            </a:r>
            <a:r>
              <a:rPr kumimoji="0" lang="ja-JP" altLang="en-US" kern="0" dirty="0" smtClean="0">
                <a:solidFill>
                  <a:prstClr val="white"/>
                </a:solidFill>
              </a:rPr>
              <a:t>スライド５</a:t>
            </a:r>
            <a:r>
              <a:rPr kumimoji="0" lang="en-US" altLang="ja-JP" kern="0" dirty="0" smtClean="0">
                <a:solidFill>
                  <a:prstClr val="white"/>
                </a:solidFill>
              </a:rPr>
              <a:t>】</a:t>
            </a:r>
            <a:r>
              <a:rPr kumimoji="0" lang="ja-JP" altLang="en-US" kern="0" dirty="0" smtClean="0">
                <a:solidFill>
                  <a:prstClr val="white"/>
                </a:solidFill>
              </a:rPr>
              <a:t>を削除</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13964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500"/>
                                        <p:tgtEl>
                                          <p:spTgt spid="162"/>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 grpId="0" animBg="1"/>
      <p:bldP spid="162" grpId="0" animBg="1"/>
      <p:bldP spid="16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テキスト ボックス 116"/>
          <p:cNvSpPr txBox="1"/>
          <p:nvPr/>
        </p:nvSpPr>
        <p:spPr>
          <a:xfrm>
            <a:off x="6325126" y="4772412"/>
            <a:ext cx="2684493" cy="1597216"/>
          </a:xfrm>
          <a:prstGeom prst="roundRect">
            <a:avLst>
              <a:gd name="adj" fmla="val 8530"/>
            </a:avLst>
          </a:prstGeom>
          <a:solidFill>
            <a:schemeClr val="accent2">
              <a:lumMod val="20000"/>
              <a:lumOff val="80000"/>
            </a:schemeClr>
          </a:solidFill>
          <a:ln w="28575">
            <a:solidFill>
              <a:srgbClr val="FF0000"/>
            </a:solidFill>
          </a:ln>
        </p:spPr>
        <p:style>
          <a:lnRef idx="1">
            <a:schemeClr val="accent2"/>
          </a:lnRef>
          <a:fillRef idx="2">
            <a:schemeClr val="accent2"/>
          </a:fillRef>
          <a:effectRef idx="1">
            <a:schemeClr val="accent2"/>
          </a:effectRef>
          <a:fontRef idx="minor">
            <a:schemeClr val="dk1"/>
          </a:fontRef>
        </p:style>
        <p:txBody>
          <a:bodyPr wrap="square" tIns="108000" rtlCol="0">
            <a:noAutofit/>
          </a:bodyPr>
          <a:lstStyle/>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理工系にとどまらず、異分野を横断する新学術領域の創成</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171450" marR="0" lvl="0" indent="-17145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400" b="1" i="0" u="sng" strike="noStrike" kern="1200" cap="none" spc="0" normalizeH="0" baseline="0" noProof="0" dirty="0">
                <a:ln>
                  <a:noFill/>
                </a:ln>
                <a:solidFill>
                  <a:prstClr val="black"/>
                </a:solidFill>
                <a:effectLst/>
                <a:uLnTx/>
                <a:uFillTx/>
                <a:latin typeface="メイリオ"/>
                <a:ea typeface="メイリオ"/>
                <a:cs typeface="+mn-cs"/>
              </a:rPr>
              <a:t>脳科学、認知科学、社会心理学、社会学、倫理学、哲学研究の新しい方法論</a:t>
            </a:r>
          </a:p>
        </p:txBody>
      </p:sp>
      <p:sp>
        <p:nvSpPr>
          <p:cNvPr id="118" name="右矢印 117"/>
          <p:cNvSpPr/>
          <p:nvPr/>
        </p:nvSpPr>
        <p:spPr>
          <a:xfrm rot="744020">
            <a:off x="4200398" y="4474285"/>
            <a:ext cx="2154932" cy="484632"/>
          </a:xfrm>
          <a:prstGeom prst="rightArrow">
            <a:avLst/>
          </a:prstGeom>
          <a:solidFill>
            <a:schemeClr val="accent1">
              <a:lumMod val="40000"/>
              <a:lumOff val="6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85" name="グループ化 84"/>
          <p:cNvGrpSpPr/>
          <p:nvPr/>
        </p:nvGrpSpPr>
        <p:grpSpPr>
          <a:xfrm>
            <a:off x="177803" y="3061395"/>
            <a:ext cx="2291090" cy="1339761"/>
            <a:chOff x="5532835" y="1231333"/>
            <a:chExt cx="3873384" cy="1968000"/>
          </a:xfrm>
        </p:grpSpPr>
        <p:sp>
          <p:nvSpPr>
            <p:cNvPr id="91" name="円/楕円 242"/>
            <p:cNvSpPr/>
            <p:nvPr/>
          </p:nvSpPr>
          <p:spPr>
            <a:xfrm>
              <a:off x="5717053" y="1231333"/>
              <a:ext cx="3245649" cy="1968000"/>
            </a:xfrm>
            <a:prstGeom prst="ellipse">
              <a:avLst/>
            </a:prstGeom>
            <a:solidFill>
              <a:schemeClr val="bg1"/>
            </a:solidFill>
            <a:ln>
              <a:noFill/>
            </a:ln>
            <a:effectLst>
              <a:glow rad="457200">
                <a:schemeClr val="accent2">
                  <a:lumMod val="60000"/>
                  <a:lumOff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93" name="図 9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09302" y="2036428"/>
              <a:ext cx="761276" cy="368952"/>
            </a:xfrm>
            <a:prstGeom prst="rect">
              <a:avLst/>
            </a:prstGeom>
          </p:spPr>
        </p:pic>
        <p:pic>
          <p:nvPicPr>
            <p:cNvPr id="95" name="図 9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65444" y="1920502"/>
              <a:ext cx="426712" cy="204823"/>
            </a:xfrm>
            <a:prstGeom prst="rect">
              <a:avLst/>
            </a:prstGeom>
          </p:spPr>
        </p:pic>
        <p:pic>
          <p:nvPicPr>
            <p:cNvPr id="96" name="図 9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708249" y="2007313"/>
              <a:ext cx="1084981" cy="361661"/>
            </a:xfrm>
            <a:prstGeom prst="rect">
              <a:avLst/>
            </a:prstGeom>
          </p:spPr>
        </p:pic>
        <p:pic>
          <p:nvPicPr>
            <p:cNvPr id="97" name="図 96"/>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864043" y="2199663"/>
              <a:ext cx="699198" cy="216117"/>
            </a:xfrm>
            <a:prstGeom prst="rect">
              <a:avLst/>
            </a:prstGeom>
          </p:spPr>
        </p:pic>
        <p:sp>
          <p:nvSpPr>
            <p:cNvPr id="98" name="テキスト ボックス 97"/>
            <p:cNvSpPr txBox="1"/>
            <p:nvPr/>
          </p:nvSpPr>
          <p:spPr>
            <a:xfrm>
              <a:off x="5532835" y="1312573"/>
              <a:ext cx="3873384" cy="55776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国内外のメディアから</a:t>
              </a:r>
              <a:r>
                <a:rPr kumimoji="1" lang="en-US" altLang="ja-JP" sz="9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500</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回以上の取材</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（最近</a:t>
              </a:r>
              <a:r>
                <a:rPr kumimoji="1" lang="en-US" altLang="ja-JP" sz="9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5</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年間）</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9" name="テキスト ボックス 98"/>
            <p:cNvSpPr txBox="1"/>
            <p:nvPr/>
          </p:nvSpPr>
          <p:spPr>
            <a:xfrm>
              <a:off x="5655377" y="2622832"/>
              <a:ext cx="3114285" cy="5577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rPr>
                <a:t>100</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万回以上の閲覧</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（開発したアンドロイド映像）</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100" name="図 99"/>
            <p:cNvPicPr>
              <a:picLocks noChangeAspect="1"/>
            </p:cNvPicPr>
            <p:nvPr/>
          </p:nvPicPr>
          <p:blipFill rotWithShape="1">
            <a:blip r:embed="rId7"/>
            <a:srcRect l="13526" t="20678" r="12201" b="23797"/>
            <a:stretch/>
          </p:blipFill>
          <p:spPr>
            <a:xfrm>
              <a:off x="7639733" y="2523777"/>
              <a:ext cx="663595" cy="308098"/>
            </a:xfrm>
            <a:prstGeom prst="rect">
              <a:avLst/>
            </a:prstGeom>
          </p:spPr>
        </p:pic>
      </p:grpSp>
      <p:sp>
        <p:nvSpPr>
          <p:cNvPr id="9" name="タイトル 8"/>
          <p:cNvSpPr>
            <a:spLocks noGrp="1"/>
          </p:cNvSpPr>
          <p:nvPr>
            <p:ph type="title"/>
          </p:nvPr>
        </p:nvSpPr>
        <p:spPr/>
        <p:txBody>
          <a:bodyPr/>
          <a:lstStyle/>
          <a:p>
            <a:r>
              <a:rPr lang="ja-JP" altLang="en-US" dirty="0" smtClean="0"/>
              <a:t>取組２－１</a:t>
            </a:r>
            <a:r>
              <a:rPr lang="ja-JP" altLang="en-US" dirty="0"/>
              <a:t>　世界トップレベル</a:t>
            </a:r>
            <a:r>
              <a:rPr lang="ja-JP" altLang="en-US" dirty="0" smtClean="0"/>
              <a:t>の研究</a:t>
            </a:r>
            <a:r>
              <a:rPr lang="ja-JP" altLang="en-US" dirty="0"/>
              <a:t>拠点の</a:t>
            </a:r>
            <a:r>
              <a:rPr lang="ja-JP" altLang="en-US" dirty="0" smtClean="0"/>
              <a:t>形成</a:t>
            </a:r>
            <a:endParaRPr lang="ja-JP" altLang="en-US" dirty="0"/>
          </a:p>
        </p:txBody>
      </p:sp>
      <p:sp>
        <p:nvSpPr>
          <p:cNvPr id="11" name="スライド番号プレースホルダー 10"/>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smtClean="0">
                <a:solidFill>
                  <a:prstClr val="white"/>
                </a:solidFill>
                <a:latin typeface="メイリオ"/>
                <a:ea typeface="メイリオ"/>
              </a:rPr>
              <a:t>１</a:t>
            </a:r>
            <a:r>
              <a:rPr lang="ja-JP" altLang="en-US" dirty="0">
                <a:solidFill>
                  <a:prstClr val="white"/>
                </a:solidFill>
                <a:latin typeface="メイリオ"/>
                <a:ea typeface="メイリオ"/>
              </a:rPr>
              <a:t>１</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3" name="グループ化 2"/>
          <p:cNvGrpSpPr/>
          <p:nvPr/>
        </p:nvGrpSpPr>
        <p:grpSpPr>
          <a:xfrm>
            <a:off x="155270" y="506284"/>
            <a:ext cx="1468680" cy="2274655"/>
            <a:chOff x="2873950" y="1866816"/>
            <a:chExt cx="1468680" cy="2274655"/>
          </a:xfrm>
        </p:grpSpPr>
        <p:sp>
          <p:nvSpPr>
            <p:cNvPr id="262" name="テキスト ボックス 261"/>
            <p:cNvSpPr txBox="1"/>
            <p:nvPr/>
          </p:nvSpPr>
          <p:spPr>
            <a:xfrm>
              <a:off x="2896483" y="3707559"/>
              <a:ext cx="1446147" cy="433912"/>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rPr>
                <a:t>2014</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年</a:t>
              </a:r>
              <a:r>
                <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rPr>
                <a:t>10</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月</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石黒浩教授とジェミノイド</a:t>
              </a:r>
            </a:p>
          </p:txBody>
        </p:sp>
        <p:pic>
          <p:nvPicPr>
            <p:cNvPr id="276" name="図 27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73950" y="1866816"/>
              <a:ext cx="1429257" cy="1762465"/>
            </a:xfrm>
            <a:prstGeom prst="rect">
              <a:avLst/>
            </a:prstGeom>
          </p:spPr>
        </p:pic>
      </p:grpSp>
      <p:grpSp>
        <p:nvGrpSpPr>
          <p:cNvPr id="68" name="グループ化 67"/>
          <p:cNvGrpSpPr/>
          <p:nvPr/>
        </p:nvGrpSpPr>
        <p:grpSpPr>
          <a:xfrm>
            <a:off x="2532645" y="3048503"/>
            <a:ext cx="2297574" cy="1788588"/>
            <a:chOff x="184201" y="1408292"/>
            <a:chExt cx="6274704" cy="926405"/>
          </a:xfrm>
        </p:grpSpPr>
        <p:grpSp>
          <p:nvGrpSpPr>
            <p:cNvPr id="86" name="グループ化 85"/>
            <p:cNvGrpSpPr/>
            <p:nvPr/>
          </p:nvGrpSpPr>
          <p:grpSpPr>
            <a:xfrm>
              <a:off x="184201" y="1408292"/>
              <a:ext cx="6274704" cy="926405"/>
              <a:chOff x="318223" y="870100"/>
              <a:chExt cx="9350355" cy="926405"/>
            </a:xfrm>
          </p:grpSpPr>
          <p:sp>
            <p:nvSpPr>
              <p:cNvPr id="89" name="正方形/長方形 88"/>
              <p:cNvSpPr/>
              <p:nvPr/>
            </p:nvSpPr>
            <p:spPr>
              <a:xfrm rot="16200000">
                <a:off x="4531748" y="-3343425"/>
                <a:ext cx="923301" cy="9350352"/>
              </a:xfrm>
              <a:prstGeom prst="rect">
                <a:avLst/>
              </a:prstGeom>
              <a:solidFill>
                <a:schemeClr val="bg1"/>
              </a:solidFill>
              <a:ln w="28575" cap="flat" cmpd="sng" algn="ctr">
                <a:solidFill>
                  <a:srgbClr val="336600"/>
                </a:solidFill>
                <a:prstDash val="solid"/>
              </a:ln>
              <a:effectLst>
                <a:outerShdw blurRad="40000" dist="23000" dir="5400000" rotWithShape="0">
                  <a:srgbClr val="000000">
                    <a:alpha val="3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88" name="テキスト ボックス 87"/>
              <p:cNvSpPr txBox="1"/>
              <p:nvPr/>
            </p:nvSpPr>
            <p:spPr>
              <a:xfrm>
                <a:off x="324999" y="1445795"/>
                <a:ext cx="9336807" cy="350710"/>
              </a:xfrm>
              <a:prstGeom prst="rect">
                <a:avLst/>
              </a:prstGeom>
              <a:solidFill>
                <a:srgbClr val="3366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uLnTx/>
                    <a:uFillTx/>
                    <a:latin typeface="メイリオ"/>
                    <a:ea typeface="メイリオ"/>
                    <a:cs typeface="+mn-cs"/>
                  </a:rPr>
                  <a:t> </a:t>
                </a:r>
                <a:r>
                  <a:rPr kumimoji="0" lang="ja-JP" altLang="en-US" sz="1200" b="1" i="0" u="none" strike="noStrike" kern="0" cap="none" spc="0" normalizeH="0" baseline="0" noProof="0" dirty="0">
                    <a:ln>
                      <a:noFill/>
                    </a:ln>
                    <a:solidFill>
                      <a:prstClr val="white"/>
                    </a:solidFill>
                    <a:effectLst/>
                    <a:uLnTx/>
                    <a:uFillTx/>
                    <a:latin typeface="メイリオ"/>
                    <a:ea typeface="メイリオ"/>
                    <a:cs typeface="+mn-cs"/>
                  </a:rPr>
                  <a:t>文部科学省平成</a:t>
                </a:r>
                <a:r>
                  <a:rPr kumimoji="0" lang="en-US" altLang="ja-JP" sz="1200" b="1" i="0" u="none" strike="noStrike" kern="0" cap="none" spc="0" normalizeH="0" baseline="0" noProof="0" dirty="0">
                    <a:ln>
                      <a:noFill/>
                    </a:ln>
                    <a:solidFill>
                      <a:prstClr val="white"/>
                    </a:solidFill>
                    <a:effectLst/>
                    <a:uLnTx/>
                    <a:uFillTx/>
                    <a:latin typeface="メイリオ"/>
                    <a:ea typeface="メイリオ"/>
                    <a:cs typeface="+mn-cs"/>
                  </a:rPr>
                  <a:t>29</a:t>
                </a:r>
                <a:r>
                  <a:rPr kumimoji="0" lang="ja-JP" altLang="en-US" sz="1200" b="1" i="0" u="none" strike="noStrike" kern="0" cap="none" spc="0" normalizeH="0" baseline="0" noProof="0" dirty="0">
                    <a:ln>
                      <a:noFill/>
                    </a:ln>
                    <a:solidFill>
                      <a:prstClr val="white"/>
                    </a:solidFill>
                    <a:effectLst/>
                    <a:uLnTx/>
                    <a:uFillTx/>
                    <a:latin typeface="メイリオ"/>
                    <a:ea typeface="メイリオ"/>
                    <a:cs typeface="+mn-cs"/>
                  </a:rPr>
                  <a:t>年度</a:t>
                </a:r>
                <a:endParaRPr kumimoji="0" lang="en-US" altLang="ja-JP" sz="1200" b="1" i="0" u="none" strike="noStrike" kern="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white"/>
                    </a:solidFill>
                    <a:effectLst/>
                    <a:uLnTx/>
                    <a:uFillTx/>
                    <a:latin typeface="メイリオ"/>
                    <a:ea typeface="メイリオ"/>
                    <a:cs typeface="+mn-cs"/>
                  </a:rPr>
                  <a:t>世界トップレベル研究</a:t>
                </a: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拠点（</a:t>
                </a:r>
                <a:r>
                  <a:rPr kumimoji="0" lang="en-US" altLang="ja-JP" sz="1200" b="1" i="0" u="none" strike="noStrike" kern="0" cap="none" spc="0" normalizeH="0" baseline="0" noProof="0" dirty="0" smtClean="0">
                    <a:ln>
                      <a:noFill/>
                    </a:ln>
                    <a:solidFill>
                      <a:prstClr val="white"/>
                    </a:solidFill>
                    <a:effectLst/>
                    <a:uLnTx/>
                    <a:uFillTx/>
                    <a:latin typeface="メイリオ"/>
                    <a:ea typeface="メイリオ"/>
                    <a:cs typeface="+mn-cs"/>
                  </a:rPr>
                  <a:t>WPI</a:t>
                </a: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）プログラム</a:t>
                </a:r>
                <a:r>
                  <a:rPr kumimoji="0" lang="ja-JP" altLang="en-US" sz="1200" b="1" i="0" u="none" strike="noStrike" kern="0" cap="none" spc="0" normalizeH="0" baseline="0" noProof="0" dirty="0">
                    <a:ln>
                      <a:noFill/>
                    </a:ln>
                    <a:solidFill>
                      <a:prstClr val="white"/>
                    </a:solidFill>
                    <a:effectLst/>
                    <a:uLnTx/>
                    <a:uFillTx/>
                    <a:latin typeface="メイリオ"/>
                    <a:ea typeface="メイリオ"/>
                    <a:cs typeface="+mn-cs"/>
                  </a:rPr>
                  <a:t>に応募中</a:t>
                </a:r>
              </a:p>
            </p:txBody>
          </p:sp>
          <p:sp>
            <p:nvSpPr>
              <p:cNvPr id="90" name="テキスト ボックス 89"/>
              <p:cNvSpPr txBox="1"/>
              <p:nvPr/>
            </p:nvSpPr>
            <p:spPr>
              <a:xfrm>
                <a:off x="318227" y="885504"/>
                <a:ext cx="9350351" cy="302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n-cs"/>
                  </a:rPr>
                  <a:t>大阪大学が世界に誇る</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srgbClr val="800000"/>
                    </a:solidFill>
                    <a:effectLst/>
                    <a:uLnTx/>
                    <a:uFillTx/>
                    <a:latin typeface="メイリオ"/>
                    <a:ea typeface="メイリオ"/>
                    <a:cs typeface="HGP創英角ｺﾞｼｯｸUB"/>
                  </a:rPr>
                  <a:t>ロボット研究拠点</a:t>
                </a:r>
                <a:endParaRPr kumimoji="0" lang="ja-JP" altLang="en-US" sz="1600" b="1" i="0" u="none" strike="noStrike" kern="0" cap="none" spc="0" normalizeH="0" baseline="0" noProof="0" dirty="0">
                  <a:ln>
                    <a:noFill/>
                  </a:ln>
                  <a:solidFill>
                    <a:prstClr val="black"/>
                  </a:solidFill>
                  <a:effectLst/>
                  <a:uLnTx/>
                  <a:uFillTx/>
                  <a:latin typeface="メイリオ"/>
                  <a:ea typeface="メイリオ"/>
                  <a:cs typeface="+mn-cs"/>
                </a:endParaRPr>
              </a:p>
            </p:txBody>
          </p:sp>
        </p:grpSp>
        <p:sp>
          <p:nvSpPr>
            <p:cNvPr id="87" name="角丸四角形 86"/>
            <p:cNvSpPr/>
            <p:nvPr/>
          </p:nvSpPr>
          <p:spPr>
            <a:xfrm>
              <a:off x="777016" y="1695374"/>
              <a:ext cx="5089073" cy="262804"/>
            </a:xfrm>
            <a:prstGeom prst="roundRect">
              <a:avLst>
                <a:gd name="adj" fmla="val 50000"/>
              </a:avLst>
            </a:prstGeom>
            <a:solidFill>
              <a:schemeClr val="tx2">
                <a:lumMod val="75000"/>
              </a:schemeClr>
            </a:solidFill>
            <a:ln w="25400" cap="flat" cmpd="sng" algn="ctr">
              <a:noFill/>
              <a:prstDash val="solid"/>
            </a:ln>
            <a:effectLst/>
          </p:spPr>
          <p:txBody>
            <a:bodyPr wrap="none" tIns="54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a:ln>
                    <a:noFill/>
                  </a:ln>
                  <a:solidFill>
                    <a:prstClr val="white"/>
                  </a:solidFill>
                  <a:effectLst/>
                  <a:uLnTx/>
                  <a:uFillTx/>
                  <a:latin typeface="メイリオ"/>
                  <a:ea typeface="メイリオ"/>
                  <a:cs typeface="+mn-cs"/>
                </a:rPr>
                <a:t>共生知能システム</a:t>
              </a:r>
              <a:endParaRPr kumimoji="0" lang="en-US" altLang="ja-JP" sz="1500" b="1" i="0" u="none" strike="noStrike" kern="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a:ln>
                    <a:noFill/>
                  </a:ln>
                  <a:solidFill>
                    <a:prstClr val="white"/>
                  </a:solidFill>
                  <a:effectLst/>
                  <a:uLnTx/>
                  <a:uFillTx/>
                  <a:latin typeface="メイリオ"/>
                  <a:ea typeface="メイリオ"/>
                  <a:cs typeface="+mn-cs"/>
                </a:rPr>
                <a:t>研究センター</a:t>
              </a:r>
            </a:p>
          </p:txBody>
        </p:sp>
      </p:grpSp>
      <p:sp>
        <p:nvSpPr>
          <p:cNvPr id="69" name="右矢印 68"/>
          <p:cNvSpPr/>
          <p:nvPr/>
        </p:nvSpPr>
        <p:spPr>
          <a:xfrm rot="5400000" flipH="1">
            <a:off x="3552123" y="2581853"/>
            <a:ext cx="260248" cy="658420"/>
          </a:xfrm>
          <a:prstGeom prst="rightArrow">
            <a:avLst>
              <a:gd name="adj1" fmla="val 50000"/>
              <a:gd name="adj2" fmla="val 60735"/>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62" name="グループ化 61"/>
          <p:cNvGrpSpPr/>
          <p:nvPr/>
        </p:nvGrpSpPr>
        <p:grpSpPr>
          <a:xfrm>
            <a:off x="1854633" y="492802"/>
            <a:ext cx="6651152" cy="918701"/>
            <a:chOff x="156341" y="447933"/>
            <a:chExt cx="11338238" cy="542100"/>
          </a:xfrm>
        </p:grpSpPr>
        <p:sp>
          <p:nvSpPr>
            <p:cNvPr id="63" name="角丸四角形 62"/>
            <p:cNvSpPr/>
            <p:nvPr/>
          </p:nvSpPr>
          <p:spPr>
            <a:xfrm>
              <a:off x="156341" y="447933"/>
              <a:ext cx="11338238" cy="542100"/>
            </a:xfrm>
            <a:prstGeom prst="roundRect">
              <a:avLst>
                <a:gd name="adj" fmla="val 11312"/>
              </a:avLst>
            </a:prstGeom>
            <a:solidFill>
              <a:srgbClr val="CCFFFF"/>
            </a:solidFill>
            <a:ln w="28575">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1" name="テキスト ボックス 70"/>
            <p:cNvSpPr txBox="1"/>
            <p:nvPr/>
          </p:nvSpPr>
          <p:spPr>
            <a:xfrm>
              <a:off x="221810" y="515126"/>
              <a:ext cx="4974756" cy="40862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300" b="1" i="0" u="none" strike="noStrike" kern="0" cap="none" spc="0" normalizeH="0" baseline="0" noProof="0" dirty="0">
                  <a:ln>
                    <a:noFill/>
                  </a:ln>
                  <a:solidFill>
                    <a:prstClr val="black"/>
                  </a:solidFill>
                  <a:effectLst/>
                  <a:uLnTx/>
                  <a:uFillTx/>
                  <a:latin typeface="メイリオ"/>
                  <a:ea typeface="メイリオ"/>
                  <a:cs typeface="+mn-cs"/>
                </a:rPr>
                <a:t>人間とロボットの関わりを計測することによって、</a:t>
              </a:r>
              <a:r>
                <a:rPr kumimoji="0" lang="ja-JP" altLang="en-US" sz="1300" b="1" i="0" u="none" strike="noStrike" kern="0" cap="none" spc="0" normalizeH="0" baseline="0" noProof="0" dirty="0">
                  <a:ln>
                    <a:noFill/>
                  </a:ln>
                  <a:solidFill>
                    <a:srgbClr val="FF0000"/>
                  </a:solidFill>
                  <a:effectLst/>
                  <a:uLnTx/>
                  <a:uFillTx/>
                  <a:latin typeface="メイリオ"/>
                  <a:ea typeface="メイリオ"/>
                  <a:cs typeface="+mn-cs"/>
                </a:rPr>
                <a:t>人間の知能や社会性</a:t>
              </a:r>
              <a:r>
                <a:rPr kumimoji="0" lang="ja-JP" altLang="en-US" sz="1300" b="1" i="0" u="none" strike="noStrike" kern="0" cap="none" spc="0" normalizeH="0" baseline="0" noProof="0" dirty="0">
                  <a:ln>
                    <a:noFill/>
                  </a:ln>
                  <a:solidFill>
                    <a:prstClr val="black"/>
                  </a:solidFill>
                  <a:effectLst/>
                  <a:uLnTx/>
                  <a:uFillTx/>
                  <a:latin typeface="メイリオ"/>
                  <a:ea typeface="メイリオ"/>
                  <a:cs typeface="+mn-cs"/>
                </a:rPr>
                <a:t>といったマクロな</a:t>
              </a:r>
              <a:r>
                <a:rPr kumimoji="0" lang="ja-JP" altLang="en-US" sz="1300" b="1" i="0" u="none" strike="noStrike" kern="0" cap="none" spc="0" normalizeH="0" baseline="0" noProof="0" dirty="0" smtClean="0">
                  <a:ln>
                    <a:noFill/>
                  </a:ln>
                  <a:solidFill>
                    <a:prstClr val="black"/>
                  </a:solidFill>
                  <a:effectLst/>
                  <a:uLnTx/>
                  <a:uFillTx/>
                  <a:latin typeface="メイリオ"/>
                  <a:ea typeface="メイリオ"/>
                  <a:cs typeface="+mn-cs"/>
                </a:rPr>
                <a:t>機能や性質を</a:t>
              </a:r>
              <a:r>
                <a:rPr kumimoji="0" lang="ja-JP" altLang="en-US" sz="1300" b="1" i="0" u="none" strike="noStrike" kern="0" cap="none" spc="0" normalizeH="0" baseline="0" noProof="0" dirty="0">
                  <a:ln>
                    <a:noFill/>
                  </a:ln>
                  <a:solidFill>
                    <a:prstClr val="black"/>
                  </a:solidFill>
                  <a:effectLst/>
                  <a:uLnTx/>
                  <a:uFillTx/>
                  <a:latin typeface="メイリオ"/>
                  <a:ea typeface="メイリオ"/>
                  <a:cs typeface="+mn-cs"/>
                </a:rPr>
                <a:t>解析</a:t>
              </a:r>
              <a:endParaRPr kumimoji="0" lang="en-US" altLang="ja-JP" sz="13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72" name="右矢印 71"/>
            <p:cNvSpPr/>
            <p:nvPr/>
          </p:nvSpPr>
          <p:spPr>
            <a:xfrm>
              <a:off x="5149111" y="464631"/>
              <a:ext cx="463192" cy="484632"/>
            </a:xfrm>
            <a:prstGeom prst="rightArrow">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79" name="テキスト ボックス 78"/>
            <p:cNvSpPr txBox="1"/>
            <p:nvPr/>
          </p:nvSpPr>
          <p:spPr>
            <a:xfrm>
              <a:off x="5646316" y="519483"/>
              <a:ext cx="2609372" cy="40862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300" b="1" i="0" u="none" strike="noStrike" kern="0" cap="none" spc="0" normalizeH="0" baseline="0" noProof="0" dirty="0">
                  <a:ln>
                    <a:noFill/>
                  </a:ln>
                  <a:solidFill>
                    <a:prstClr val="black"/>
                  </a:solidFill>
                  <a:effectLst/>
                  <a:uLnTx/>
                  <a:uFillTx/>
                  <a:latin typeface="メイリオ"/>
                  <a:ea typeface="メイリオ"/>
                  <a:cs typeface="+mn-cs"/>
                </a:rPr>
                <a:t>人間に親和的なロボットや知能システムの実現</a:t>
              </a:r>
              <a:endParaRPr kumimoji="0" lang="en-US" altLang="ja-JP" sz="13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81" name="右矢印 80"/>
            <p:cNvSpPr/>
            <p:nvPr/>
          </p:nvSpPr>
          <p:spPr>
            <a:xfrm>
              <a:off x="8246222" y="448663"/>
              <a:ext cx="463192" cy="484632"/>
            </a:xfrm>
            <a:prstGeom prst="rightArrow">
              <a:avLst/>
            </a:prstGeom>
            <a:solidFill>
              <a:srgbClr val="C00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83" name="テキスト ボックス 82"/>
            <p:cNvSpPr txBox="1"/>
            <p:nvPr/>
          </p:nvSpPr>
          <p:spPr>
            <a:xfrm>
              <a:off x="8709751" y="519483"/>
              <a:ext cx="2698708" cy="40862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300" b="1" i="0" u="none" strike="noStrike" kern="0" cap="none" spc="0" normalizeH="0" baseline="0" noProof="0" dirty="0">
                  <a:ln>
                    <a:noFill/>
                  </a:ln>
                  <a:solidFill>
                    <a:prstClr val="black"/>
                  </a:solidFill>
                  <a:effectLst/>
                  <a:uLnTx/>
                  <a:uFillTx/>
                  <a:latin typeface="メイリオ"/>
                  <a:ea typeface="メイリオ"/>
                  <a:cs typeface="+mn-cs"/>
                </a:rPr>
                <a:t>人間とロボットが共生する快適な社会を実現</a:t>
              </a:r>
              <a:endParaRPr kumimoji="0" lang="en-US" altLang="ja-JP" sz="1300" b="1" i="0" u="none" strike="noStrike" kern="0" cap="none" spc="0" normalizeH="0" baseline="0" noProof="0" dirty="0">
                <a:ln>
                  <a:noFill/>
                </a:ln>
                <a:solidFill>
                  <a:prstClr val="black"/>
                </a:solidFill>
                <a:effectLst/>
                <a:uLnTx/>
                <a:uFillTx/>
                <a:latin typeface="メイリオ"/>
                <a:ea typeface="メイリオ"/>
                <a:cs typeface="+mn-cs"/>
              </a:endParaRPr>
            </a:p>
          </p:txBody>
        </p:sp>
      </p:grpSp>
      <p:pic>
        <p:nvPicPr>
          <p:cNvPr id="101" name="Picture 2" descr="ヴィンケル図法日本中心(国境なし)の小さい画像"/>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224" y="4904581"/>
            <a:ext cx="2414756" cy="1705230"/>
          </a:xfrm>
          <a:prstGeom prst="rect">
            <a:avLst/>
          </a:prstGeom>
          <a:noFill/>
          <a:extLst>
            <a:ext uri="{909E8E84-426E-40DD-AFC4-6F175D3DCCD1}">
              <a14:hiddenFill xmlns:a14="http://schemas.microsoft.com/office/drawing/2010/main">
                <a:solidFill>
                  <a:srgbClr val="FFFFFF"/>
                </a:solidFill>
              </a14:hiddenFill>
            </a:ext>
          </a:extLst>
        </p:spPr>
      </p:pic>
      <p:sp>
        <p:nvSpPr>
          <p:cNvPr id="104" name="テキスト ボックス 103"/>
          <p:cNvSpPr txBox="1"/>
          <p:nvPr/>
        </p:nvSpPr>
        <p:spPr>
          <a:xfrm>
            <a:off x="4688811" y="6564411"/>
            <a:ext cx="1365667"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prstClr val="black"/>
                </a:solidFill>
                <a:effectLst>
                  <a:glow rad="165100">
                    <a:prstClr val="white"/>
                  </a:glow>
                </a:effectLst>
                <a:uLnTx/>
                <a:uFillTx/>
                <a:latin typeface="メイリオ"/>
                <a:ea typeface="メイリオ"/>
                <a:cs typeface="+mn-cs"/>
              </a:rPr>
              <a:t>関西地域連携組織</a:t>
            </a:r>
          </a:p>
        </p:txBody>
      </p:sp>
      <p:sp>
        <p:nvSpPr>
          <p:cNvPr id="105" name="テキスト ボックス 104"/>
          <p:cNvSpPr txBox="1"/>
          <p:nvPr/>
        </p:nvSpPr>
        <p:spPr>
          <a:xfrm>
            <a:off x="407342" y="6564411"/>
            <a:ext cx="1867794"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a:ln>
                  <a:noFill/>
                </a:ln>
                <a:solidFill>
                  <a:prstClr val="black"/>
                </a:solidFill>
                <a:effectLst>
                  <a:glow rad="165100">
                    <a:prstClr val="white"/>
                  </a:glow>
                </a:effectLst>
                <a:uLnTx/>
                <a:uFillTx/>
                <a:latin typeface="メイリオ"/>
                <a:ea typeface="メイリオ"/>
                <a:cs typeface="+mn-cs"/>
              </a:rPr>
              <a:t>国際連携ネットワーク</a:t>
            </a:r>
          </a:p>
        </p:txBody>
      </p:sp>
      <p:sp>
        <p:nvSpPr>
          <p:cNvPr id="106" name="左右矢印 105"/>
          <p:cNvSpPr/>
          <p:nvPr/>
        </p:nvSpPr>
        <p:spPr>
          <a:xfrm rot="19420427">
            <a:off x="2105261" y="4836274"/>
            <a:ext cx="441796" cy="319118"/>
          </a:xfrm>
          <a:prstGeom prst="leftRightArrow">
            <a:avLst/>
          </a:prstGeom>
          <a:solidFill>
            <a:srgbClr val="FF8811"/>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7" name="左右矢印 106"/>
          <p:cNvSpPr/>
          <p:nvPr/>
        </p:nvSpPr>
        <p:spPr>
          <a:xfrm rot="2677728">
            <a:off x="4759357" y="4891887"/>
            <a:ext cx="459294" cy="319118"/>
          </a:xfrm>
          <a:prstGeom prst="leftRightArrow">
            <a:avLst/>
          </a:prstGeom>
          <a:solidFill>
            <a:srgbClr val="FF8811"/>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8" name="角丸四角形 107"/>
          <p:cNvSpPr/>
          <p:nvPr/>
        </p:nvSpPr>
        <p:spPr>
          <a:xfrm>
            <a:off x="2799432" y="4827578"/>
            <a:ext cx="1764000" cy="1286799"/>
          </a:xfrm>
          <a:prstGeom prst="roundRect">
            <a:avLst>
              <a:gd name="adj" fmla="val 5384"/>
            </a:avLst>
          </a:prstGeom>
          <a:solidFill>
            <a:srgbClr val="336600"/>
          </a:solidFill>
          <a:ln w="9525" cap="flat" cmpd="sng" algn="ctr">
            <a:noFill/>
            <a:prstDash val="solid"/>
          </a:ln>
          <a:effectLst>
            <a:outerShdw blurRad="40000" dist="20000" dir="5400000" rotWithShape="0">
              <a:srgbClr val="000000">
                <a:alpha val="38000"/>
              </a:srgbClr>
            </a:outerShdw>
          </a:effectLst>
        </p:spPr>
        <p:txBody>
          <a:bodyPr lIns="72000" tIns="36000" rIns="72000" bIns="0" rtlCol="0" anchor="ct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rPr>
              <a:t>知能ロボット研究</a:t>
            </a:r>
            <a:endParaRPr kumimoji="0" lang="en-US" altLang="ja-JP"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0" cap="none" spc="0" normalizeH="0" baseline="0" noProof="0" dirty="0" smtClean="0">
                <a:ln>
                  <a:noFill/>
                </a:ln>
                <a:solidFill>
                  <a:prstClr val="white"/>
                </a:solidFill>
                <a:effectLst/>
                <a:uLnTx/>
                <a:uFillTx/>
                <a:latin typeface="メイリオ"/>
                <a:ea typeface="メイリオ"/>
                <a:cs typeface="Arial" panose="020B0604020202020204" pitchFamily="34" charset="0"/>
              </a:rPr>
              <a:t>社会技術哲学</a:t>
            </a:r>
            <a:r>
              <a:rPr kumimoji="0" lang="ja-JP" altLang="en-US"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rPr>
              <a:t>研究</a:t>
            </a:r>
            <a:endParaRPr kumimoji="0" lang="en-US" altLang="ja-JP"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rPr>
              <a:t>サイバー</a:t>
            </a:r>
            <a:r>
              <a:rPr kumimoji="0" lang="ja-JP" altLang="en-US" sz="1200" b="0" i="0" u="none" strike="noStrike" kern="0" cap="none" spc="0" normalizeH="0" baseline="0" noProof="0" dirty="0" smtClean="0">
                <a:ln>
                  <a:noFill/>
                </a:ln>
                <a:solidFill>
                  <a:prstClr val="white"/>
                </a:solidFill>
                <a:effectLst/>
                <a:uLnTx/>
                <a:uFillTx/>
                <a:latin typeface="メイリオ"/>
                <a:ea typeface="メイリオ"/>
                <a:cs typeface="Arial" panose="020B0604020202020204" pitchFamily="34" charset="0"/>
              </a:rPr>
              <a:t>脳研究</a:t>
            </a:r>
            <a:endParaRPr kumimoji="0" lang="en-US" altLang="ja-JP"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0" cap="none" spc="0" normalizeH="0" baseline="0" noProof="0" dirty="0" smtClean="0">
                <a:ln>
                  <a:noFill/>
                </a:ln>
                <a:solidFill>
                  <a:prstClr val="white"/>
                </a:solidFill>
                <a:effectLst/>
                <a:uLnTx/>
                <a:uFillTx/>
                <a:latin typeface="メイリオ"/>
                <a:ea typeface="メイリオ"/>
                <a:cs typeface="Arial" panose="020B0604020202020204" pitchFamily="34" charset="0"/>
              </a:rPr>
              <a:t>共生センシング</a:t>
            </a:r>
            <a:r>
              <a:rPr kumimoji="0" lang="ja-JP" altLang="en-US"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rPr>
              <a:t>研究</a:t>
            </a:r>
            <a:endParaRPr kumimoji="0" lang="en-US" altLang="ja-JP"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endParaRPr>
          </a:p>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ja-JP" altLang="en-US"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rPr>
              <a:t>情報ネットワーク</a:t>
            </a:r>
            <a:r>
              <a:rPr kumimoji="0" lang="ja-JP" altLang="en-US" sz="1200" b="0" i="0" u="none" strike="noStrike" kern="0" cap="none" spc="0" normalizeH="0" baseline="0" noProof="0" dirty="0" smtClean="0">
                <a:ln>
                  <a:noFill/>
                </a:ln>
                <a:solidFill>
                  <a:prstClr val="white"/>
                </a:solidFill>
                <a:effectLst/>
                <a:uLnTx/>
                <a:uFillTx/>
                <a:latin typeface="メイリオ"/>
                <a:ea typeface="メイリオ"/>
                <a:cs typeface="Arial" panose="020B0604020202020204" pitchFamily="34" charset="0"/>
              </a:rPr>
              <a:t>研究</a:t>
            </a:r>
            <a:endParaRPr kumimoji="0" lang="en-US" altLang="ja-JP" sz="1200" b="0" i="0" u="none" strike="noStrike" kern="0" cap="none" spc="0" normalizeH="0" baseline="0" noProof="0" dirty="0">
              <a:ln>
                <a:noFill/>
              </a:ln>
              <a:solidFill>
                <a:prstClr val="white"/>
              </a:solidFill>
              <a:effectLst/>
              <a:uLnTx/>
              <a:uFillTx/>
              <a:latin typeface="メイリオ"/>
              <a:ea typeface="メイリオ"/>
              <a:cs typeface="Arial" panose="020B0604020202020204" pitchFamily="34" charset="0"/>
            </a:endParaRPr>
          </a:p>
        </p:txBody>
      </p:sp>
      <p:pic>
        <p:nvPicPr>
          <p:cNvPr id="109" name="図 108"/>
          <p:cNvPicPr>
            <a:picLocks noChangeAspect="1"/>
          </p:cNvPicPr>
          <p:nvPr/>
        </p:nvPicPr>
        <p:blipFill>
          <a:blip r:embed="rId10"/>
          <a:stretch>
            <a:fillRect/>
          </a:stretch>
        </p:blipFill>
        <p:spPr>
          <a:xfrm>
            <a:off x="748477" y="6022592"/>
            <a:ext cx="2040117" cy="457883"/>
          </a:xfrm>
          <a:prstGeom prst="rect">
            <a:avLst/>
          </a:prstGeom>
        </p:spPr>
      </p:pic>
      <p:pic>
        <p:nvPicPr>
          <p:cNvPr id="110" name="図 109"/>
          <p:cNvPicPr>
            <a:picLocks noChangeAspect="1"/>
          </p:cNvPicPr>
          <p:nvPr/>
        </p:nvPicPr>
        <p:blipFill>
          <a:blip r:embed="rId11"/>
          <a:stretch>
            <a:fillRect/>
          </a:stretch>
        </p:blipFill>
        <p:spPr>
          <a:xfrm>
            <a:off x="54546" y="5602813"/>
            <a:ext cx="1918960" cy="461468"/>
          </a:xfrm>
          <a:prstGeom prst="rect">
            <a:avLst/>
          </a:prstGeom>
        </p:spPr>
      </p:pic>
      <p:pic>
        <p:nvPicPr>
          <p:cNvPr id="111" name="図 110"/>
          <p:cNvPicPr>
            <a:picLocks noChangeAspect="1"/>
          </p:cNvPicPr>
          <p:nvPr/>
        </p:nvPicPr>
        <p:blipFill>
          <a:blip r:embed="rId12"/>
          <a:stretch>
            <a:fillRect/>
          </a:stretch>
        </p:blipFill>
        <p:spPr>
          <a:xfrm>
            <a:off x="640093" y="5179774"/>
            <a:ext cx="2219176" cy="446924"/>
          </a:xfrm>
          <a:prstGeom prst="rect">
            <a:avLst/>
          </a:prstGeom>
        </p:spPr>
      </p:pic>
      <p:pic>
        <p:nvPicPr>
          <p:cNvPr id="112" name="図 111"/>
          <p:cNvPicPr>
            <a:picLocks noChangeAspect="1"/>
          </p:cNvPicPr>
          <p:nvPr/>
        </p:nvPicPr>
        <p:blipFill>
          <a:blip r:embed="rId13"/>
          <a:stretch>
            <a:fillRect/>
          </a:stretch>
        </p:blipFill>
        <p:spPr>
          <a:xfrm>
            <a:off x="61165" y="4668503"/>
            <a:ext cx="1816413" cy="454103"/>
          </a:xfrm>
          <a:prstGeom prst="rect">
            <a:avLst/>
          </a:prstGeom>
        </p:spPr>
      </p:pic>
      <p:grpSp>
        <p:nvGrpSpPr>
          <p:cNvPr id="2" name="グループ化 1"/>
          <p:cNvGrpSpPr/>
          <p:nvPr/>
        </p:nvGrpSpPr>
        <p:grpSpPr>
          <a:xfrm>
            <a:off x="4526126" y="5206349"/>
            <a:ext cx="1776333" cy="1274126"/>
            <a:chOff x="4520632" y="5308823"/>
            <a:chExt cx="1776333" cy="1274126"/>
          </a:xfrm>
        </p:grpSpPr>
        <p:pic>
          <p:nvPicPr>
            <p:cNvPr id="102" name="図 101"/>
            <p:cNvPicPr>
              <a:picLocks noChangeAspect="1"/>
            </p:cNvPicPr>
            <p:nvPr/>
          </p:nvPicPr>
          <p:blipFill rotWithShape="1">
            <a:blip r:embed="rId14"/>
            <a:srcRect b="13601"/>
            <a:stretch/>
          </p:blipFill>
          <p:spPr>
            <a:xfrm>
              <a:off x="4677645" y="5308823"/>
              <a:ext cx="1449807" cy="1274126"/>
            </a:xfrm>
            <a:prstGeom prst="rect">
              <a:avLst/>
            </a:prstGeom>
          </p:spPr>
        </p:pic>
        <p:pic>
          <p:nvPicPr>
            <p:cNvPr id="103" name="図 10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29536" y="5527341"/>
              <a:ext cx="232576" cy="306802"/>
            </a:xfrm>
            <a:prstGeom prst="rect">
              <a:avLst/>
            </a:prstGeom>
            <a:effectLst>
              <a:glow rad="63500">
                <a:schemeClr val="bg1"/>
              </a:glow>
            </a:effectLst>
          </p:spPr>
        </p:pic>
        <p:pic>
          <p:nvPicPr>
            <p:cNvPr id="113" name="図 112"/>
            <p:cNvPicPr>
              <a:picLocks noChangeAspect="1"/>
            </p:cNvPicPr>
            <p:nvPr/>
          </p:nvPicPr>
          <p:blipFill>
            <a:blip r:embed="rId16"/>
            <a:stretch>
              <a:fillRect/>
            </a:stretch>
          </p:blipFill>
          <p:spPr>
            <a:xfrm>
              <a:off x="4520632" y="5360532"/>
              <a:ext cx="973365" cy="375511"/>
            </a:xfrm>
            <a:prstGeom prst="rect">
              <a:avLst/>
            </a:prstGeom>
          </p:spPr>
        </p:pic>
        <p:pic>
          <p:nvPicPr>
            <p:cNvPr id="114" name="図 113"/>
            <p:cNvPicPr>
              <a:picLocks noChangeAspect="1"/>
            </p:cNvPicPr>
            <p:nvPr/>
          </p:nvPicPr>
          <p:blipFill>
            <a:blip r:embed="rId17"/>
            <a:stretch>
              <a:fillRect/>
            </a:stretch>
          </p:blipFill>
          <p:spPr>
            <a:xfrm>
              <a:off x="5088303" y="5801710"/>
              <a:ext cx="1208662" cy="393895"/>
            </a:xfrm>
            <a:prstGeom prst="rect">
              <a:avLst/>
            </a:prstGeom>
          </p:spPr>
        </p:pic>
        <p:pic>
          <p:nvPicPr>
            <p:cNvPr id="115" name="図 114"/>
            <p:cNvPicPr>
              <a:picLocks noChangeAspect="1"/>
            </p:cNvPicPr>
            <p:nvPr/>
          </p:nvPicPr>
          <p:blipFill>
            <a:blip r:embed="rId18"/>
            <a:stretch>
              <a:fillRect/>
            </a:stretch>
          </p:blipFill>
          <p:spPr>
            <a:xfrm>
              <a:off x="4636060" y="6137423"/>
              <a:ext cx="1016906" cy="426988"/>
            </a:xfrm>
            <a:prstGeom prst="rect">
              <a:avLst/>
            </a:prstGeom>
          </p:spPr>
        </p:pic>
      </p:grpSp>
      <p:sp>
        <p:nvSpPr>
          <p:cNvPr id="116" name="テキスト ボックス 115"/>
          <p:cNvSpPr txBox="1"/>
          <p:nvPr/>
        </p:nvSpPr>
        <p:spPr>
          <a:xfrm>
            <a:off x="4878726" y="3063156"/>
            <a:ext cx="1645099" cy="1109909"/>
          </a:xfrm>
          <a:prstGeom prst="ellipse">
            <a:avLst/>
          </a:prstGeom>
          <a:solidFill>
            <a:schemeClr val="accent1"/>
          </a:solidFill>
        </p:spPr>
        <p:txBody>
          <a:bodyPr wrap="non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人文</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社会科学系</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との</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間で知の好循環、</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産業界との間で資金の</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好循環が始まる</a:t>
            </a:r>
          </a:p>
        </p:txBody>
      </p:sp>
      <p:sp>
        <p:nvSpPr>
          <p:cNvPr id="120" name="角丸四角形 119"/>
          <p:cNvSpPr/>
          <p:nvPr/>
        </p:nvSpPr>
        <p:spPr>
          <a:xfrm>
            <a:off x="6574072" y="1561245"/>
            <a:ext cx="2502568" cy="3097991"/>
          </a:xfrm>
          <a:prstGeom prst="roundRect">
            <a:avLst>
              <a:gd name="adj" fmla="val 4595"/>
            </a:avLst>
          </a:prstGeom>
          <a:gradFill flip="none" rotWithShape="1">
            <a:gsLst>
              <a:gs pos="0">
                <a:schemeClr val="accent2">
                  <a:lumMod val="20000"/>
                  <a:lumOff val="80000"/>
                </a:schemeClr>
              </a:gs>
              <a:gs pos="100000">
                <a:srgbClr val="D6ECC2"/>
              </a:gs>
            </a:gsLst>
            <a:lin ang="5400000" scaled="1"/>
            <a:tileRect/>
          </a:gradFill>
          <a:ln>
            <a:noFill/>
            <a:headEnd type="none" w="med" len="med"/>
            <a:tailEnd type="none" w="med" len="med"/>
          </a:ln>
          <a:effectLst/>
        </p:spPr>
        <p:style>
          <a:lnRef idx="1">
            <a:schemeClr val="accent3"/>
          </a:lnRef>
          <a:fillRef idx="2">
            <a:schemeClr val="accent3"/>
          </a:fillRef>
          <a:effectRef idx="1">
            <a:schemeClr val="accent3"/>
          </a:effectRef>
          <a:fontRef idx="minor">
            <a:schemeClr val="dk1"/>
          </a:fontRef>
        </p:style>
        <p:txBody>
          <a:bodyPr wrap="none" lIns="0" tIns="0" rIns="0" bIns="0" rtlCol="0" anchor="ctr"/>
          <a:lstStyle/>
          <a:p>
            <a:pPr marL="85725" marR="0" lvl="0" indent="0" algn="l" defTabSz="776288" rtl="0" eaLnBrk="1" fontAlgn="base" latinLnBrk="0" hangingPunct="1">
              <a:lnSpc>
                <a:spcPct val="100000"/>
              </a:lnSpc>
              <a:spcBef>
                <a:spcPct val="0"/>
              </a:spcBef>
              <a:spcAft>
                <a:spcPct val="0"/>
              </a:spcAft>
              <a:buClrTx/>
              <a:buSzTx/>
              <a:buFontTx/>
              <a:buNone/>
              <a:tabLst>
                <a:tab pos="1881188" algn="l"/>
                <a:tab pos="1974850" algn="l"/>
              </a:tabLst>
              <a:defRPr/>
            </a:pPr>
            <a:endPar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1" name="テキスト ボックス 120"/>
          <p:cNvSpPr txBox="1"/>
          <p:nvPr/>
        </p:nvSpPr>
        <p:spPr>
          <a:xfrm>
            <a:off x="6653740" y="2185354"/>
            <a:ext cx="2288762" cy="887422"/>
          </a:xfrm>
          <a:prstGeom prst="rect">
            <a:avLst/>
          </a:prstGeom>
          <a:noFill/>
        </p:spPr>
        <p:txBody>
          <a:bodyPr wrap="square" lIns="0" tIns="0" rIns="0" bIns="0" rtlCol="0">
            <a:spAutoFit/>
          </a:bodyPr>
          <a:lstStyle/>
          <a:p>
            <a:pPr marL="139700" marR="0" lvl="0" indent="-140400" algn="l" defTabSz="776288" rtl="0" eaLnBrk="1" fontAlgn="base" latinLnBrk="0" hangingPunct="1">
              <a:lnSpc>
                <a:spcPct val="100000"/>
              </a:lnSpc>
              <a:spcBef>
                <a:spcPct val="0"/>
              </a:spcBef>
              <a:spcAft>
                <a:spcPts val="200"/>
              </a:spcAft>
              <a:buClr>
                <a:srgbClr val="055DCD"/>
              </a:buClr>
              <a:buSzTx/>
              <a:buFont typeface="Wingdings" panose="05000000000000000000" pitchFamily="2" charset="2"/>
              <a:buChar char="l"/>
              <a:tabLst>
                <a:tab pos="1881188" algn="l"/>
                <a:tab pos="1974850" algn="l"/>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地域社会と連携したコンパクトかつ機能的な社会作り</a:t>
            </a:r>
          </a:p>
          <a:p>
            <a:pPr marL="139700" marR="0" lvl="0" indent="-140400" algn="l" defTabSz="844083" rtl="0" eaLnBrk="1" fontAlgn="base" latinLnBrk="0" hangingPunct="1">
              <a:lnSpc>
                <a:spcPct val="100000"/>
              </a:lnSpc>
              <a:spcBef>
                <a:spcPct val="0"/>
              </a:spcBef>
              <a:spcAft>
                <a:spcPts val="200"/>
              </a:spcAft>
              <a:buClr>
                <a:srgbClr val="055DCD"/>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メディアやロボットによる</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QOL</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向上</a:t>
            </a: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2" name="テキスト ボックス 121"/>
          <p:cNvSpPr txBox="1"/>
          <p:nvPr/>
        </p:nvSpPr>
        <p:spPr>
          <a:xfrm>
            <a:off x="6698173" y="1580694"/>
            <a:ext cx="22922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55DCD">
                    <a:lumMod val="50000"/>
                  </a:srgbClr>
                </a:solidFill>
                <a:effectLst/>
                <a:uLnTx/>
                <a:uFillTx/>
                <a:latin typeface="メイリオ"/>
                <a:ea typeface="メイリオ"/>
                <a:cs typeface="+mn-cs"/>
              </a:rPr>
              <a:t>人間とロボットが</a:t>
            </a:r>
            <a:endParaRPr kumimoji="1" lang="en-US" altLang="ja-JP" sz="1600" b="1" i="0" u="none" strike="noStrike" kern="1200" cap="none" spc="0" normalizeH="0" baseline="0" noProof="0" dirty="0">
              <a:ln>
                <a:noFill/>
              </a:ln>
              <a:solidFill>
                <a:srgbClr val="055DCD">
                  <a:lumMod val="50000"/>
                </a:srgbClr>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55DCD">
                    <a:lumMod val="50000"/>
                  </a:srgbClr>
                </a:solidFill>
                <a:effectLst/>
                <a:uLnTx/>
                <a:uFillTx/>
                <a:latin typeface="メイリオ"/>
                <a:ea typeface="メイリオ"/>
                <a:cs typeface="+mn-cs"/>
              </a:rPr>
              <a:t>共生する未来社会</a:t>
            </a:r>
          </a:p>
        </p:txBody>
      </p:sp>
      <p:pic>
        <p:nvPicPr>
          <p:cNvPr id="123" name="図 122"/>
          <p:cNvPicPr>
            <a:picLocks noChangeAspect="1"/>
          </p:cNvPicPr>
          <p:nvPr/>
        </p:nvPicPr>
        <p:blipFill>
          <a:blip r:embed="rId19"/>
          <a:stretch>
            <a:fillRect/>
          </a:stretch>
        </p:blipFill>
        <p:spPr>
          <a:xfrm>
            <a:off x="6723896" y="3163405"/>
            <a:ext cx="2245063" cy="1411227"/>
          </a:xfrm>
          <a:prstGeom prst="rect">
            <a:avLst/>
          </a:prstGeom>
        </p:spPr>
      </p:pic>
      <p:grpSp>
        <p:nvGrpSpPr>
          <p:cNvPr id="4" name="グループ化 3"/>
          <p:cNvGrpSpPr/>
          <p:nvPr/>
        </p:nvGrpSpPr>
        <p:grpSpPr>
          <a:xfrm>
            <a:off x="2799432" y="1758722"/>
            <a:ext cx="3765472" cy="976915"/>
            <a:chOff x="3096638" y="2128270"/>
            <a:chExt cx="5432111" cy="819197"/>
          </a:xfrm>
        </p:grpSpPr>
        <p:sp>
          <p:nvSpPr>
            <p:cNvPr id="124" name="山形 123"/>
            <p:cNvSpPr/>
            <p:nvPr/>
          </p:nvSpPr>
          <p:spPr>
            <a:xfrm>
              <a:off x="4440744" y="2285051"/>
              <a:ext cx="2326728" cy="654723"/>
            </a:xfrm>
            <a:prstGeom prst="chevron">
              <a:avLst/>
            </a:prstGeom>
            <a:solidFill>
              <a:srgbClr val="94BFF9"/>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5" name="山形 124"/>
            <p:cNvSpPr/>
            <p:nvPr/>
          </p:nvSpPr>
          <p:spPr>
            <a:xfrm>
              <a:off x="6203442" y="2286373"/>
              <a:ext cx="2325307" cy="654724"/>
            </a:xfrm>
            <a:prstGeom prst="chevron">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HGP創英角ｺﾞｼｯｸUB"/>
              </a:endParaRPr>
            </a:p>
          </p:txBody>
        </p:sp>
        <p:sp>
          <p:nvSpPr>
            <p:cNvPr id="126" name="ホームベース 125"/>
            <p:cNvSpPr/>
            <p:nvPr/>
          </p:nvSpPr>
          <p:spPr>
            <a:xfrm>
              <a:off x="3096638" y="2285051"/>
              <a:ext cx="1904574" cy="662416"/>
            </a:xfrm>
            <a:prstGeom prst="homePlate">
              <a:avLst/>
            </a:prstGeom>
            <a:solidFill>
              <a:srgbClr val="E1F5FF"/>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メイリオ"/>
                  <a:ea typeface="メイリオ"/>
                  <a:cs typeface="+mn-cs"/>
                </a:rPr>
                <a:t>大阪大学</a:t>
              </a:r>
              <a:endParaRPr kumimoji="1" lang="en-US" altLang="ja-JP" sz="1100" b="1"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メイリオ"/>
                  <a:ea typeface="メイリオ"/>
                  <a:cs typeface="+mn-cs"/>
                </a:rPr>
                <a:t>キャンパスや</a:t>
              </a:r>
              <a:endParaRPr kumimoji="1" lang="en-US" altLang="ja-JP" sz="1100" b="1" i="0" u="none" strike="noStrike" kern="1200" cap="none" spc="0" normalizeH="0" baseline="0" noProof="0" dirty="0">
                <a:ln>
                  <a:noFill/>
                </a:ln>
                <a:solidFill>
                  <a:srgbClr val="0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000000"/>
                  </a:solidFill>
                  <a:effectLst/>
                  <a:uLnTx/>
                  <a:uFillTx/>
                  <a:latin typeface="メイリオ"/>
                  <a:ea typeface="メイリオ"/>
                  <a:cs typeface="+mn-cs"/>
                </a:rPr>
                <a:t>特定施設内で実証実験</a:t>
              </a:r>
            </a:p>
          </p:txBody>
        </p:sp>
        <p:sp>
          <p:nvSpPr>
            <p:cNvPr id="127" name="テキスト ボックス 126"/>
            <p:cNvSpPr txBox="1"/>
            <p:nvPr/>
          </p:nvSpPr>
          <p:spPr>
            <a:xfrm>
              <a:off x="3192913" y="2128270"/>
              <a:ext cx="621964" cy="195933"/>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Arial"/>
                </a:rPr>
                <a:t>2016</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Arial"/>
              </a:endParaRPr>
            </a:p>
          </p:txBody>
        </p:sp>
        <p:sp>
          <p:nvSpPr>
            <p:cNvPr id="128" name="テキスト ボックス 127"/>
            <p:cNvSpPr txBox="1"/>
            <p:nvPr/>
          </p:nvSpPr>
          <p:spPr>
            <a:xfrm>
              <a:off x="4915669" y="2134586"/>
              <a:ext cx="621964" cy="203626"/>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Arial"/>
                </a:rPr>
                <a:t>2021</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Arial"/>
              </a:endParaRPr>
            </a:p>
          </p:txBody>
        </p:sp>
        <p:sp>
          <p:nvSpPr>
            <p:cNvPr id="129" name="テキスト ボックス 128"/>
            <p:cNvSpPr txBox="1"/>
            <p:nvPr/>
          </p:nvSpPr>
          <p:spPr>
            <a:xfrm>
              <a:off x="6769140" y="2134586"/>
              <a:ext cx="621964" cy="179163"/>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Arial"/>
                </a:rPr>
                <a:t>2025</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Arial"/>
              </a:endParaRPr>
            </a:p>
          </p:txBody>
        </p:sp>
        <p:sp>
          <p:nvSpPr>
            <p:cNvPr id="130" name="テキスト ボックス 129"/>
            <p:cNvSpPr txBox="1"/>
            <p:nvPr/>
          </p:nvSpPr>
          <p:spPr>
            <a:xfrm>
              <a:off x="4879442" y="2289731"/>
              <a:ext cx="1773101" cy="64521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多文化</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が</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交流</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する箕面</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新キャンパス</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で</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実証実験</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1" name="テキスト ボックス 130"/>
            <p:cNvSpPr txBox="1"/>
            <p:nvPr/>
          </p:nvSpPr>
          <p:spPr>
            <a:xfrm>
              <a:off x="6628804" y="2323746"/>
              <a:ext cx="1678879" cy="593601"/>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HGP創英角ｺﾞｼｯｸUB"/>
                </a:rPr>
                <a:t>２４０万人／日が往来する大阪駅・梅田駅の北側で社会</a:t>
              </a:r>
              <a:r>
                <a:rPr kumimoji="1" lang="ja-JP" altLang="en-US" sz="1000" b="1" i="0" u="none" strike="noStrike" kern="1200" cap="none" spc="0" normalizeH="0" baseline="0" noProof="0" dirty="0" smtClean="0">
                  <a:ln>
                    <a:noFill/>
                  </a:ln>
                  <a:solidFill>
                    <a:prstClr val="white"/>
                  </a:solidFill>
                  <a:effectLst/>
                  <a:uLnTx/>
                  <a:uFillTx/>
                  <a:latin typeface="メイリオ"/>
                  <a:ea typeface="メイリオ"/>
                  <a:cs typeface="HGP創英角ｺﾞｼｯｸUB"/>
                </a:rPr>
                <a:t>実装</a:t>
              </a:r>
              <a:endParaRPr kumimoji="1" lang="ja-JP" altLang="en-US" sz="1000" b="1" i="0" u="none" strike="noStrike" kern="1200" cap="none" spc="0" normalizeH="0" baseline="0" noProof="0" dirty="0">
                <a:ln>
                  <a:noFill/>
                </a:ln>
                <a:solidFill>
                  <a:prstClr val="white"/>
                </a:solidFill>
                <a:effectLst/>
                <a:uLnTx/>
                <a:uFillTx/>
                <a:latin typeface="メイリオ"/>
                <a:ea typeface="メイリオ"/>
                <a:cs typeface="HGP創英角ｺﾞｼｯｸUB"/>
              </a:endParaRPr>
            </a:p>
          </p:txBody>
        </p:sp>
      </p:grpSp>
      <p:sp>
        <p:nvSpPr>
          <p:cNvPr id="66" name="テキスト ボックス 65"/>
          <p:cNvSpPr txBox="1"/>
          <p:nvPr/>
        </p:nvSpPr>
        <p:spPr>
          <a:xfrm>
            <a:off x="6145840" y="6480475"/>
            <a:ext cx="91994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srgbClr val="0000FF"/>
                </a:solidFill>
                <a:effectLst/>
                <a:uLnTx/>
                <a:uFillTx/>
                <a:latin typeface="メイリオ"/>
                <a:ea typeface="Meiryo UI" panose="020B0604030504040204" pitchFamily="50" charset="-128"/>
                <a:cs typeface="+mn-cs"/>
              </a:rPr>
              <a:t>【</a:t>
            </a:r>
            <a:r>
              <a:rPr kumimoji="1" lang="ja-JP" altLang="en-US" sz="1000" b="1" i="0" u="none" strike="noStrike" kern="1200" cap="none" spc="0" normalizeH="0" baseline="0" noProof="0" dirty="0" smtClean="0">
                <a:ln>
                  <a:noFill/>
                </a:ln>
                <a:solidFill>
                  <a:srgbClr val="0000FF"/>
                </a:solidFill>
                <a:effectLst/>
                <a:uLnTx/>
                <a:uFillTx/>
                <a:latin typeface="メイリオ"/>
                <a:ea typeface="Meiryo UI" panose="020B0604030504040204" pitchFamily="50" charset="-128"/>
                <a:cs typeface="+mn-cs"/>
              </a:rPr>
              <a:t>付録１２</a:t>
            </a:r>
            <a:r>
              <a:rPr kumimoji="1" lang="en-US" altLang="ja-JP" sz="1000" b="1" i="0" u="none" strike="noStrike" kern="1200" cap="none" spc="0" normalizeH="0" baseline="0" noProof="0" dirty="0" smtClean="0">
                <a:ln>
                  <a:noFill/>
                </a:ln>
                <a:solidFill>
                  <a:srgbClr val="0000FF"/>
                </a:solidFill>
                <a:effectLst/>
                <a:uLnTx/>
                <a:uFillTx/>
                <a:latin typeface="メイリオ"/>
                <a:ea typeface="Meiryo UI" panose="020B0604030504040204" pitchFamily="50" charset="-128"/>
                <a:cs typeface="+mn-cs"/>
              </a:rPr>
              <a:t>】</a:t>
            </a:r>
            <a:endParaRPr kumimoji="1" lang="ja-JP" altLang="en-US" sz="1000" b="1" i="0" u="none" strike="noStrike" kern="1200" cap="none" spc="0" normalizeH="0" baseline="0" noProof="0" dirty="0">
              <a:ln>
                <a:noFill/>
              </a:ln>
              <a:solidFill>
                <a:srgbClr val="0000FF"/>
              </a:solidFill>
              <a:effectLst/>
              <a:uLnTx/>
              <a:uFillTx/>
              <a:latin typeface="メイリオ"/>
              <a:ea typeface="Meiryo UI" panose="020B0604030504040204" pitchFamily="50" charset="-128"/>
              <a:cs typeface="+mn-cs"/>
            </a:endParaRPr>
          </a:p>
        </p:txBody>
      </p:sp>
      <p:pic>
        <p:nvPicPr>
          <p:cNvPr id="1026"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733179" y="1536161"/>
            <a:ext cx="784113" cy="1075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テキスト ボックス 4"/>
          <p:cNvSpPr txBox="1"/>
          <p:nvPr/>
        </p:nvSpPr>
        <p:spPr>
          <a:xfrm>
            <a:off x="1584527" y="2612134"/>
            <a:ext cx="101412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人間のミニマル</a:t>
            </a:r>
            <a:endParaRPr kumimoji="1" lang="en-US" altLang="ja-JP" sz="9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デザイン</a:t>
            </a:r>
            <a:endPar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5" name="正方形/長方形 64"/>
          <p:cNvSpPr/>
          <p:nvPr/>
        </p:nvSpPr>
        <p:spPr>
          <a:xfrm>
            <a:off x="-3374034" y="202028"/>
            <a:ext cx="3009126"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多国籍文化→多文化に修正</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latin typeface="メイリオ"/>
                <a:ea typeface="メイリオ"/>
              </a:rPr>
              <a:t>タイトル修正</a:t>
            </a:r>
            <a:endParaRPr kumimoji="0" lang="en-US" altLang="ja-JP" kern="0" dirty="0" smtClean="0">
              <a:solidFill>
                <a:prstClr val="white"/>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付録番号修正</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7837450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グループ化 16"/>
          <p:cNvGrpSpPr/>
          <p:nvPr/>
        </p:nvGrpSpPr>
        <p:grpSpPr>
          <a:xfrm>
            <a:off x="130641" y="4810770"/>
            <a:ext cx="2758928" cy="1691422"/>
            <a:chOff x="6317804" y="406338"/>
            <a:chExt cx="2758928" cy="1498056"/>
          </a:xfrm>
        </p:grpSpPr>
        <p:sp>
          <p:nvSpPr>
            <p:cNvPr id="55" name="正方形/長方形 54"/>
            <p:cNvSpPr/>
            <p:nvPr/>
          </p:nvSpPr>
          <p:spPr>
            <a:xfrm>
              <a:off x="6317804" y="1036775"/>
              <a:ext cx="2728738" cy="867619"/>
            </a:xfrm>
            <a:prstGeom prst="rect">
              <a:avLst/>
            </a:prstGeom>
            <a:solidFill>
              <a:srgbClr val="E2F7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1" lang="ja-JP" altLang="en-US" sz="1400" b="1" i="0" u="sng" strike="noStrike" kern="1200" cap="none" spc="0" normalizeH="0" baseline="0" noProof="0" dirty="0">
                  <a:ln>
                    <a:noFill/>
                  </a:ln>
                  <a:solidFill>
                    <a:srgbClr val="0033CC"/>
                  </a:solidFill>
                  <a:effectLst/>
                  <a:uLnTx/>
                  <a:uFillTx/>
                  <a:latin typeface="メイリオ"/>
                  <a:ea typeface="メイリオ"/>
                  <a:cs typeface="Meiryo" charset="-128"/>
                </a:rPr>
                <a:t>国際的連携ハブの構築</a:t>
              </a:r>
              <a:endParaRPr kumimoji="1" lang="en-US" altLang="ja-JP" sz="1400" b="1" i="0" u="sng" strike="noStrike" kern="1200" cap="none" spc="0" normalizeH="0" baseline="0" noProof="0" dirty="0">
                <a:ln>
                  <a:noFill/>
                </a:ln>
                <a:solidFill>
                  <a:srgbClr val="0033CC"/>
                </a:solidFill>
                <a:effectLst/>
                <a:uLnTx/>
                <a:uFillTx/>
                <a:latin typeface="メイリオ"/>
                <a:ea typeface="メイリオ"/>
                <a:cs typeface="Meiryo" charset="-128"/>
              </a:endParaRPr>
            </a:p>
          </p:txBody>
        </p:sp>
        <p:sp>
          <p:nvSpPr>
            <p:cNvPr id="56" name="正方形/長方形 55"/>
            <p:cNvSpPr/>
            <p:nvPr/>
          </p:nvSpPr>
          <p:spPr>
            <a:xfrm>
              <a:off x="6317804" y="406338"/>
              <a:ext cx="2728738" cy="586268"/>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データサイエンス</a:t>
              </a:r>
              <a:endParaRPr kumimoji="1" lang="en-US" altLang="ja-JP" sz="1600" b="1" i="0" u="none" strike="noStrike" kern="1200" cap="none" spc="0" normalizeH="0" baseline="0" noProof="0" dirty="0">
                <a:ln>
                  <a:noFill/>
                </a:ln>
                <a:solidFill>
                  <a:prstClr val="white"/>
                </a:solidFill>
                <a:effectLst/>
                <a:uLnTx/>
                <a:uFillTx/>
                <a:latin typeface="メイリオ"/>
                <a:ea typeface="メイリオ"/>
                <a:cs typeface="Meiryo"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分野への貢献</a:t>
              </a:r>
            </a:p>
          </p:txBody>
        </p:sp>
        <p:sp>
          <p:nvSpPr>
            <p:cNvPr id="57" name="正方形/長方形 56"/>
            <p:cNvSpPr/>
            <p:nvPr/>
          </p:nvSpPr>
          <p:spPr>
            <a:xfrm>
              <a:off x="6347994" y="1387536"/>
              <a:ext cx="2728738" cy="44206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u"/>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charset="-128"/>
                </a:rPr>
                <a:t>数理・データ科学、計算機科学等の研究分野において、学際研究を形成</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grpSp>
      <p:grpSp>
        <p:nvGrpSpPr>
          <p:cNvPr id="13" name="グループ化 12"/>
          <p:cNvGrpSpPr/>
          <p:nvPr/>
        </p:nvGrpSpPr>
        <p:grpSpPr>
          <a:xfrm>
            <a:off x="6244853" y="4803393"/>
            <a:ext cx="2885997" cy="1698799"/>
            <a:chOff x="89907" y="406336"/>
            <a:chExt cx="2885997" cy="1544928"/>
          </a:xfrm>
        </p:grpSpPr>
        <p:sp>
          <p:nvSpPr>
            <p:cNvPr id="40" name="正方形/長方形 39"/>
            <p:cNvSpPr/>
            <p:nvPr/>
          </p:nvSpPr>
          <p:spPr>
            <a:xfrm>
              <a:off x="89909" y="1036776"/>
              <a:ext cx="2885995" cy="914488"/>
            </a:xfrm>
            <a:prstGeom prst="rect">
              <a:avLst/>
            </a:prstGeom>
            <a:solidFill>
              <a:srgbClr val="E2F7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a:ln>
                    <a:noFill/>
                  </a:ln>
                  <a:solidFill>
                    <a:srgbClr val="0033CC"/>
                  </a:solidFill>
                  <a:effectLst/>
                  <a:uLnTx/>
                  <a:uFillTx/>
                  <a:latin typeface="メイリオ"/>
                  <a:ea typeface="メイリオ"/>
                  <a:cs typeface="Meiryo" charset="-128"/>
                </a:rPr>
                <a:t>異分野融合の研究部門に対して</a:t>
              </a:r>
              <a:endParaRPr kumimoji="1" lang="en-US" altLang="ja-JP" sz="1400" b="1" i="0" u="sng" strike="noStrike" kern="1200" cap="none" spc="0" normalizeH="0" baseline="0" noProof="0" dirty="0">
                <a:ln>
                  <a:noFill/>
                </a:ln>
                <a:solidFill>
                  <a:srgbClr val="0033CC"/>
                </a:solidFill>
                <a:effectLst/>
                <a:uLnTx/>
                <a:uFillTx/>
                <a:latin typeface="メイリオ"/>
                <a:ea typeface="メイリオ"/>
                <a:cs typeface="Meiryo"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a:ln>
                    <a:noFill/>
                  </a:ln>
                  <a:solidFill>
                    <a:srgbClr val="0033CC"/>
                  </a:solidFill>
                  <a:effectLst/>
                  <a:uLnTx/>
                  <a:uFillTx/>
                  <a:latin typeface="メイリオ"/>
                  <a:ea typeface="メイリオ"/>
                  <a:cs typeface="Meiryo" charset="-128"/>
                </a:rPr>
                <a:t>インキュベーターの役割を担う</a:t>
              </a:r>
              <a:endParaRPr kumimoji="1" lang="en-US" altLang="ja-JP" sz="1400" b="1" i="0" u="sng" strike="noStrike" kern="1200" cap="none" spc="0" normalizeH="0" baseline="0" noProof="0" dirty="0">
                <a:ln>
                  <a:noFill/>
                </a:ln>
                <a:solidFill>
                  <a:srgbClr val="0033CC"/>
                </a:solidFill>
                <a:effectLst/>
                <a:uLnTx/>
                <a:uFillTx/>
                <a:latin typeface="メイリオ"/>
                <a:ea typeface="メイリオ"/>
                <a:cs typeface="Meiryo" charset="-128"/>
              </a:endParaRPr>
            </a:p>
          </p:txBody>
        </p:sp>
        <p:sp>
          <p:nvSpPr>
            <p:cNvPr id="53" name="正方形/長方形 52"/>
            <p:cNvSpPr/>
            <p:nvPr/>
          </p:nvSpPr>
          <p:spPr>
            <a:xfrm>
              <a:off x="89907" y="406336"/>
              <a:ext cx="2885995" cy="586269"/>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新学術領域の</a:t>
              </a:r>
              <a:endParaRPr kumimoji="1" lang="en-US" altLang="ja-JP" sz="1600" b="1" i="0" u="none" strike="noStrike" kern="1200" cap="none" spc="0" normalizeH="0" baseline="0" noProof="0" dirty="0">
                <a:ln>
                  <a:noFill/>
                </a:ln>
                <a:solidFill>
                  <a:prstClr val="white"/>
                </a:solidFill>
                <a:effectLst/>
                <a:uLnTx/>
                <a:uFillTx/>
                <a:latin typeface="メイリオ"/>
                <a:ea typeface="メイリオ"/>
                <a:cs typeface="Meiryo"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創生基盤を提供</a:t>
              </a:r>
            </a:p>
          </p:txBody>
        </p:sp>
        <p:sp>
          <p:nvSpPr>
            <p:cNvPr id="58" name="正方形/長方形 57"/>
            <p:cNvSpPr/>
            <p:nvPr/>
          </p:nvSpPr>
          <p:spPr>
            <a:xfrm>
              <a:off x="117727" y="1453003"/>
              <a:ext cx="2796909" cy="44084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l" defTabSz="914400" rtl="0" eaLnBrk="1" fontAlgn="auto" latinLnBrk="0" hangingPunct="1">
                <a:lnSpc>
                  <a:spcPct val="100000"/>
                </a:lnSpc>
                <a:spcBef>
                  <a:spcPts val="600"/>
                </a:spcBef>
                <a:spcAft>
                  <a:spcPts val="0"/>
                </a:spcAft>
                <a:buClrTx/>
                <a:buSzTx/>
                <a:buFont typeface="Wingdings" panose="05000000000000000000" pitchFamily="2" charset="2"/>
                <a:buChar char="u"/>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charset="-128"/>
                </a:rPr>
                <a:t>人文社会科学から自然科学に至る広範囲の領域</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grpSp>
      <p:grpSp>
        <p:nvGrpSpPr>
          <p:cNvPr id="15" name="グループ化 14"/>
          <p:cNvGrpSpPr/>
          <p:nvPr/>
        </p:nvGrpSpPr>
        <p:grpSpPr>
          <a:xfrm>
            <a:off x="2947580" y="4806673"/>
            <a:ext cx="3210212" cy="1680719"/>
            <a:chOff x="3042317" y="406337"/>
            <a:chExt cx="3210212" cy="1488577"/>
          </a:xfrm>
        </p:grpSpPr>
        <p:sp>
          <p:nvSpPr>
            <p:cNvPr id="43" name="正方形/長方形 42"/>
            <p:cNvSpPr/>
            <p:nvPr/>
          </p:nvSpPr>
          <p:spPr>
            <a:xfrm>
              <a:off x="3042317" y="1019247"/>
              <a:ext cx="3209072" cy="875667"/>
            </a:xfrm>
            <a:prstGeom prst="rect">
              <a:avLst/>
            </a:prstGeom>
            <a:solidFill>
              <a:srgbClr val="E2F7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a:ln>
                    <a:noFill/>
                  </a:ln>
                  <a:solidFill>
                    <a:srgbClr val="C00000"/>
                  </a:solidFill>
                  <a:effectLst/>
                  <a:uLnTx/>
                  <a:uFillTx/>
                  <a:latin typeface="メイリオ"/>
                  <a:ea typeface="メイリオ"/>
                  <a:cs typeface="Meiryo" charset="-128"/>
                </a:rPr>
                <a:t>「うめきた</a:t>
              </a:r>
              <a:r>
                <a:rPr kumimoji="1" lang="en-US" altLang="ja-JP" sz="1400" b="1" i="0" u="sng" strike="noStrike" kern="1200" cap="none" spc="0" normalizeH="0" baseline="0" noProof="0" dirty="0">
                  <a:ln>
                    <a:noFill/>
                  </a:ln>
                  <a:solidFill>
                    <a:srgbClr val="C00000"/>
                  </a:solidFill>
                  <a:effectLst/>
                  <a:uLnTx/>
                  <a:uFillTx/>
                  <a:latin typeface="メイリオ"/>
                  <a:ea typeface="メイリオ"/>
                  <a:cs typeface="Meiryo" charset="-128"/>
                </a:rPr>
                <a:t>2</a:t>
              </a:r>
              <a:r>
                <a:rPr kumimoji="1" lang="ja-JP" altLang="en-US" sz="1400" b="1" i="0" u="sng" strike="noStrike" kern="1200" cap="none" spc="0" normalizeH="0" baseline="0" noProof="0" dirty="0">
                  <a:ln>
                    <a:noFill/>
                  </a:ln>
                  <a:solidFill>
                    <a:srgbClr val="C00000"/>
                  </a:solidFill>
                  <a:effectLst/>
                  <a:uLnTx/>
                  <a:uFillTx/>
                  <a:latin typeface="メイリオ"/>
                  <a:ea typeface="メイリオ"/>
                  <a:cs typeface="Meiryo" charset="-128"/>
                </a:rPr>
                <a:t>期区域開発計画」</a:t>
              </a:r>
              <a:endParaRPr kumimoji="1" lang="en-US" altLang="ja-JP" sz="1400" b="1" i="0" u="sng" strike="noStrike" kern="1200" cap="none" spc="0" normalizeH="0" baseline="0" noProof="0" dirty="0">
                <a:ln>
                  <a:noFill/>
                </a:ln>
                <a:solidFill>
                  <a:srgbClr val="C00000"/>
                </a:solidFill>
                <a:effectLst/>
                <a:uLnTx/>
                <a:uFillTx/>
                <a:latin typeface="メイリオ"/>
                <a:ea typeface="メイリオ"/>
                <a:cs typeface="Meiryo"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a:ln>
                    <a:noFill/>
                  </a:ln>
                  <a:solidFill>
                    <a:srgbClr val="C00000"/>
                  </a:solidFill>
                  <a:effectLst/>
                  <a:uLnTx/>
                  <a:uFillTx/>
                  <a:latin typeface="メイリオ"/>
                  <a:ea typeface="メイリオ"/>
                  <a:cs typeface="Meiryo" charset="-128"/>
                </a:rPr>
                <a:t>におけるスマートシティ構想</a:t>
              </a:r>
            </a:p>
          </p:txBody>
        </p:sp>
        <p:sp>
          <p:nvSpPr>
            <p:cNvPr id="54" name="正方形/長方形 53"/>
            <p:cNvSpPr/>
            <p:nvPr/>
          </p:nvSpPr>
          <p:spPr>
            <a:xfrm>
              <a:off x="3042318" y="406337"/>
              <a:ext cx="3209071" cy="586268"/>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eiryo" charset="-128"/>
                </a:rPr>
                <a:t>産学官民に</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よ</a:t>
              </a:r>
              <a:r>
                <a:rPr kumimoji="1" lang="ja-JP" altLang="en-US" sz="1600" b="1" i="0" u="none" strike="noStrike" kern="1200" cap="none" spc="-800" normalizeH="0" baseline="0" noProof="0" dirty="0">
                  <a:ln>
                    <a:noFill/>
                  </a:ln>
                  <a:solidFill>
                    <a:prstClr val="white"/>
                  </a:solidFill>
                  <a:effectLst/>
                  <a:uLnTx/>
                  <a:uFillTx/>
                  <a:latin typeface="メイリオ"/>
                  <a:ea typeface="メイリオ"/>
                  <a:cs typeface="Meiryo" charset="-128"/>
                </a:rPr>
                <a:t>る</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「超スマート社会</a:t>
              </a:r>
              <a:r>
                <a:rPr kumimoji="1" lang="ja-JP" altLang="en-US" sz="1600" b="1" i="0" u="none" strike="noStrike" kern="1200" cap="none" spc="-800" normalizeH="0" baseline="0" noProof="0" dirty="0">
                  <a:ln>
                    <a:noFill/>
                  </a:ln>
                  <a:solidFill>
                    <a:prstClr val="white"/>
                  </a:solidFill>
                  <a:effectLst/>
                  <a:uLnTx/>
                  <a:uFillTx/>
                  <a:latin typeface="メイリオ"/>
                  <a:ea typeface="メイリオ"/>
                  <a:cs typeface="Meiryo" charset="-128"/>
                </a:rPr>
                <a:t>」</a:t>
              </a:r>
              <a:endParaRPr kumimoji="1" lang="en-US" altLang="ja-JP" sz="1600" b="1" i="0" u="none" strike="noStrike" kern="1200" cap="none" spc="-800" normalizeH="0" baseline="0" noProof="0" dirty="0">
                <a:ln>
                  <a:noFill/>
                </a:ln>
                <a:solidFill>
                  <a:prstClr val="white"/>
                </a:solidFill>
                <a:effectLst/>
                <a:uLnTx/>
                <a:uFillTx/>
                <a:latin typeface="メイリオ"/>
                <a:ea typeface="メイリオ"/>
                <a:cs typeface="Meiryo"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eiryo" charset="-128"/>
                </a:rPr>
                <a:t>Society 5.0</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eiryo" charset="-128"/>
                </a:rPr>
                <a:t>）実現の場の提供</a:t>
              </a:r>
            </a:p>
          </p:txBody>
        </p:sp>
        <p:sp>
          <p:nvSpPr>
            <p:cNvPr id="62" name="正方形/長方形 61"/>
            <p:cNvSpPr/>
            <p:nvPr/>
          </p:nvSpPr>
          <p:spPr>
            <a:xfrm>
              <a:off x="3158339" y="1391164"/>
              <a:ext cx="3094190" cy="402026"/>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lvl="0" indent="-171450">
                <a:spcBef>
                  <a:spcPts val="600"/>
                </a:spcBef>
                <a:buFont typeface="Wingdings" panose="05000000000000000000" pitchFamily="2" charset="2"/>
                <a:buChar char="u"/>
                <a:defRPr/>
              </a:pP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rPr>
                <a:t>240</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charset="-128"/>
                </a:rPr>
                <a:t>万人 </a:t>
              </a: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rPr>
                <a:t>/ </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charset="-128"/>
                </a:rPr>
                <a:t>日が往来する大阪駅・梅田駅の北側で </a:t>
              </a: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rPr>
                <a:t>Society 5.0 </a:t>
              </a:r>
              <a:r>
                <a:rPr lang="ja-JP" altLang="en-US" sz="1100" b="1" dirty="0" smtClean="0">
                  <a:solidFill>
                    <a:prstClr val="black"/>
                  </a:solidFill>
                  <a:cs typeface="Meiryo" charset="-128"/>
                </a:rPr>
                <a:t>の実現</a:t>
              </a:r>
              <a:r>
                <a:rPr lang="ja-JP" altLang="en-US" sz="1100" b="1" dirty="0">
                  <a:solidFill>
                    <a:prstClr val="black"/>
                  </a:solidFill>
                  <a:cs typeface="Meiryo" charset="-128"/>
                </a:rPr>
                <a:t>に向けての新たな社会システムを</a:t>
              </a:r>
              <a:r>
                <a:rPr lang="ja-JP" altLang="en-US" sz="1100" b="1" dirty="0" smtClean="0">
                  <a:solidFill>
                    <a:prstClr val="black"/>
                  </a:solidFill>
                  <a:cs typeface="Meiryo" charset="-128"/>
                </a:rPr>
                <a:t>提唱</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grpSp>
      <p:sp>
        <p:nvSpPr>
          <p:cNvPr id="2" name="スライド番号プレースホルダー 1"/>
          <p:cNvSpPr>
            <a:spLocks noGrp="1"/>
          </p:cNvSpPr>
          <p:nvPr>
            <p:ph type="sldNum" sz="quarter" idx="12"/>
          </p:nvPr>
        </p:nvSpPr>
        <p:spPr>
          <a:xfrm>
            <a:off x="-23501" y="64510"/>
            <a:ext cx="686643" cy="246387"/>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a:t>
            </a:r>
            <a:r>
              <a:rPr lang="ja-JP" altLang="en-US" dirty="0">
                <a:solidFill>
                  <a:prstClr val="white"/>
                </a:solidFill>
                <a:latin typeface="メイリオ"/>
                <a:ea typeface="メイリオ"/>
              </a:rPr>
              <a:t>２</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1" name="二等辺三角形 60"/>
          <p:cNvSpPr/>
          <p:nvPr/>
        </p:nvSpPr>
        <p:spPr>
          <a:xfrm rot="10800000" flipV="1">
            <a:off x="5849184" y="4080089"/>
            <a:ext cx="474580" cy="281603"/>
          </a:xfrm>
          <a:prstGeom prst="triangle">
            <a:avLst>
              <a:gd name="adj" fmla="val 52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eiryo" charset="-128"/>
            </a:endParaRPr>
          </a:p>
        </p:txBody>
      </p:sp>
      <p:grpSp>
        <p:nvGrpSpPr>
          <p:cNvPr id="23" name="グループ化 22"/>
          <p:cNvGrpSpPr/>
          <p:nvPr/>
        </p:nvGrpSpPr>
        <p:grpSpPr>
          <a:xfrm>
            <a:off x="214824" y="504608"/>
            <a:ext cx="8929176" cy="3681665"/>
            <a:chOff x="184185" y="833184"/>
            <a:chExt cx="8929176" cy="3681665"/>
          </a:xfrm>
        </p:grpSpPr>
        <p:sp>
          <p:nvSpPr>
            <p:cNvPr id="38" name="テキスト ボックス 37"/>
            <p:cNvSpPr txBox="1"/>
            <p:nvPr/>
          </p:nvSpPr>
          <p:spPr>
            <a:xfrm>
              <a:off x="7019403" y="2233839"/>
              <a:ext cx="2093958" cy="553998"/>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92D05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健康・スポーツプロジェクト</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92D05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超スマートキャンパス</a:t>
              </a:r>
              <a:r>
                <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rPr>
                <a:t/>
              </a:r>
              <a:br>
                <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rPr>
              </a:b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プロジェクト</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 name="テキスト ボックス 2"/>
            <p:cNvSpPr txBox="1"/>
            <p:nvPr/>
          </p:nvSpPr>
          <p:spPr>
            <a:xfrm>
              <a:off x="283086" y="918642"/>
              <a:ext cx="4608954" cy="424732"/>
            </a:xfrm>
            <a:prstGeom prst="rect">
              <a:avLst/>
            </a:prstGeom>
            <a:noFill/>
          </p:spPr>
          <p:txBody>
            <a:bodyPr wrap="non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000099"/>
                  </a:solidFill>
                  <a:effectLst/>
                  <a:uLnTx/>
                  <a:uFillTx/>
                  <a:latin typeface="メイリオ"/>
                  <a:ea typeface="メイリオ"/>
                  <a:cs typeface="Meiryo" charset="-128"/>
                </a:rPr>
                <a:t>データビリティフロンティア機構</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eiryo" charset="-128"/>
                </a:rPr>
                <a:t>（</a:t>
              </a:r>
              <a:r>
                <a:rPr kumimoji="1" lang="en-US" altLang="ja-JP" sz="1000" b="1" i="0" u="none" strike="noStrike" kern="1200" cap="none" spc="0" normalizeH="0" baseline="0" noProof="0" dirty="0">
                  <a:ln>
                    <a:noFill/>
                  </a:ln>
                  <a:solidFill>
                    <a:prstClr val="black"/>
                  </a:solidFill>
                  <a:effectLst/>
                  <a:uLnTx/>
                  <a:uFillTx/>
                  <a:latin typeface="メイリオ"/>
                  <a:ea typeface="メイリオ"/>
                  <a:cs typeface="Meiryo" charset="-128"/>
                </a:rPr>
                <a:t>2016</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eiryo" charset="-128"/>
                </a:rPr>
                <a:t>年設置）</a:t>
              </a:r>
            </a:p>
          </p:txBody>
        </p:sp>
        <p:pic>
          <p:nvPicPr>
            <p:cNvPr id="4" name="図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404" y="1175179"/>
              <a:ext cx="6548457" cy="2874215"/>
            </a:xfrm>
            <a:prstGeom prst="rect">
              <a:avLst/>
            </a:prstGeom>
          </p:spPr>
        </p:pic>
        <p:sp>
          <p:nvSpPr>
            <p:cNvPr id="5" name="テキスト ボックス 4"/>
            <p:cNvSpPr txBox="1"/>
            <p:nvPr/>
          </p:nvSpPr>
          <p:spPr>
            <a:xfrm>
              <a:off x="4880498" y="1119304"/>
              <a:ext cx="1774845" cy="1495794"/>
            </a:xfrm>
            <a:prstGeom prst="rect">
              <a:avLst/>
            </a:prstGeom>
            <a:noFill/>
          </p:spPr>
          <p:txBody>
            <a:bodyPr wrap="none" rtlCol="0">
              <a:spAutoFit/>
            </a:bodyPr>
            <a:lstStyle/>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ヘルス サイエンス部門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バイオ サイエンス部門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認知脳 サイエンス部門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人間総合 デザイン部門</a:t>
              </a:r>
            </a:p>
          </p:txBody>
        </p:sp>
        <p:sp>
          <p:nvSpPr>
            <p:cNvPr id="28" name="テキスト ボックス 27"/>
            <p:cNvSpPr txBox="1"/>
            <p:nvPr/>
          </p:nvSpPr>
          <p:spPr>
            <a:xfrm>
              <a:off x="4892040" y="2566247"/>
              <a:ext cx="2185214" cy="1495794"/>
            </a:xfrm>
            <a:prstGeom prst="rect">
              <a:avLst/>
            </a:prstGeom>
            <a:noFill/>
          </p:spPr>
          <p:txBody>
            <a:bodyPr wrap="none" rtlCol="0">
              <a:spAutoFit/>
            </a:bodyPr>
            <a:lstStyle/>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システム デザイン部門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機能 デザイン部門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光・量子デザイン部門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9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デジタルヒューマニティ部門</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 name="テキスト ボックス 7"/>
            <p:cNvSpPr txBox="1"/>
            <p:nvPr/>
          </p:nvSpPr>
          <p:spPr>
            <a:xfrm>
              <a:off x="2020770" y="2272716"/>
              <a:ext cx="11144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価値創造</a:t>
              </a:r>
            </a:p>
          </p:txBody>
        </p:sp>
        <p:sp>
          <p:nvSpPr>
            <p:cNvPr id="30" name="テキスト ボックス 29"/>
            <p:cNvSpPr txBox="1"/>
            <p:nvPr/>
          </p:nvSpPr>
          <p:spPr>
            <a:xfrm>
              <a:off x="619417" y="2263253"/>
              <a:ext cx="111440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融合加速</a:t>
              </a:r>
            </a:p>
          </p:txBody>
        </p:sp>
        <p:grpSp>
          <p:nvGrpSpPr>
            <p:cNvPr id="9" name="グループ化 8"/>
            <p:cNvGrpSpPr/>
            <p:nvPr/>
          </p:nvGrpSpPr>
          <p:grpSpPr>
            <a:xfrm>
              <a:off x="341867" y="3275349"/>
              <a:ext cx="2102977" cy="763611"/>
              <a:chOff x="-2819703" y="3706472"/>
              <a:chExt cx="3077172" cy="763611"/>
            </a:xfrm>
          </p:grpSpPr>
          <p:sp>
            <p:nvSpPr>
              <p:cNvPr id="14" name="角丸四角形 13"/>
              <p:cNvSpPr/>
              <p:nvPr/>
            </p:nvSpPr>
            <p:spPr>
              <a:xfrm>
                <a:off x="-2819703" y="3706472"/>
                <a:ext cx="3061585" cy="718862"/>
              </a:xfrm>
              <a:prstGeom prst="roundRect">
                <a:avLst/>
              </a:prstGeom>
              <a:solidFill>
                <a:srgbClr val="E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4" name="テキスト ボックス 33"/>
              <p:cNvSpPr txBox="1"/>
              <p:nvPr/>
            </p:nvSpPr>
            <p:spPr>
              <a:xfrm>
                <a:off x="-2731270" y="3712953"/>
                <a:ext cx="2988739" cy="757130"/>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知能情報基盤部門</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ビッグデータ社会技術部門</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サービス創出・支援部門</a:t>
                </a:r>
              </a:p>
            </p:txBody>
          </p:sp>
        </p:grpSp>
        <p:sp>
          <p:nvSpPr>
            <p:cNvPr id="35" name="テキスト ボックス 34"/>
            <p:cNvSpPr txBox="1"/>
            <p:nvPr/>
          </p:nvSpPr>
          <p:spPr>
            <a:xfrm>
              <a:off x="7008958" y="1179170"/>
              <a:ext cx="1915558" cy="400110"/>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F000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臨床医学イノベーション</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F000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創薬イノベーション</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6" name="テキスト ボックス 35"/>
            <p:cNvSpPr txBox="1"/>
            <p:nvPr/>
          </p:nvSpPr>
          <p:spPr>
            <a:xfrm>
              <a:off x="7008958" y="1512275"/>
              <a:ext cx="2068607" cy="400110"/>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75E21"/>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生命システム</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75E21"/>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高次生体イメージング</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7" name="テキスト ボックス 36"/>
            <p:cNvSpPr txBox="1"/>
            <p:nvPr/>
          </p:nvSpPr>
          <p:spPr>
            <a:xfrm>
              <a:off x="7008958" y="1943969"/>
              <a:ext cx="1748961" cy="246221"/>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FC00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脳イメージング</a:t>
              </a:r>
            </a:p>
          </p:txBody>
        </p:sp>
        <p:sp>
          <p:nvSpPr>
            <p:cNvPr id="41" name="テキスト ボックス 40"/>
            <p:cNvSpPr txBox="1"/>
            <p:nvPr/>
          </p:nvSpPr>
          <p:spPr>
            <a:xfrm>
              <a:off x="7008958" y="2692401"/>
              <a:ext cx="1748961" cy="246221"/>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800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環境イノベーション</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2" name="テキスト ボックス 41"/>
            <p:cNvSpPr txBox="1"/>
            <p:nvPr/>
          </p:nvSpPr>
          <p:spPr>
            <a:xfrm>
              <a:off x="7008958" y="2966087"/>
              <a:ext cx="1748961" cy="400110"/>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B0F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物質機能</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B0F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材料機能</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4" name="テキスト ボックス 43"/>
            <p:cNvSpPr txBox="1"/>
            <p:nvPr/>
          </p:nvSpPr>
          <p:spPr>
            <a:xfrm>
              <a:off x="7008958" y="3317478"/>
              <a:ext cx="1915558" cy="400110"/>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7030A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スマートセンシング</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7030A0"/>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光量子クロススケール科学</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7" name="テキスト ボックス 46"/>
            <p:cNvSpPr txBox="1"/>
            <p:nvPr/>
          </p:nvSpPr>
          <p:spPr>
            <a:xfrm>
              <a:off x="7008958" y="3660631"/>
              <a:ext cx="2068607" cy="400110"/>
            </a:xfrm>
            <a:prstGeom prst="rect">
              <a:avLst/>
            </a:prstGeom>
            <a:noFill/>
          </p:spPr>
          <p:txBody>
            <a:bodyPr wrap="square" rtlCol="0">
              <a:spAutoFit/>
            </a:bodyPr>
            <a:lstStyle/>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F6699"/>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芸術解析  </a:t>
              </a:r>
              <a:r>
                <a:rPr kumimoji="1" lang="ja-JP" altLang="en-US" sz="1000" b="1" i="0" u="none" strike="noStrike" kern="1200" cap="none" spc="0" normalizeH="0" baseline="0" noProof="0" dirty="0">
                  <a:ln>
                    <a:noFill/>
                  </a:ln>
                  <a:solidFill>
                    <a:srgbClr val="FF6699"/>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マルチリンガル</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FF6699"/>
                  </a:solidFill>
                  <a:effectLst/>
                  <a:uLnTx/>
                  <a:uFillTx/>
                  <a:latin typeface="メイリオ"/>
                  <a:ea typeface="メイリオ"/>
                  <a:cs typeface="+mn-cs"/>
                </a:rPr>
                <a:t>●</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金融・ファイナンス</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8" name="正方形/長方形 97"/>
            <p:cNvSpPr/>
            <p:nvPr/>
          </p:nvSpPr>
          <p:spPr>
            <a:xfrm>
              <a:off x="184185" y="833184"/>
              <a:ext cx="8872075" cy="3681665"/>
            </a:xfrm>
            <a:prstGeom prst="rect">
              <a:avLst/>
            </a:prstGeom>
            <a:noFill/>
            <a:ln w="762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t"/>
            <a:lstStyle/>
            <a:p>
              <a:pPr marL="0" marR="0" lvl="0" indent="0" algn="ctr" defTabSz="914400" rtl="0" eaLnBrk="1" fontAlgn="auto" latinLnBrk="0" hangingPunct="1">
                <a:lnSpc>
                  <a:spcPct val="15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grpSp>
          <p:nvGrpSpPr>
            <p:cNvPr id="11" name="グループ化 10"/>
            <p:cNvGrpSpPr/>
            <p:nvPr/>
          </p:nvGrpSpPr>
          <p:grpSpPr>
            <a:xfrm>
              <a:off x="407208" y="4044669"/>
              <a:ext cx="1917206" cy="300763"/>
              <a:chOff x="389927" y="2875975"/>
              <a:chExt cx="1675910" cy="300763"/>
            </a:xfrm>
          </p:grpSpPr>
          <p:sp>
            <p:nvSpPr>
              <p:cNvPr id="48" name="角丸四角形 47"/>
              <p:cNvSpPr/>
              <p:nvPr/>
            </p:nvSpPr>
            <p:spPr>
              <a:xfrm>
                <a:off x="426276" y="2875975"/>
                <a:ext cx="1597889" cy="278678"/>
              </a:xfrm>
              <a:prstGeom prst="roundRect">
                <a:avLst/>
              </a:prstGeom>
              <a:solidFill>
                <a:srgbClr val="E5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3" name="テキスト ボックス 62"/>
              <p:cNvSpPr txBox="1"/>
              <p:nvPr/>
            </p:nvSpPr>
            <p:spPr>
              <a:xfrm>
                <a:off x="389927" y="2899739"/>
                <a:ext cx="167591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データビリティ基盤研究</a:t>
                </a:r>
              </a:p>
            </p:txBody>
          </p:sp>
        </p:grpSp>
        <p:grpSp>
          <p:nvGrpSpPr>
            <p:cNvPr id="64" name="グループ化 63"/>
            <p:cNvGrpSpPr/>
            <p:nvPr/>
          </p:nvGrpSpPr>
          <p:grpSpPr>
            <a:xfrm>
              <a:off x="5009824" y="4123352"/>
              <a:ext cx="1949096" cy="293784"/>
              <a:chOff x="426276" y="2875975"/>
              <a:chExt cx="1514989" cy="293784"/>
            </a:xfrm>
          </p:grpSpPr>
          <p:sp>
            <p:nvSpPr>
              <p:cNvPr id="65" name="角丸四角形 64"/>
              <p:cNvSpPr/>
              <p:nvPr/>
            </p:nvSpPr>
            <p:spPr>
              <a:xfrm>
                <a:off x="426276" y="2875975"/>
                <a:ext cx="1514989" cy="278678"/>
              </a:xfrm>
              <a:prstGeom prst="roundRect">
                <a:avLst/>
              </a:prstGeom>
              <a:solidFill>
                <a:srgbClr val="E5FFFF"/>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6" name="テキスト ボックス 65"/>
              <p:cNvSpPr txBox="1"/>
              <p:nvPr/>
            </p:nvSpPr>
            <p:spPr>
              <a:xfrm>
                <a:off x="426276" y="2892760"/>
                <a:ext cx="1514989"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データビリティ融合研究</a:t>
                </a:r>
              </a:p>
            </p:txBody>
          </p:sp>
        </p:grpSp>
        <p:grpSp>
          <p:nvGrpSpPr>
            <p:cNvPr id="22" name="グループ化 21"/>
            <p:cNvGrpSpPr/>
            <p:nvPr/>
          </p:nvGrpSpPr>
          <p:grpSpPr>
            <a:xfrm>
              <a:off x="2453060" y="2938622"/>
              <a:ext cx="2146792" cy="1415503"/>
              <a:chOff x="2453060" y="2938622"/>
              <a:chExt cx="2146792" cy="1415503"/>
            </a:xfrm>
          </p:grpSpPr>
          <p:sp>
            <p:nvSpPr>
              <p:cNvPr id="12" name="右矢印 11"/>
              <p:cNvSpPr/>
              <p:nvPr/>
            </p:nvSpPr>
            <p:spPr>
              <a:xfrm>
                <a:off x="2639604" y="2938622"/>
                <a:ext cx="1960248" cy="1086850"/>
              </a:xfrm>
              <a:prstGeom prst="rightArrow">
                <a:avLst>
                  <a:gd name="adj1" fmla="val 6863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9" name="テキスト ボックス 18"/>
              <p:cNvSpPr txBox="1"/>
              <p:nvPr/>
            </p:nvSpPr>
            <p:spPr>
              <a:xfrm>
                <a:off x="2518483" y="3112715"/>
                <a:ext cx="1878858" cy="738664"/>
              </a:xfrm>
              <a:prstGeom prst="rect">
                <a:avLst/>
              </a:prstGeom>
              <a:noFill/>
            </p:spPr>
            <p:txBody>
              <a:bodyPr wrap="square" rtlCol="0">
                <a:spAutoFit/>
              </a:bodyPr>
              <a:lstStyle/>
              <a:p>
                <a:pPr lvl="0" algn="ctr">
                  <a:defRPr/>
                </a:pPr>
                <a:r>
                  <a:rPr lang="ja-JP" altLang="en-US" sz="1400" b="1" dirty="0">
                    <a:solidFill>
                      <a:prstClr val="white"/>
                    </a:solidFill>
                  </a:rPr>
                  <a:t>データ駆動型</a:t>
                </a:r>
                <a:r>
                  <a:rPr lang="ja-JP" altLang="en-US" sz="1400" b="1" dirty="0" smtClean="0">
                    <a:solidFill>
                      <a:prstClr val="white"/>
                    </a:solidFill>
                  </a:rPr>
                  <a:t>研究</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a:t>
                </a: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第４の科学）の</a:t>
                </a:r>
                <a:endPar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方法論の提供</a:t>
                </a:r>
              </a:p>
            </p:txBody>
          </p:sp>
          <p:sp>
            <p:nvSpPr>
              <p:cNvPr id="21" name="テキスト ボックス 20"/>
              <p:cNvSpPr txBox="1"/>
              <p:nvPr/>
            </p:nvSpPr>
            <p:spPr>
              <a:xfrm>
                <a:off x="2453060" y="3892460"/>
                <a:ext cx="17713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ディープラーニング</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データマイニング等</a:t>
                </a:r>
              </a:p>
            </p:txBody>
          </p:sp>
        </p:grpSp>
      </p:grpSp>
      <p:sp>
        <p:nvSpPr>
          <p:cNvPr id="25" name="テキスト ボックス 24"/>
          <p:cNvSpPr txBox="1"/>
          <p:nvPr/>
        </p:nvSpPr>
        <p:spPr>
          <a:xfrm>
            <a:off x="224124" y="4335069"/>
            <a:ext cx="2533305" cy="338554"/>
          </a:xfrm>
          <a:prstGeom prst="rect">
            <a:avLst/>
          </a:prstGeom>
          <a:noFill/>
          <a:ln w="1905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教員ポストの戦略的配分</a:t>
            </a:r>
          </a:p>
        </p:txBody>
      </p:sp>
      <p:sp>
        <p:nvSpPr>
          <p:cNvPr id="67" name="テキスト ボックス 66"/>
          <p:cNvSpPr txBox="1"/>
          <p:nvPr/>
        </p:nvSpPr>
        <p:spPr>
          <a:xfrm>
            <a:off x="4630764" y="4369479"/>
            <a:ext cx="3123742" cy="3385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研究テーマの発掘とマッチング</a:t>
            </a:r>
          </a:p>
        </p:txBody>
      </p:sp>
      <p:sp>
        <p:nvSpPr>
          <p:cNvPr id="68" name="二等辺三角形 67"/>
          <p:cNvSpPr/>
          <p:nvPr/>
        </p:nvSpPr>
        <p:spPr>
          <a:xfrm rot="10800000" flipV="1">
            <a:off x="1137877" y="4071522"/>
            <a:ext cx="474580" cy="304676"/>
          </a:xfrm>
          <a:prstGeom prst="triangle">
            <a:avLst>
              <a:gd name="adj" fmla="val 520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eiryo" charset="-128"/>
            </a:endParaRPr>
          </a:p>
        </p:txBody>
      </p:sp>
      <p:grpSp>
        <p:nvGrpSpPr>
          <p:cNvPr id="29" name="グループ化 28"/>
          <p:cNvGrpSpPr/>
          <p:nvPr/>
        </p:nvGrpSpPr>
        <p:grpSpPr>
          <a:xfrm>
            <a:off x="2862801" y="4251803"/>
            <a:ext cx="1717013" cy="484632"/>
            <a:chOff x="2807521" y="4439040"/>
            <a:chExt cx="1717013" cy="484632"/>
          </a:xfrm>
        </p:grpSpPr>
        <p:sp>
          <p:nvSpPr>
            <p:cNvPr id="26" name="テキスト ボックス 25"/>
            <p:cNvSpPr txBox="1"/>
            <p:nvPr/>
          </p:nvSpPr>
          <p:spPr>
            <a:xfrm>
              <a:off x="3160370" y="4499911"/>
              <a:ext cx="1023521" cy="369332"/>
            </a:xfrm>
            <a:prstGeom prst="rect">
              <a:avLst/>
            </a:prstGeom>
            <a:noFill/>
            <a:ln w="19050">
              <a:solidFill>
                <a:srgbClr val="000099"/>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ＭＳ Ｐゴシック" panose="020B0600070205080204" pitchFamily="50" charset="-128"/>
                  <a:ea typeface="ＭＳ Ｐゴシック" panose="020B0600070205080204" pitchFamily="50" charset="-128"/>
                  <a:cs typeface="+mn-cs"/>
                </a:rPr>
                <a:t>強化策</a:t>
              </a:r>
            </a:p>
          </p:txBody>
        </p:sp>
        <p:sp>
          <p:nvSpPr>
            <p:cNvPr id="27" name="右矢印 26"/>
            <p:cNvSpPr/>
            <p:nvPr/>
          </p:nvSpPr>
          <p:spPr>
            <a:xfrm>
              <a:off x="4178575" y="4439040"/>
              <a:ext cx="3459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9" name="右矢印 68"/>
            <p:cNvSpPr/>
            <p:nvPr/>
          </p:nvSpPr>
          <p:spPr>
            <a:xfrm rot="10800000">
              <a:off x="2807521" y="4439040"/>
              <a:ext cx="34595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59" name="タイトル 3"/>
          <p:cNvSpPr txBox="1">
            <a:spLocks/>
          </p:cNvSpPr>
          <p:nvPr/>
        </p:nvSpPr>
        <p:spPr>
          <a:xfrm>
            <a:off x="795843" y="-1956"/>
            <a:ext cx="8136904" cy="360000"/>
          </a:xfrm>
          <a:prstGeom prst="rect">
            <a:avLst/>
          </a:prstGeom>
        </p:spPr>
        <p:txBody>
          <a:bodyPr vert="horz" wrap="none" lIns="0" tIns="90000" rIns="0" bIns="0" rtlCol="0" anchor="ctr" anchorCtr="0">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lvl="0">
              <a:defRPr/>
            </a:pPr>
            <a:r>
              <a:rPr lang="ja-JP" altLang="en-US" dirty="0">
                <a:solidFill>
                  <a:prstClr val="white"/>
                </a:solidFill>
              </a:rPr>
              <a:t>取組３－２　データ駆動型研究</a:t>
            </a:r>
            <a:r>
              <a:rPr lang="ja-JP" altLang="en-US" dirty="0" smtClean="0">
                <a:solidFill>
                  <a:prstClr val="white"/>
                </a:solidFill>
              </a:rPr>
              <a:t>による</a:t>
            </a:r>
            <a:r>
              <a:rPr lang="ja-JP" altLang="en-US" dirty="0">
                <a:solidFill>
                  <a:prstClr val="white"/>
                </a:solidFill>
              </a:rPr>
              <a:t>新学術領域の創成</a:t>
            </a:r>
            <a:r>
              <a:rPr lang="ja-JP" altLang="en-US" dirty="0" smtClean="0">
                <a:solidFill>
                  <a:prstClr val="white"/>
                </a:solidFill>
              </a:rPr>
              <a:t>基盤</a:t>
            </a:r>
            <a:endParaRPr lang="ja-JP" altLang="en-US" dirty="0">
              <a:solidFill>
                <a:prstClr val="white"/>
              </a:solidFill>
            </a:endParaRPr>
          </a:p>
        </p:txBody>
      </p:sp>
      <p:sp>
        <p:nvSpPr>
          <p:cNvPr id="60" name="テキスト ボックス 59"/>
          <p:cNvSpPr txBox="1"/>
          <p:nvPr/>
        </p:nvSpPr>
        <p:spPr>
          <a:xfrm>
            <a:off x="108564" y="6534249"/>
            <a:ext cx="8880014" cy="276999"/>
          </a:xfrm>
          <a:prstGeom prst="rect">
            <a:avLst/>
          </a:prstGeom>
          <a:noFill/>
        </p:spPr>
        <p:txBody>
          <a:bodyPr wrap="square" rtlCol="0">
            <a:spAutoFit/>
          </a:bodyPr>
          <a:lstStyle/>
          <a:p>
            <a:pPr>
              <a:defRPr/>
            </a:pPr>
            <a:r>
              <a:rPr lang="ja-JP" altLang="en-US" sz="1200" b="1" dirty="0" smtClean="0">
                <a:solidFill>
                  <a:prstClr val="black"/>
                </a:solidFill>
                <a:cs typeface="Meiryo" charset="-128"/>
              </a:rPr>
              <a:t>データビリティ</a:t>
            </a:r>
            <a:r>
              <a:rPr lang="ja-JP" altLang="en-US" sz="1200" dirty="0" smtClean="0">
                <a:solidFill>
                  <a:prstClr val="black"/>
                </a:solidFill>
                <a:cs typeface="Meiryo" charset="-128"/>
              </a:rPr>
              <a:t>：利用</a:t>
            </a:r>
            <a:r>
              <a:rPr lang="ja-JP" altLang="en-US" sz="1200" dirty="0">
                <a:solidFill>
                  <a:prstClr val="black"/>
                </a:solidFill>
                <a:cs typeface="Meiryo" charset="-128"/>
              </a:rPr>
              <a:t>可能な超大量データを将来に</a:t>
            </a:r>
            <a:r>
              <a:rPr lang="ja-JP" altLang="en-US" sz="1200" dirty="0" smtClean="0">
                <a:solidFill>
                  <a:prstClr val="black"/>
                </a:solidFill>
                <a:cs typeface="Meiryo" charset="-128"/>
              </a:rPr>
              <a:t>わたって持続</a:t>
            </a:r>
            <a:r>
              <a:rPr lang="ja-JP" altLang="en-US" sz="1200" dirty="0">
                <a:solidFill>
                  <a:prstClr val="black"/>
                </a:solidFill>
                <a:cs typeface="Meiryo" charset="-128"/>
              </a:rPr>
              <a:t>可能な形で、しかも責任をもって</a:t>
            </a:r>
            <a:r>
              <a:rPr lang="ja-JP" altLang="en-US" sz="1200" dirty="0" smtClean="0">
                <a:solidFill>
                  <a:prstClr val="black"/>
                </a:solidFill>
                <a:cs typeface="Meiryo" charset="-128"/>
              </a:rPr>
              <a:t>活用可能にすること</a:t>
            </a:r>
            <a:endParaRPr lang="en-US" altLang="ja-JP" sz="1200" dirty="0">
              <a:solidFill>
                <a:prstClr val="black"/>
              </a:solidFill>
              <a:cs typeface="Meiryo" charset="-128"/>
            </a:endParaRPr>
          </a:p>
        </p:txBody>
      </p:sp>
      <p:sp>
        <p:nvSpPr>
          <p:cNvPr id="70" name="正方形/長方形 69"/>
          <p:cNvSpPr/>
          <p:nvPr/>
        </p:nvSpPr>
        <p:spPr>
          <a:xfrm>
            <a:off x="-3210767" y="129142"/>
            <a:ext cx="3009126" cy="122016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latin typeface="メイリオ"/>
                <a:ea typeface="メイリオ"/>
              </a:rPr>
              <a:t>タイトル修正</a:t>
            </a:r>
            <a:endParaRPr kumimoji="0" lang="en-US" altLang="ja-JP" kern="0" dirty="0" smtClean="0">
              <a:solidFill>
                <a:prstClr val="white"/>
              </a:solidFill>
              <a:latin typeface="メイリオ"/>
              <a:ea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産官民学→産官学民</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7189316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lstStyle/>
          <a:p>
            <a:r>
              <a:rPr lang="ja-JP" altLang="en-US" dirty="0" smtClean="0"/>
              <a:t>取組</a:t>
            </a:r>
            <a:r>
              <a:rPr lang="en-US" altLang="ja-JP" dirty="0" smtClean="0"/>
              <a:t>1-3</a:t>
            </a:r>
            <a:r>
              <a:rPr lang="ja-JP" altLang="en-US" dirty="0"/>
              <a:t>　世界の健康・医療イノベーション拠点の</a:t>
            </a:r>
            <a:r>
              <a:rPr lang="ja-JP" altLang="en-US" dirty="0" smtClean="0"/>
              <a:t>形成</a:t>
            </a:r>
            <a:endParaRPr kumimoji="1" lang="ja-JP" altLang="en-US" dirty="0"/>
          </a:p>
        </p:txBody>
      </p:sp>
      <p:sp>
        <p:nvSpPr>
          <p:cNvPr id="86" name="テキスト ボックス 85"/>
          <p:cNvSpPr txBox="1"/>
          <p:nvPr/>
        </p:nvSpPr>
        <p:spPr>
          <a:xfrm flipH="1">
            <a:off x="168756" y="446507"/>
            <a:ext cx="8748000" cy="932870"/>
          </a:xfrm>
          <a:prstGeom prst="roundRect">
            <a:avLst>
              <a:gd name="adj" fmla="val 7938"/>
            </a:avLst>
          </a:prstGeom>
          <a:solidFill>
            <a:schemeClr val="bg1"/>
          </a:solidFill>
          <a:ln w="31750" cap="flat" cmpd="sng" algn="ctr">
            <a:solidFill>
              <a:schemeClr val="accent1"/>
            </a:solidFill>
            <a:prstDash val="solid"/>
          </a:ln>
          <a:effectLst/>
        </p:spPr>
        <p:txBody>
          <a:bodyPr wrap="square" tIns="36000" bIns="0" rtlCol="0" anchor="ctr" anchorCtr="0">
            <a:spAutoFit/>
          </a:bodyPr>
          <a:lstStyle/>
          <a:p>
            <a:pPr marL="177800" marR="0" lvl="0" indent="-176400" algn="l" defTabSz="844083" rtl="0" eaLnBrk="1" fontAlgn="auto" latinLnBrk="0" hangingPunct="1">
              <a:lnSpc>
                <a:spcPct val="100000"/>
              </a:lnSpc>
              <a:spcBef>
                <a:spcPts val="0"/>
              </a:spcBef>
              <a:spcAft>
                <a:spcPts val="0"/>
              </a:spcAft>
              <a:buClr>
                <a:srgbClr val="698646"/>
              </a:buClr>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n-cs"/>
              </a:rPr>
              <a:t>臨床研究の適切な実施に関する社会的な要請を受けて</a:t>
            </a:r>
            <a:r>
              <a:rPr kumimoji="0" lang="ja-JP" altLang="en-US" sz="1400" b="1" i="0" u="none" strike="noStrike" kern="0" cap="none" spc="0" normalizeH="0" baseline="0" noProof="0" dirty="0" err="1">
                <a:ln>
                  <a:noFill/>
                </a:ln>
                <a:solidFill>
                  <a:prstClr val="black"/>
                </a:solidFill>
                <a:effectLst/>
                <a:uLnTx/>
                <a:uFillTx/>
                <a:latin typeface="メイリオ"/>
                <a:ea typeface="メイリオ"/>
                <a:cs typeface="+mn-cs"/>
              </a:rPr>
              <a:t>、</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n-cs"/>
              </a:rPr>
              <a:t>臨床研究ネットワークの構築による多施設共同臨床研究の</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n-cs"/>
              </a:rPr>
              <a:t>実施</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n-cs"/>
            </a:endParaRPr>
          </a:p>
          <a:p>
            <a:pPr marL="177800" marR="0" lvl="0" indent="-176400" algn="l" defTabSz="844083" rtl="0" eaLnBrk="1" fontAlgn="auto" latinLnBrk="0" hangingPunct="1">
              <a:lnSpc>
                <a:spcPct val="100000"/>
              </a:lnSpc>
              <a:spcBef>
                <a:spcPts val="0"/>
              </a:spcBef>
              <a:spcAft>
                <a:spcPts val="0"/>
              </a:spcAft>
              <a:buClr>
                <a:srgbClr val="698646"/>
              </a:buClr>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臨床</a:t>
            </a:r>
            <a:r>
              <a:rPr kumimoji="0" lang="ja-JP" altLang="en-US" sz="1400" b="1" i="0" u="none" strike="noStrike" kern="0" cap="none" spc="0" normalizeH="0" baseline="0" noProof="0" dirty="0">
                <a:ln>
                  <a:noFill/>
                </a:ln>
                <a:solidFill>
                  <a:srgbClr val="C00000">
                    <a:lumMod val="75000"/>
                  </a:srgbClr>
                </a:solidFill>
                <a:effectLst/>
                <a:uLnTx/>
                <a:uFillTx/>
                <a:latin typeface="メイリオ"/>
                <a:ea typeface="メイリオ"/>
                <a:cs typeface="+mn-cs"/>
              </a:rPr>
              <a:t>に有用な</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エビデンスの蓄積、先進的な診断予防法の開発</a:t>
            </a:r>
            <a:endParaRPr kumimoji="0" lang="en-US" altLang="ja-JP"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endParaRPr>
          </a:p>
          <a:p>
            <a:pPr marL="177800" marR="0" lvl="0" indent="-176400" algn="l" defTabSz="844083" rtl="0" eaLnBrk="1" fontAlgn="auto" latinLnBrk="0" hangingPunct="1">
              <a:lnSpc>
                <a:spcPct val="100000"/>
              </a:lnSpc>
              <a:spcBef>
                <a:spcPts val="0"/>
              </a:spcBef>
              <a:spcAft>
                <a:spcPts val="0"/>
              </a:spcAft>
              <a:buClr>
                <a:srgbClr val="698646"/>
              </a:buClr>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革新的な治療方法の開発や新薬</a:t>
            </a:r>
            <a:r>
              <a:rPr kumimoji="0" lang="ja-JP" altLang="en-US" sz="1400" b="1" i="0" u="none" strike="noStrike" kern="0" cap="none" spc="0" normalizeH="0" baseline="0" noProof="0" dirty="0">
                <a:ln>
                  <a:noFill/>
                </a:ln>
                <a:solidFill>
                  <a:srgbClr val="C00000">
                    <a:lumMod val="75000"/>
                  </a:srgbClr>
                </a:solidFill>
                <a:effectLst/>
                <a:uLnTx/>
                <a:uFillTx/>
                <a:latin typeface="メイリオ"/>
                <a:ea typeface="メイリオ"/>
                <a:cs typeface="+mn-cs"/>
              </a:rPr>
              <a:t>などの</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創出</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n-cs"/>
              </a:rPr>
              <a:t>に</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n-cs"/>
              </a:rPr>
              <a:t>つなげ、</a:t>
            </a:r>
            <a:r>
              <a:rPr kumimoji="0" lang="ja-JP" altLang="en-US" sz="1400" b="1" i="0" u="none" strike="noStrike" kern="0" cap="none" spc="0" normalizeH="0" baseline="0" noProof="0" dirty="0">
                <a:ln>
                  <a:noFill/>
                </a:ln>
                <a:solidFill>
                  <a:srgbClr val="C00000">
                    <a:lumMod val="75000"/>
                  </a:srgbClr>
                </a:solidFill>
                <a:effectLst/>
                <a:uLnTx/>
                <a:uFillTx/>
                <a:latin typeface="メイリオ"/>
                <a:ea typeface="メイリオ"/>
                <a:cs typeface="+mn-cs"/>
              </a:rPr>
              <a:t>臨床への還元</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n-cs"/>
              </a:rPr>
              <a:t>を目指す</a:t>
            </a:r>
          </a:p>
        </p:txBody>
      </p:sp>
      <p:sp>
        <p:nvSpPr>
          <p:cNvPr id="17" name="スライド番号プレースホルダー 16"/>
          <p:cNvSpPr>
            <a:spLocks noGrp="1"/>
          </p:cNvSpPr>
          <p:nvPr>
            <p:ph type="sldNum" sz="quarter" idx="12"/>
          </p:nvPr>
        </p:nvSpPr>
        <p:spPr>
          <a:xfrm>
            <a:off x="-31675" y="6957"/>
            <a:ext cx="741881" cy="35304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white"/>
                </a:solidFill>
                <a:latin typeface="メイリオ"/>
                <a:ea typeface="メイリオ"/>
              </a:rPr>
              <a:t>９</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7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938" t="26860" r="24467" b="25498"/>
          <a:stretch/>
        </p:blipFill>
        <p:spPr bwMode="auto">
          <a:xfrm>
            <a:off x="401632" y="1268760"/>
            <a:ext cx="8440614" cy="5604309"/>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9" descr="\\MONJI-IMAC\new-mon\Documents\works\仕事データ\他\阪大のPPT用\140303_眼科ICT\病院外観\大阪労災病院.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95" b="15142"/>
          <a:stretch/>
        </p:blipFill>
        <p:spPr bwMode="auto">
          <a:xfrm>
            <a:off x="7859322" y="6100268"/>
            <a:ext cx="930462" cy="59151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7" descr="\\MONJI-IMAC\new-mon\Documents\works\仕事データ\他\阪大のPPT用\140303_眼科ICT\病院外観\大阪府立成人病センター.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806" r="40926"/>
          <a:stretch/>
        </p:blipFill>
        <p:spPr bwMode="auto">
          <a:xfrm>
            <a:off x="7745863" y="2651700"/>
            <a:ext cx="930462" cy="688154"/>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MONJI-IMAC\new-mon\Documents\works\仕事データ\他\阪大のPPT用\140303_眼科ICT\病院外観\国立循環器病研究センター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2556"/>
          <a:stretch/>
        </p:blipFill>
        <p:spPr bwMode="auto">
          <a:xfrm>
            <a:off x="3696000" y="2332122"/>
            <a:ext cx="930462" cy="69590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4" descr="\\MONJI-IMAC\new-mon\Documents\works\仕事データ\他\阪大のPPT用\140303_眼科ICT\病院外観\大阪厚生年金病院.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9202"/>
          <a:stretch/>
        </p:blipFill>
        <p:spPr bwMode="auto">
          <a:xfrm>
            <a:off x="3696000" y="4638692"/>
            <a:ext cx="930462" cy="633632"/>
          </a:xfrm>
          <a:prstGeom prst="rect">
            <a:avLst/>
          </a:prstGeom>
          <a:noFill/>
          <a:extLst>
            <a:ext uri="{909E8E84-426E-40DD-AFC4-6F175D3DCCD1}">
              <a14:hiddenFill xmlns:a14="http://schemas.microsoft.com/office/drawing/2010/main">
                <a:solidFill>
                  <a:srgbClr val="FFFFFF"/>
                </a:solidFill>
              </a14:hiddenFill>
            </a:ext>
          </a:extLst>
        </p:spPr>
      </p:pic>
      <p:sp>
        <p:nvSpPr>
          <p:cNvPr id="87" name="テキスト ボックス 86"/>
          <p:cNvSpPr txBox="1"/>
          <p:nvPr/>
        </p:nvSpPr>
        <p:spPr>
          <a:xfrm>
            <a:off x="168756" y="1478877"/>
            <a:ext cx="3384000" cy="1665073"/>
          </a:xfrm>
          <a:prstGeom prst="roundRect">
            <a:avLst>
              <a:gd name="adj" fmla="val 5003"/>
            </a:avLst>
          </a:prstGeom>
          <a:solidFill>
            <a:schemeClr val="bg1"/>
          </a:solidFill>
          <a:ln w="31750">
            <a:solidFill>
              <a:schemeClr val="accent1"/>
            </a:solidFill>
          </a:ln>
        </p:spPr>
        <p:txBody>
          <a:bodyPr wrap="square" lIns="72000" tIns="36000" rIns="72000" bIns="0" rtlCol="0" anchor="ctr" anchorCtr="0">
            <a:noAutofit/>
          </a:bodyPr>
          <a:lstStyle/>
          <a:p>
            <a:pPr marL="0" marR="0" lvl="0" indent="0" algn="l" defTabSz="844083" rtl="0" eaLnBrk="1" fontAlgn="auto" latinLnBrk="0" hangingPunct="1">
              <a:lnSpc>
                <a:spcPts val="21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１</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独自</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の技術</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基盤</a:t>
            </a:r>
            <a:endPar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52400" marR="0" lvl="0" indent="-151200" algn="l" defTabSz="844083" rtl="0" eaLnBrk="1" fontAlgn="auto" latinLnBrk="0" hangingPunct="1">
              <a:lnSpc>
                <a:spcPct val="100000"/>
              </a:lnSpc>
              <a:spcBef>
                <a:spcPts val="0"/>
              </a:spcBef>
              <a:spcAft>
                <a:spcPts val="0"/>
              </a:spcAft>
              <a:buClr>
                <a:srgbClr val="698646"/>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ビッグデータ解析による学術研究の深化を通じて、</a:t>
            </a:r>
            <a:r>
              <a:rPr kumimoji="1" lang="ja-JP" altLang="en-US" sz="12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予防医療、個別化医療、革新的な難病治療法のさらなる</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開発</a:t>
            </a:r>
            <a:endParaRPr kumimoji="1" lang="en-US" altLang="ja-JP" sz="12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l" defTabSz="844083" rtl="0" eaLnBrk="1" fontAlgn="auto" latinLnBrk="0" hangingPunct="1">
              <a:lnSpc>
                <a:spcPct val="100000"/>
              </a:lnSpc>
              <a:spcBef>
                <a:spcPts val="600"/>
              </a:spcBef>
              <a:spcAft>
                <a:spcPts val="0"/>
              </a:spcAft>
              <a:buClrTx/>
              <a:buSzTx/>
              <a:buFontTx/>
              <a:buNone/>
              <a:tabLst/>
              <a:defRPr/>
            </a:pPr>
            <a:r>
              <a:rPr kumimoji="1" lang="ja-JP" altLang="en-US" sz="1400" b="1" i="0" u="none" strike="noStrike" kern="1200" cap="none" spc="-138"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２．関連病院が集積</a:t>
            </a:r>
            <a:endParaRPr kumimoji="1" lang="en-US" altLang="ja-JP" sz="1400" b="1" i="0" u="none" strike="noStrike" kern="1200" cap="none" spc="-138"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52400" marR="0" lvl="0" indent="-151200" algn="l" defTabSz="844083" rtl="0" eaLnBrk="1" fontAlgn="auto" latinLnBrk="0" hangingPunct="1">
              <a:lnSpc>
                <a:spcPct val="100000"/>
              </a:lnSpc>
              <a:spcBef>
                <a:spcPts val="300"/>
              </a:spcBef>
              <a:spcAft>
                <a:spcPts val="0"/>
              </a:spcAft>
              <a:buClr>
                <a:srgbClr val="698646"/>
              </a:buClr>
              <a:buSzTx/>
              <a:buFont typeface="Wingdings" panose="05000000000000000000" pitchFamily="2" charset="2"/>
              <a:buChar char="l"/>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臨床</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研究中核病院として</a:t>
            </a:r>
            <a:r>
              <a:rPr kumimoji="1" lang="en-US" altLang="ja-JP" sz="12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1</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万床の</a:t>
            </a:r>
            <a:r>
              <a:rPr kumimoji="1" lang="ja-JP" altLang="en-US" sz="12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ネットワーク化がスタート</a:t>
            </a:r>
            <a:endParaRPr kumimoji="1" lang="en-US" altLang="ja-JP" sz="12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9" name="テキスト ボックス 88"/>
          <p:cNvSpPr txBox="1"/>
          <p:nvPr/>
        </p:nvSpPr>
        <p:spPr>
          <a:xfrm>
            <a:off x="4912974" y="1459224"/>
            <a:ext cx="1476000" cy="468000"/>
          </a:xfrm>
          <a:prstGeom prst="roundRect">
            <a:avLst>
              <a:gd name="adj" fmla="val 12312"/>
            </a:avLst>
          </a:prstGeom>
          <a:solidFill>
            <a:schemeClr val="accent1">
              <a:lumMod val="75000"/>
            </a:schemeClr>
          </a:solidFill>
          <a:ln w="12700">
            <a:noFill/>
          </a:ln>
        </p:spPr>
        <p:txBody>
          <a:bodyPr wrap="none" lIns="0" tIns="0" rIns="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大阪大学</a:t>
            </a:r>
            <a:endParaRPr kumimoji="0" lang="en-US" altLang="ja-JP" sz="1292"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医学部附属病院</a:t>
            </a:r>
            <a:endParaRPr kumimoji="0" lang="en-US" altLang="ja-JP" sz="1292"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95" name="直線コネクタ 94"/>
          <p:cNvCxnSpPr>
            <a:stCxn id="89" idx="2"/>
          </p:cNvCxnSpPr>
          <p:nvPr/>
        </p:nvCxnSpPr>
        <p:spPr>
          <a:xfrm>
            <a:off x="5650974" y="1927224"/>
            <a:ext cx="771013" cy="1003888"/>
          </a:xfrm>
          <a:prstGeom prst="line">
            <a:avLst/>
          </a:prstGeom>
          <a:noFill/>
          <a:ln w="6350" cap="flat" cmpd="sng" algn="ctr">
            <a:solidFill>
              <a:srgbClr val="2B67AF"/>
            </a:solidFill>
            <a:prstDash val="solid"/>
          </a:ln>
          <a:effectLst/>
        </p:spPr>
      </p:cxnSp>
      <p:sp>
        <p:nvSpPr>
          <p:cNvPr id="97" name="テキスト ボックス 96"/>
          <p:cNvSpPr txBox="1"/>
          <p:nvPr/>
        </p:nvSpPr>
        <p:spPr>
          <a:xfrm>
            <a:off x="7789928" y="3493103"/>
            <a:ext cx="1166009" cy="232615"/>
          </a:xfrm>
          <a:prstGeom prst="roundRect">
            <a:avLst>
              <a:gd name="adj" fmla="val 50000"/>
            </a:avLst>
          </a:prstGeom>
          <a:ln>
            <a:noFill/>
          </a:ln>
        </p:spPr>
        <p:style>
          <a:lnRef idx="1">
            <a:schemeClr val="accent3"/>
          </a:lnRef>
          <a:fillRef idx="2">
            <a:schemeClr val="accent3"/>
          </a:fillRef>
          <a:effectRef idx="1">
            <a:schemeClr val="accent3"/>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大阪医療センター</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99" name="Picture 2" descr="C:\Users\monji\AppData\Local\Microsoft\Windows\Temporary Internet Files\Content.IE5\M2ZWFZVM\MC900434847[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96130" y="2667867"/>
            <a:ext cx="450948" cy="450948"/>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MONJI-IMAC\new-mon\Documents\works\仕事データ\他\阪大のPPT用\140303_眼科ICT\病院外観\大阪医療センター.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00189" y="3755839"/>
            <a:ext cx="996923" cy="63376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直線コネクタ 107"/>
          <p:cNvCxnSpPr>
            <a:stCxn id="97" idx="1"/>
            <a:endCxn id="140" idx="6"/>
          </p:cNvCxnSpPr>
          <p:nvPr/>
        </p:nvCxnSpPr>
        <p:spPr>
          <a:xfrm flipH="1">
            <a:off x="6214669" y="3609411"/>
            <a:ext cx="1575259" cy="219704"/>
          </a:xfrm>
          <a:prstGeom prst="line">
            <a:avLst/>
          </a:prstGeom>
          <a:noFill/>
          <a:ln w="6350" cap="flat" cmpd="sng" algn="ctr">
            <a:solidFill>
              <a:srgbClr val="2B67AF"/>
            </a:solidFill>
            <a:prstDash val="solid"/>
          </a:ln>
          <a:effectLst/>
        </p:spPr>
      </p:cxnSp>
      <p:sp>
        <p:nvSpPr>
          <p:cNvPr id="109" name="円/楕円 18"/>
          <p:cNvSpPr/>
          <p:nvPr/>
        </p:nvSpPr>
        <p:spPr>
          <a:xfrm>
            <a:off x="6006108" y="4228503"/>
            <a:ext cx="162486" cy="162486"/>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0" name="テキスト ボックス 109"/>
          <p:cNvSpPr txBox="1"/>
          <p:nvPr/>
        </p:nvSpPr>
        <p:spPr>
          <a:xfrm>
            <a:off x="7954299" y="4543142"/>
            <a:ext cx="1096615" cy="332308"/>
          </a:xfrm>
          <a:prstGeom prst="roundRect">
            <a:avLst>
              <a:gd name="adj" fmla="val 12726"/>
            </a:avLst>
          </a:prstGeom>
          <a:ln>
            <a:noFill/>
          </a:ln>
        </p:spPr>
        <p:style>
          <a:lnRef idx="1">
            <a:schemeClr val="accent3"/>
          </a:lnRef>
          <a:fillRef idx="2">
            <a:schemeClr val="accent3"/>
          </a:fillRef>
          <a:effectRef idx="1">
            <a:schemeClr val="accent3"/>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大阪府急性期・</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総合医療センター</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11" name="直線コネクタ 110"/>
          <p:cNvCxnSpPr>
            <a:stCxn id="110" idx="1"/>
            <a:endCxn id="109" idx="6"/>
          </p:cNvCxnSpPr>
          <p:nvPr/>
        </p:nvCxnSpPr>
        <p:spPr>
          <a:xfrm flipH="1" flipV="1">
            <a:off x="6168594" y="4309746"/>
            <a:ext cx="1785705" cy="399550"/>
          </a:xfrm>
          <a:prstGeom prst="line">
            <a:avLst/>
          </a:prstGeom>
          <a:noFill/>
          <a:ln w="6350" cap="flat" cmpd="sng" algn="ctr">
            <a:solidFill>
              <a:srgbClr val="2B67AF"/>
            </a:solidFill>
            <a:prstDash val="solid"/>
          </a:ln>
          <a:effectLst/>
        </p:spPr>
      </p:cxnSp>
      <p:pic>
        <p:nvPicPr>
          <p:cNvPr id="112" name="Picture 3" descr="\\MONJI-IMAC\new-mon\Documents\works\仕事データ\他\阪大のPPT用\140303_眼科ICT\病院外観\府立総合医療センター.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0896" b="1"/>
          <a:stretch/>
        </p:blipFill>
        <p:spPr bwMode="auto">
          <a:xfrm>
            <a:off x="8024247" y="4918883"/>
            <a:ext cx="930462" cy="621805"/>
          </a:xfrm>
          <a:prstGeom prst="rect">
            <a:avLst/>
          </a:prstGeom>
          <a:noFill/>
          <a:extLst>
            <a:ext uri="{909E8E84-426E-40DD-AFC4-6F175D3DCCD1}">
              <a14:hiddenFill xmlns:a14="http://schemas.microsoft.com/office/drawing/2010/main">
                <a:solidFill>
                  <a:srgbClr val="FFFFFF"/>
                </a:solidFill>
              </a14:hiddenFill>
            </a:ext>
          </a:extLst>
        </p:spPr>
      </p:pic>
      <p:sp>
        <p:nvSpPr>
          <p:cNvPr id="114" name="円/楕円 22"/>
          <p:cNvSpPr/>
          <p:nvPr/>
        </p:nvSpPr>
        <p:spPr>
          <a:xfrm>
            <a:off x="5826270" y="3623429"/>
            <a:ext cx="162486" cy="162486"/>
          </a:xfrm>
          <a:prstGeom prst="ellipse">
            <a:avLst/>
          </a:prstGeom>
          <a:solidFill>
            <a:srgbClr val="F7964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5" name="テキスト ボックス 114"/>
          <p:cNvSpPr txBox="1"/>
          <p:nvPr/>
        </p:nvSpPr>
        <p:spPr>
          <a:xfrm>
            <a:off x="3636310" y="4369473"/>
            <a:ext cx="1049843" cy="232615"/>
          </a:xfrm>
          <a:prstGeom prst="roundRect">
            <a:avLst>
              <a:gd name="adj" fmla="val 50000"/>
            </a:avLst>
          </a:prstGeom>
          <a:ln>
            <a:noFill/>
          </a:ln>
        </p:spPr>
        <p:style>
          <a:lnRef idx="1">
            <a:schemeClr val="accent2"/>
          </a:lnRef>
          <a:fillRef idx="2">
            <a:schemeClr val="accent2"/>
          </a:fillRef>
          <a:effectRef idx="1">
            <a:schemeClr val="accent2"/>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en-US" altLang="ja-JP" sz="1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JCHO</a:t>
            </a:r>
            <a:r>
              <a:rPr kumimoji="0" lang="ja-JP" altLang="en-US" sz="1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大阪病院</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16" name="直線コネクタ 115"/>
          <p:cNvCxnSpPr>
            <a:stCxn id="114" idx="3"/>
            <a:endCxn id="115" idx="3"/>
          </p:cNvCxnSpPr>
          <p:nvPr/>
        </p:nvCxnSpPr>
        <p:spPr>
          <a:xfrm flipH="1">
            <a:off x="4686153" y="3762119"/>
            <a:ext cx="1163913" cy="723662"/>
          </a:xfrm>
          <a:prstGeom prst="line">
            <a:avLst/>
          </a:prstGeom>
          <a:noFill/>
          <a:ln w="6350" cap="flat" cmpd="sng" algn="ctr">
            <a:solidFill>
              <a:srgbClr val="2B67AF"/>
            </a:solidFill>
            <a:prstDash val="solid"/>
          </a:ln>
          <a:effectLst/>
        </p:spPr>
      </p:cxnSp>
      <p:sp>
        <p:nvSpPr>
          <p:cNvPr id="121" name="円/楕円 25"/>
          <p:cNvSpPr/>
          <p:nvPr/>
        </p:nvSpPr>
        <p:spPr>
          <a:xfrm>
            <a:off x="5988756" y="4448415"/>
            <a:ext cx="162486" cy="162486"/>
          </a:xfrm>
          <a:prstGeom prst="ellipse">
            <a:avLst/>
          </a:prstGeom>
          <a:solidFill>
            <a:srgbClr val="F7964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6" name="テキスト ボックス 125"/>
          <p:cNvSpPr txBox="1"/>
          <p:nvPr/>
        </p:nvSpPr>
        <p:spPr>
          <a:xfrm>
            <a:off x="7765269" y="5817806"/>
            <a:ext cx="1096615" cy="232615"/>
          </a:xfrm>
          <a:prstGeom prst="roundRect">
            <a:avLst>
              <a:gd name="adj" fmla="val 50000"/>
            </a:avLst>
          </a:prstGeom>
          <a:ln>
            <a:noFill/>
          </a:ln>
        </p:spPr>
        <p:style>
          <a:lnRef idx="1">
            <a:schemeClr val="accent2"/>
          </a:lnRef>
          <a:fillRef idx="2">
            <a:schemeClr val="accent2"/>
          </a:fillRef>
          <a:effectRef idx="1">
            <a:schemeClr val="accent2"/>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大阪労災病院</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28" name="直線コネクタ 127"/>
          <p:cNvCxnSpPr>
            <a:stCxn id="126" idx="1"/>
            <a:endCxn id="121" idx="5"/>
          </p:cNvCxnSpPr>
          <p:nvPr/>
        </p:nvCxnSpPr>
        <p:spPr>
          <a:xfrm flipH="1" flipV="1">
            <a:off x="6127446" y="4587105"/>
            <a:ext cx="1637823" cy="1347009"/>
          </a:xfrm>
          <a:prstGeom prst="line">
            <a:avLst/>
          </a:prstGeom>
          <a:noFill/>
          <a:ln w="6350" cap="flat" cmpd="sng" algn="ctr">
            <a:solidFill>
              <a:srgbClr val="2B67AF"/>
            </a:solidFill>
            <a:prstDash val="solid"/>
          </a:ln>
          <a:effectLst/>
        </p:spPr>
      </p:cxnSp>
      <p:sp>
        <p:nvSpPr>
          <p:cNvPr id="129" name="円/楕円 28"/>
          <p:cNvSpPr/>
          <p:nvPr/>
        </p:nvSpPr>
        <p:spPr>
          <a:xfrm>
            <a:off x="5739154" y="5055582"/>
            <a:ext cx="162486" cy="162486"/>
          </a:xfrm>
          <a:prstGeom prst="ellipse">
            <a:avLst/>
          </a:prstGeom>
          <a:solidFill>
            <a:srgbClr val="F7964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30" name="テキスト ボックス 129"/>
          <p:cNvSpPr txBox="1"/>
          <p:nvPr/>
        </p:nvSpPr>
        <p:spPr>
          <a:xfrm>
            <a:off x="6224974" y="5830264"/>
            <a:ext cx="1404000" cy="216000"/>
          </a:xfrm>
          <a:prstGeom prst="roundRect">
            <a:avLst>
              <a:gd name="adj" fmla="val 50000"/>
            </a:avLst>
          </a:prstGeom>
          <a:ln>
            <a:noFill/>
          </a:ln>
        </p:spPr>
        <p:style>
          <a:lnRef idx="1">
            <a:schemeClr val="accent2"/>
          </a:lnRef>
          <a:fillRef idx="2">
            <a:schemeClr val="accent2"/>
          </a:fillRef>
          <a:effectRef idx="1">
            <a:schemeClr val="accent2"/>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大阪母子医療</a:t>
            </a:r>
            <a:r>
              <a:rPr kumimoji="0" lang="ja-JP"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センター</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32" name="直線コネクタ 131"/>
          <p:cNvCxnSpPr>
            <a:stCxn id="130" idx="0"/>
            <a:endCxn id="129" idx="5"/>
          </p:cNvCxnSpPr>
          <p:nvPr/>
        </p:nvCxnSpPr>
        <p:spPr>
          <a:xfrm flipH="1" flipV="1">
            <a:off x="5877844" y="5194272"/>
            <a:ext cx="1049130" cy="635992"/>
          </a:xfrm>
          <a:prstGeom prst="line">
            <a:avLst/>
          </a:prstGeom>
          <a:noFill/>
          <a:ln w="6350" cap="flat" cmpd="sng" algn="ctr">
            <a:solidFill>
              <a:srgbClr val="2B67AF"/>
            </a:solidFill>
            <a:prstDash val="solid"/>
          </a:ln>
          <a:effectLst/>
        </p:spPr>
      </p:cxnSp>
      <p:pic>
        <p:nvPicPr>
          <p:cNvPr id="133" name="Picture 5" descr="\\MONJI-IMAC\new-mon\Documents\works\仕事データ\他\阪大のPPT用\140303_眼科ICT\病院外観\大阪府立母子保健総合医療センター.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9890" t="18734" r="4039" b="8312"/>
          <a:stretch/>
        </p:blipFill>
        <p:spPr bwMode="auto">
          <a:xfrm>
            <a:off x="6531483" y="6100268"/>
            <a:ext cx="930462" cy="591510"/>
          </a:xfrm>
          <a:prstGeom prst="rect">
            <a:avLst/>
          </a:prstGeom>
          <a:noFill/>
          <a:extLst>
            <a:ext uri="{909E8E84-426E-40DD-AFC4-6F175D3DCCD1}">
              <a14:hiddenFill xmlns:a14="http://schemas.microsoft.com/office/drawing/2010/main">
                <a:solidFill>
                  <a:srgbClr val="FFFFFF"/>
                </a:solidFill>
              </a14:hiddenFill>
            </a:ext>
          </a:extLst>
        </p:spPr>
      </p:pic>
      <p:sp>
        <p:nvSpPr>
          <p:cNvPr id="134" name="円/楕円 32"/>
          <p:cNvSpPr/>
          <p:nvPr/>
        </p:nvSpPr>
        <p:spPr>
          <a:xfrm>
            <a:off x="6046203" y="2950642"/>
            <a:ext cx="162486" cy="162486"/>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36" name="テキスト ボックス 135"/>
          <p:cNvSpPr txBox="1"/>
          <p:nvPr/>
        </p:nvSpPr>
        <p:spPr>
          <a:xfrm>
            <a:off x="3639769" y="1919581"/>
            <a:ext cx="1042925" cy="332308"/>
          </a:xfrm>
          <a:prstGeom prst="roundRect">
            <a:avLst>
              <a:gd name="adj" fmla="val 7731"/>
            </a:avLst>
          </a:prstGeom>
          <a:ln>
            <a:noFill/>
          </a:ln>
        </p:spPr>
        <p:style>
          <a:lnRef idx="1">
            <a:schemeClr val="accent3"/>
          </a:lnRef>
          <a:fillRef idx="2">
            <a:schemeClr val="accent3"/>
          </a:fillRef>
          <a:effectRef idx="1">
            <a:schemeClr val="accent3"/>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国立循環器病</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研究センター</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37" name="直線コネクタ 136"/>
          <p:cNvCxnSpPr>
            <a:stCxn id="134" idx="2"/>
            <a:endCxn id="136" idx="3"/>
          </p:cNvCxnSpPr>
          <p:nvPr/>
        </p:nvCxnSpPr>
        <p:spPr>
          <a:xfrm flipH="1" flipV="1">
            <a:off x="4682694" y="2085735"/>
            <a:ext cx="1363509" cy="946150"/>
          </a:xfrm>
          <a:prstGeom prst="line">
            <a:avLst/>
          </a:prstGeom>
          <a:noFill/>
          <a:ln w="6350" cap="flat" cmpd="sng" algn="ctr">
            <a:solidFill>
              <a:srgbClr val="2B67AF"/>
            </a:solidFill>
            <a:prstDash val="solid"/>
          </a:ln>
          <a:effectLst/>
        </p:spPr>
      </p:cxnSp>
      <p:sp>
        <p:nvSpPr>
          <p:cNvPr id="139" name="円/楕円 35"/>
          <p:cNvSpPr/>
          <p:nvPr/>
        </p:nvSpPr>
        <p:spPr>
          <a:xfrm>
            <a:off x="6140710" y="3642260"/>
            <a:ext cx="162486" cy="162486"/>
          </a:xfrm>
          <a:prstGeom prst="ellipse">
            <a:avLst/>
          </a:prstGeom>
          <a:solidFill>
            <a:srgbClr val="F7964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0" name="円/楕円 36"/>
          <p:cNvSpPr/>
          <p:nvPr/>
        </p:nvSpPr>
        <p:spPr>
          <a:xfrm>
            <a:off x="6052183" y="3747872"/>
            <a:ext cx="162486" cy="162486"/>
          </a:xfrm>
          <a:prstGeom prst="ellipse">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2" name="テキスト ボックス 141"/>
          <p:cNvSpPr txBox="1"/>
          <p:nvPr/>
        </p:nvSpPr>
        <p:spPr>
          <a:xfrm>
            <a:off x="7556731" y="2314234"/>
            <a:ext cx="1397978" cy="252000"/>
          </a:xfrm>
          <a:prstGeom prst="roundRect">
            <a:avLst>
              <a:gd name="adj" fmla="val 11383"/>
            </a:avLst>
          </a:prstGeom>
          <a:ln>
            <a:noFill/>
          </a:ln>
        </p:spPr>
        <p:style>
          <a:lnRef idx="1">
            <a:schemeClr val="accent2"/>
          </a:lnRef>
          <a:fillRef idx="2">
            <a:schemeClr val="accent2"/>
          </a:fillRef>
          <a:effectRef idx="1">
            <a:schemeClr val="accent2"/>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大阪国際がんセンター</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43" name="直線コネクタ 142"/>
          <p:cNvCxnSpPr>
            <a:stCxn id="142" idx="1"/>
            <a:endCxn id="139" idx="7"/>
          </p:cNvCxnSpPr>
          <p:nvPr/>
        </p:nvCxnSpPr>
        <p:spPr>
          <a:xfrm flipH="1">
            <a:off x="6279400" y="2440234"/>
            <a:ext cx="1277331" cy="1225822"/>
          </a:xfrm>
          <a:prstGeom prst="line">
            <a:avLst/>
          </a:prstGeom>
          <a:noFill/>
          <a:ln w="6350" cap="flat" cmpd="sng" algn="ctr">
            <a:solidFill>
              <a:srgbClr val="2B67AF"/>
            </a:solidFill>
            <a:prstDash val="solid"/>
          </a:ln>
          <a:effectLst/>
        </p:spPr>
      </p:cxnSp>
      <p:sp>
        <p:nvSpPr>
          <p:cNvPr id="144" name="テキスト ボックス 143"/>
          <p:cNvSpPr txBox="1"/>
          <p:nvPr/>
        </p:nvSpPr>
        <p:spPr>
          <a:xfrm>
            <a:off x="3635896" y="3231861"/>
            <a:ext cx="1050670" cy="232615"/>
          </a:xfrm>
          <a:prstGeom prst="roundRect">
            <a:avLst>
              <a:gd name="adj" fmla="val 50000"/>
            </a:avLst>
          </a:prstGeom>
          <a:ln>
            <a:noFill/>
          </a:ln>
        </p:spPr>
        <p:style>
          <a:lnRef idx="1">
            <a:schemeClr val="accent2"/>
          </a:lnRef>
          <a:fillRef idx="2">
            <a:schemeClr val="accent2"/>
          </a:fillRef>
          <a:effectRef idx="1">
            <a:schemeClr val="accent2"/>
          </a:effectRef>
          <a:fontRef idx="minor">
            <a:schemeClr val="dk1"/>
          </a:fontRef>
        </p:style>
        <p:txBody>
          <a:bodyPr wrap="none" lIns="36000" tIns="36000" rIns="3600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zh-TW" altLang="en-US"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関西労災病院</a:t>
            </a:r>
            <a:endParaRPr kumimoji="0" lang="en-US" altLang="ja-JP" sz="10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45" name="Picture 8" descr="\\MONJI-IMAC\new-mon\Documents\works\仕事データ\他\阪大のPPT用\140303_眼科ICT\病院外観\関西労災病院.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33890" b="8131"/>
          <a:stretch/>
        </p:blipFill>
        <p:spPr bwMode="auto">
          <a:xfrm>
            <a:off x="3696000" y="3559152"/>
            <a:ext cx="930462" cy="615066"/>
          </a:xfrm>
          <a:prstGeom prst="rect">
            <a:avLst/>
          </a:prstGeom>
          <a:noFill/>
          <a:extLst>
            <a:ext uri="{909E8E84-426E-40DD-AFC4-6F175D3DCCD1}">
              <a14:hiddenFill xmlns:a14="http://schemas.microsoft.com/office/drawing/2010/main">
                <a:solidFill>
                  <a:srgbClr val="FFFFFF"/>
                </a:solidFill>
              </a14:hiddenFill>
            </a:ext>
          </a:extLst>
        </p:spPr>
      </p:pic>
      <p:sp>
        <p:nvSpPr>
          <p:cNvPr id="146" name="円/楕円 41"/>
          <p:cNvSpPr/>
          <p:nvPr/>
        </p:nvSpPr>
        <p:spPr>
          <a:xfrm>
            <a:off x="5489293" y="3513537"/>
            <a:ext cx="162486" cy="162486"/>
          </a:xfrm>
          <a:prstGeom prst="ellipse">
            <a:avLst/>
          </a:prstGeom>
          <a:solidFill>
            <a:srgbClr val="F79646"/>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0" lang="ja-JP" altLang="en-US" sz="1000" b="1"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147" name="直線コネクタ 146"/>
          <p:cNvCxnSpPr>
            <a:stCxn id="146" idx="2"/>
            <a:endCxn id="144" idx="3"/>
          </p:cNvCxnSpPr>
          <p:nvPr/>
        </p:nvCxnSpPr>
        <p:spPr>
          <a:xfrm flipH="1" flipV="1">
            <a:off x="4686566" y="3348169"/>
            <a:ext cx="802727" cy="246611"/>
          </a:xfrm>
          <a:prstGeom prst="line">
            <a:avLst/>
          </a:prstGeom>
          <a:noFill/>
          <a:ln w="6350" cap="flat" cmpd="sng" algn="ctr">
            <a:solidFill>
              <a:srgbClr val="2B67AF"/>
            </a:solidFill>
            <a:prstDash val="solid"/>
          </a:ln>
          <a:effectLst/>
        </p:spPr>
      </p:cxnSp>
      <p:cxnSp>
        <p:nvCxnSpPr>
          <p:cNvPr id="148" name="直線コネクタ 147"/>
          <p:cNvCxnSpPr>
            <a:endCxn id="149" idx="1"/>
          </p:cNvCxnSpPr>
          <p:nvPr/>
        </p:nvCxnSpPr>
        <p:spPr>
          <a:xfrm>
            <a:off x="6168595" y="3969695"/>
            <a:ext cx="812251" cy="216773"/>
          </a:xfrm>
          <a:prstGeom prst="line">
            <a:avLst/>
          </a:prstGeom>
          <a:noFill/>
          <a:ln w="6350" cap="flat" cmpd="sng" algn="ctr">
            <a:solidFill>
              <a:srgbClr val="4F81BD">
                <a:shade val="95000"/>
                <a:satMod val="105000"/>
              </a:srgbClr>
            </a:solidFill>
            <a:prstDash val="solid"/>
            <a:headEnd type="oval" w="lg" len="lg"/>
          </a:ln>
          <a:effectLst/>
        </p:spPr>
      </p:cxnSp>
      <p:sp>
        <p:nvSpPr>
          <p:cNvPr id="149" name="テキスト ボックス 148"/>
          <p:cNvSpPr txBox="1"/>
          <p:nvPr/>
        </p:nvSpPr>
        <p:spPr>
          <a:xfrm>
            <a:off x="6980846" y="4109524"/>
            <a:ext cx="769441" cy="153888"/>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大阪警察病院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0" name="直線コネクタ 149"/>
          <p:cNvCxnSpPr>
            <a:endCxn id="151" idx="2"/>
          </p:cNvCxnSpPr>
          <p:nvPr/>
        </p:nvCxnSpPr>
        <p:spPr>
          <a:xfrm flipH="1" flipV="1">
            <a:off x="5098813" y="5143696"/>
            <a:ext cx="84810" cy="203024"/>
          </a:xfrm>
          <a:prstGeom prst="line">
            <a:avLst/>
          </a:prstGeom>
          <a:noFill/>
          <a:ln w="6350" cap="flat" cmpd="sng" algn="ctr">
            <a:solidFill>
              <a:srgbClr val="4F81BD">
                <a:shade val="95000"/>
                <a:satMod val="105000"/>
              </a:srgbClr>
            </a:solidFill>
            <a:prstDash val="solid"/>
            <a:headEnd type="oval" w="lg" len="lg"/>
          </a:ln>
          <a:effectLst/>
        </p:spPr>
      </p:cxnSp>
      <p:sp>
        <p:nvSpPr>
          <p:cNvPr id="151" name="テキスト ボックス 150"/>
          <p:cNvSpPr txBox="1"/>
          <p:nvPr/>
        </p:nvSpPr>
        <p:spPr>
          <a:xfrm>
            <a:off x="4714092" y="4989808"/>
            <a:ext cx="769441" cy="153888"/>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市立</a:t>
            </a: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貝塚病院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3" name="直線コネクタ 152"/>
          <p:cNvCxnSpPr>
            <a:endCxn id="154" idx="3"/>
          </p:cNvCxnSpPr>
          <p:nvPr/>
        </p:nvCxnSpPr>
        <p:spPr>
          <a:xfrm flipH="1" flipV="1">
            <a:off x="5703605" y="3340494"/>
            <a:ext cx="339975" cy="320446"/>
          </a:xfrm>
          <a:prstGeom prst="line">
            <a:avLst/>
          </a:prstGeom>
          <a:noFill/>
          <a:ln w="6350" cap="flat" cmpd="sng" algn="ctr">
            <a:solidFill>
              <a:srgbClr val="4F81BD">
                <a:shade val="95000"/>
                <a:satMod val="105000"/>
              </a:srgbClr>
            </a:solidFill>
            <a:prstDash val="solid"/>
            <a:headEnd type="oval" w="lg" len="lg"/>
          </a:ln>
          <a:effectLst/>
        </p:spPr>
      </p:cxnSp>
      <p:sp>
        <p:nvSpPr>
          <p:cNvPr id="154" name="テキスト ボックス 153"/>
          <p:cNvSpPr txBox="1"/>
          <p:nvPr/>
        </p:nvSpPr>
        <p:spPr>
          <a:xfrm>
            <a:off x="5190644" y="3263550"/>
            <a:ext cx="512961" cy="153888"/>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住友病院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6" name="直線コネクタ 155"/>
          <p:cNvCxnSpPr/>
          <p:nvPr/>
        </p:nvCxnSpPr>
        <p:spPr>
          <a:xfrm flipH="1" flipV="1">
            <a:off x="5583274" y="2933058"/>
            <a:ext cx="242998" cy="107506"/>
          </a:xfrm>
          <a:prstGeom prst="line">
            <a:avLst/>
          </a:prstGeom>
          <a:noFill/>
          <a:ln w="6350" cap="flat" cmpd="sng" algn="ctr">
            <a:solidFill>
              <a:srgbClr val="4F81BD">
                <a:shade val="95000"/>
                <a:satMod val="105000"/>
              </a:srgbClr>
            </a:solidFill>
            <a:prstDash val="solid"/>
            <a:headEnd type="oval" w="lg" len="lg"/>
          </a:ln>
          <a:effectLst/>
        </p:spPr>
      </p:cxnSp>
      <p:sp>
        <p:nvSpPr>
          <p:cNvPr id="158" name="テキスト ボックス 157"/>
          <p:cNvSpPr txBox="1"/>
          <p:nvPr/>
        </p:nvSpPr>
        <p:spPr>
          <a:xfrm>
            <a:off x="4802359" y="2813863"/>
            <a:ext cx="769441" cy="153888"/>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市立</a:t>
            </a: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豊中病院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59" name="直線コネクタ 158"/>
          <p:cNvCxnSpPr>
            <a:endCxn id="160" idx="1"/>
          </p:cNvCxnSpPr>
          <p:nvPr/>
        </p:nvCxnSpPr>
        <p:spPr>
          <a:xfrm flipV="1">
            <a:off x="6641391" y="3422741"/>
            <a:ext cx="339455" cy="439442"/>
          </a:xfrm>
          <a:prstGeom prst="line">
            <a:avLst/>
          </a:prstGeom>
          <a:noFill/>
          <a:ln w="6350" cap="flat" cmpd="sng" algn="ctr">
            <a:solidFill>
              <a:srgbClr val="4F81BD">
                <a:shade val="95000"/>
                <a:satMod val="105000"/>
              </a:srgbClr>
            </a:solidFill>
            <a:prstDash val="solid"/>
            <a:headEnd type="oval" w="lg" len="lg"/>
          </a:ln>
          <a:effectLst/>
        </p:spPr>
      </p:cxnSp>
      <p:sp>
        <p:nvSpPr>
          <p:cNvPr id="160" name="テキスト ボックス 159"/>
          <p:cNvSpPr txBox="1"/>
          <p:nvPr/>
        </p:nvSpPr>
        <p:spPr>
          <a:xfrm>
            <a:off x="6980846" y="3268852"/>
            <a:ext cx="641201" cy="307777"/>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東大阪市立</a:t>
            </a:r>
            <a:endParaRPr kumimoji="1" lang="en-US" altLang="zh-TW"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総合病院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61" name="直線コネクタ 160"/>
          <p:cNvCxnSpPr>
            <a:endCxn id="162" idx="2"/>
          </p:cNvCxnSpPr>
          <p:nvPr/>
        </p:nvCxnSpPr>
        <p:spPr>
          <a:xfrm flipV="1">
            <a:off x="6988212" y="2636246"/>
            <a:ext cx="29594" cy="279228"/>
          </a:xfrm>
          <a:prstGeom prst="line">
            <a:avLst/>
          </a:prstGeom>
          <a:noFill/>
          <a:ln w="6350" cap="flat" cmpd="sng" algn="ctr">
            <a:solidFill>
              <a:srgbClr val="4F81BD">
                <a:shade val="95000"/>
                <a:satMod val="105000"/>
              </a:srgbClr>
            </a:solidFill>
            <a:prstDash val="solid"/>
            <a:headEnd type="oval" w="lg" len="lg"/>
          </a:ln>
          <a:effectLst/>
        </p:spPr>
      </p:cxnSp>
      <p:sp>
        <p:nvSpPr>
          <p:cNvPr id="162" name="テキスト ボックス 161"/>
          <p:cNvSpPr txBox="1"/>
          <p:nvPr/>
        </p:nvSpPr>
        <p:spPr>
          <a:xfrm>
            <a:off x="6633085" y="2328469"/>
            <a:ext cx="769441" cy="307777"/>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星ケ丘</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医療センター</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63" name="直線コネクタ 162"/>
          <p:cNvCxnSpPr>
            <a:endCxn id="164" idx="2"/>
          </p:cNvCxnSpPr>
          <p:nvPr/>
        </p:nvCxnSpPr>
        <p:spPr>
          <a:xfrm flipH="1" flipV="1">
            <a:off x="5600312" y="2541180"/>
            <a:ext cx="301328" cy="256748"/>
          </a:xfrm>
          <a:prstGeom prst="line">
            <a:avLst/>
          </a:prstGeom>
          <a:noFill/>
          <a:ln w="6350" cap="flat" cmpd="sng" algn="ctr">
            <a:solidFill>
              <a:srgbClr val="4F81BD">
                <a:shade val="95000"/>
                <a:satMod val="105000"/>
              </a:srgbClr>
            </a:solidFill>
            <a:prstDash val="solid"/>
            <a:headEnd type="oval" w="lg" len="lg"/>
          </a:ln>
          <a:effectLst/>
        </p:spPr>
      </p:cxnSp>
      <p:sp>
        <p:nvSpPr>
          <p:cNvPr id="164" name="テキスト ボックス 163"/>
          <p:cNvSpPr txBox="1"/>
          <p:nvPr/>
        </p:nvSpPr>
        <p:spPr>
          <a:xfrm>
            <a:off x="5215591" y="2387292"/>
            <a:ext cx="769441" cy="153888"/>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箕面市立病院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65" name="直線コネクタ 164"/>
          <p:cNvCxnSpPr>
            <a:endCxn id="166" idx="1"/>
          </p:cNvCxnSpPr>
          <p:nvPr/>
        </p:nvCxnSpPr>
        <p:spPr>
          <a:xfrm>
            <a:off x="6641391" y="4251784"/>
            <a:ext cx="339455" cy="157053"/>
          </a:xfrm>
          <a:prstGeom prst="line">
            <a:avLst/>
          </a:prstGeom>
          <a:noFill/>
          <a:ln w="6350" cap="flat" cmpd="sng" algn="ctr">
            <a:solidFill>
              <a:srgbClr val="4F81BD">
                <a:shade val="95000"/>
                <a:satMod val="105000"/>
              </a:srgbClr>
            </a:solidFill>
            <a:prstDash val="solid"/>
            <a:headEnd type="oval" w="lg" len="lg"/>
          </a:ln>
          <a:effectLst/>
        </p:spPr>
      </p:cxnSp>
      <p:sp>
        <p:nvSpPr>
          <p:cNvPr id="166" name="テキスト ボックス 165"/>
          <p:cNvSpPr txBox="1"/>
          <p:nvPr/>
        </p:nvSpPr>
        <p:spPr>
          <a:xfrm>
            <a:off x="6980846" y="4331893"/>
            <a:ext cx="769441" cy="153888"/>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八尾市立病院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67" name="直線コネクタ 166"/>
          <p:cNvCxnSpPr>
            <a:endCxn id="168" idx="3"/>
          </p:cNvCxnSpPr>
          <p:nvPr/>
        </p:nvCxnSpPr>
        <p:spPr>
          <a:xfrm flipH="1" flipV="1">
            <a:off x="5789032" y="3139074"/>
            <a:ext cx="299162" cy="374095"/>
          </a:xfrm>
          <a:prstGeom prst="line">
            <a:avLst/>
          </a:prstGeom>
          <a:noFill/>
          <a:ln w="6350" cap="flat" cmpd="sng" algn="ctr">
            <a:solidFill>
              <a:srgbClr val="4F81BD">
                <a:shade val="95000"/>
                <a:satMod val="105000"/>
              </a:srgbClr>
            </a:solidFill>
            <a:prstDash val="solid"/>
            <a:headEnd type="oval" w="lg" len="lg"/>
          </a:ln>
          <a:effectLst/>
        </p:spPr>
      </p:cxnSp>
      <p:sp>
        <p:nvSpPr>
          <p:cNvPr id="168" name="テキスト ボックス 167"/>
          <p:cNvSpPr txBox="1"/>
          <p:nvPr/>
        </p:nvSpPr>
        <p:spPr>
          <a:xfrm>
            <a:off x="4813831" y="2985185"/>
            <a:ext cx="975201" cy="307777"/>
          </a:xfrm>
          <a:prstGeom prst="rect">
            <a:avLst/>
          </a:prstGeom>
          <a:noFill/>
          <a:ln w="12700">
            <a:noFill/>
          </a:ln>
        </p:spPr>
        <p:txBody>
          <a:bodyPr wrap="squar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淀川キリスト教病院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69" name="直線コネクタ 168"/>
          <p:cNvCxnSpPr>
            <a:endCxn id="170" idx="3"/>
          </p:cNvCxnSpPr>
          <p:nvPr/>
        </p:nvCxnSpPr>
        <p:spPr>
          <a:xfrm flipH="1">
            <a:off x="5534351" y="4557301"/>
            <a:ext cx="315713" cy="71026"/>
          </a:xfrm>
          <a:prstGeom prst="line">
            <a:avLst/>
          </a:prstGeom>
          <a:noFill/>
          <a:ln w="6350" cap="flat" cmpd="sng" algn="ctr">
            <a:solidFill>
              <a:srgbClr val="4F81BD">
                <a:shade val="95000"/>
                <a:satMod val="105000"/>
              </a:srgbClr>
            </a:solidFill>
            <a:prstDash val="solid"/>
            <a:headEnd type="oval" w="lg" len="lg"/>
          </a:ln>
          <a:effectLst/>
        </p:spPr>
      </p:cxnSp>
      <p:sp>
        <p:nvSpPr>
          <p:cNvPr id="170" name="テキスト ボックス 169"/>
          <p:cNvSpPr txBox="1"/>
          <p:nvPr/>
        </p:nvSpPr>
        <p:spPr>
          <a:xfrm>
            <a:off x="4893149" y="4551383"/>
            <a:ext cx="641202" cy="153888"/>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市立</a:t>
            </a: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堺病院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71" name="直線コネクタ 170"/>
          <p:cNvCxnSpPr/>
          <p:nvPr/>
        </p:nvCxnSpPr>
        <p:spPr>
          <a:xfrm flipH="1">
            <a:off x="4469438" y="5529025"/>
            <a:ext cx="443538" cy="185059"/>
          </a:xfrm>
          <a:prstGeom prst="line">
            <a:avLst/>
          </a:prstGeom>
          <a:noFill/>
          <a:ln w="6350" cap="flat" cmpd="sng" algn="ctr">
            <a:solidFill>
              <a:srgbClr val="4F81BD">
                <a:shade val="95000"/>
                <a:satMod val="105000"/>
              </a:srgbClr>
            </a:solidFill>
            <a:prstDash val="solid"/>
            <a:headEnd type="oval" w="lg" len="lg"/>
          </a:ln>
          <a:effectLst/>
        </p:spPr>
      </p:cxnSp>
      <p:sp>
        <p:nvSpPr>
          <p:cNvPr id="172" name="テキスト ボックス 171"/>
          <p:cNvSpPr txBox="1"/>
          <p:nvPr/>
        </p:nvSpPr>
        <p:spPr>
          <a:xfrm>
            <a:off x="3660980" y="5721762"/>
            <a:ext cx="1423467" cy="142027"/>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923"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りんくう総合医療センター</a:t>
            </a:r>
            <a:endParaRPr kumimoji="1" lang="en-US" altLang="ja-JP" sz="923"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73" name="直線コネクタ 172"/>
          <p:cNvCxnSpPr>
            <a:endCxn id="174" idx="3"/>
          </p:cNvCxnSpPr>
          <p:nvPr/>
        </p:nvCxnSpPr>
        <p:spPr>
          <a:xfrm flipH="1" flipV="1">
            <a:off x="5425021" y="2711673"/>
            <a:ext cx="274064" cy="212678"/>
          </a:xfrm>
          <a:prstGeom prst="line">
            <a:avLst/>
          </a:prstGeom>
          <a:noFill/>
          <a:ln w="6350" cap="flat" cmpd="sng" algn="ctr">
            <a:solidFill>
              <a:srgbClr val="4F81BD">
                <a:shade val="95000"/>
                <a:satMod val="105000"/>
              </a:srgbClr>
            </a:solidFill>
            <a:prstDash val="solid"/>
            <a:headEnd type="oval" w="sm" len="sm"/>
          </a:ln>
          <a:effectLst/>
        </p:spPr>
      </p:cxnSp>
      <p:sp>
        <p:nvSpPr>
          <p:cNvPr id="174" name="テキスト ボックス 173"/>
          <p:cNvSpPr txBox="1"/>
          <p:nvPr/>
        </p:nvSpPr>
        <p:spPr>
          <a:xfrm>
            <a:off x="4655579" y="2634729"/>
            <a:ext cx="769442" cy="153888"/>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市立池田病院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5" name="テキスト ボックス 174"/>
          <p:cNvSpPr txBox="1"/>
          <p:nvPr/>
        </p:nvSpPr>
        <p:spPr>
          <a:xfrm>
            <a:off x="6772911" y="4719847"/>
            <a:ext cx="1217954" cy="461665"/>
          </a:xfrm>
          <a:prstGeom prst="rect">
            <a:avLst/>
          </a:prstGeom>
          <a:noFill/>
          <a:ln w="12700">
            <a:noFill/>
          </a:ln>
        </p:spPr>
        <p:txBody>
          <a:bodyPr wrap="squar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大阪府</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呼吸器・アレルギー</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医療センター</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76" name="直線コネクタ 175"/>
          <p:cNvCxnSpPr>
            <a:endCxn id="175" idx="1"/>
          </p:cNvCxnSpPr>
          <p:nvPr/>
        </p:nvCxnSpPr>
        <p:spPr>
          <a:xfrm>
            <a:off x="6578698" y="4696675"/>
            <a:ext cx="194213" cy="254005"/>
          </a:xfrm>
          <a:prstGeom prst="line">
            <a:avLst/>
          </a:prstGeom>
          <a:noFill/>
          <a:ln w="6350" cap="flat" cmpd="sng" algn="ctr">
            <a:solidFill>
              <a:srgbClr val="4F81BD">
                <a:shade val="95000"/>
                <a:satMod val="105000"/>
              </a:srgbClr>
            </a:solidFill>
            <a:prstDash val="solid"/>
            <a:headEnd type="oval" w="sm" len="sm"/>
          </a:ln>
          <a:effectLst/>
        </p:spPr>
      </p:cxnSp>
      <p:cxnSp>
        <p:nvCxnSpPr>
          <p:cNvPr id="177" name="直線コネクタ 176"/>
          <p:cNvCxnSpPr>
            <a:endCxn id="178" idx="3"/>
          </p:cNvCxnSpPr>
          <p:nvPr/>
        </p:nvCxnSpPr>
        <p:spPr>
          <a:xfrm flipH="1" flipV="1">
            <a:off x="5489293" y="3834763"/>
            <a:ext cx="109732" cy="27422"/>
          </a:xfrm>
          <a:prstGeom prst="line">
            <a:avLst/>
          </a:prstGeom>
          <a:noFill/>
          <a:ln w="6350" cap="flat" cmpd="sng" algn="ctr">
            <a:solidFill>
              <a:srgbClr val="4F81BD">
                <a:shade val="95000"/>
                <a:satMod val="105000"/>
              </a:srgbClr>
            </a:solidFill>
            <a:prstDash val="solid"/>
            <a:headEnd type="oval" w="sm" len="sm"/>
          </a:ln>
          <a:effectLst/>
        </p:spPr>
      </p:cxnSp>
      <p:sp>
        <p:nvSpPr>
          <p:cNvPr id="178" name="テキスト ボックス 177"/>
          <p:cNvSpPr txBox="1"/>
          <p:nvPr/>
        </p:nvSpPr>
        <p:spPr>
          <a:xfrm>
            <a:off x="4840774" y="3680874"/>
            <a:ext cx="648519" cy="307777"/>
          </a:xfrm>
          <a:prstGeom prst="rect">
            <a:avLst/>
          </a:prstGeom>
          <a:noFill/>
          <a:ln w="12700">
            <a:noFill/>
          </a:ln>
        </p:spPr>
        <p:txBody>
          <a:bodyPr wrap="squar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zh-TW"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a:t>
            </a:r>
            <a:r>
              <a:rPr kumimoji="1" lang="ja-JP"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みなと中央</a:t>
            </a:r>
            <a:r>
              <a:rPr kumimoji="1" lang="zh-TW"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9" name="テキスト ボックス 178"/>
          <p:cNvSpPr txBox="1"/>
          <p:nvPr/>
        </p:nvSpPr>
        <p:spPr>
          <a:xfrm>
            <a:off x="6772285" y="3777801"/>
            <a:ext cx="717844" cy="307777"/>
          </a:xfrm>
          <a:prstGeom prst="rect">
            <a:avLst/>
          </a:prstGeom>
          <a:noFill/>
          <a:ln w="12700">
            <a:noFill/>
          </a:ln>
        </p:spPr>
        <p:txBody>
          <a:bodyPr wrap="squar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NTT</a:t>
            </a: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西日本大阪病院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80" name="直線コネクタ 179"/>
          <p:cNvCxnSpPr>
            <a:endCxn id="179" idx="1"/>
          </p:cNvCxnSpPr>
          <p:nvPr/>
        </p:nvCxnSpPr>
        <p:spPr>
          <a:xfrm>
            <a:off x="6221951" y="3910357"/>
            <a:ext cx="550334" cy="21333"/>
          </a:xfrm>
          <a:prstGeom prst="line">
            <a:avLst/>
          </a:prstGeom>
          <a:noFill/>
          <a:ln w="6350" cap="flat" cmpd="sng" algn="ctr">
            <a:solidFill>
              <a:srgbClr val="4F81BD">
                <a:shade val="95000"/>
                <a:satMod val="105000"/>
              </a:srgbClr>
            </a:solidFill>
            <a:prstDash val="solid"/>
            <a:headEnd type="oval" w="sm" len="sm"/>
          </a:ln>
          <a:effectLst/>
        </p:spPr>
      </p:cxnSp>
      <p:cxnSp>
        <p:nvCxnSpPr>
          <p:cNvPr id="181" name="直線コネクタ 180"/>
          <p:cNvCxnSpPr/>
          <p:nvPr/>
        </p:nvCxnSpPr>
        <p:spPr>
          <a:xfrm>
            <a:off x="6151243" y="4046818"/>
            <a:ext cx="24903" cy="67130"/>
          </a:xfrm>
          <a:prstGeom prst="line">
            <a:avLst/>
          </a:prstGeom>
          <a:noFill/>
          <a:ln w="6350" cap="flat" cmpd="sng" algn="ctr">
            <a:solidFill>
              <a:srgbClr val="4F81BD">
                <a:shade val="95000"/>
                <a:satMod val="105000"/>
              </a:srgbClr>
            </a:solidFill>
            <a:prstDash val="solid"/>
            <a:headEnd type="oval" w="sm" len="sm"/>
          </a:ln>
          <a:effectLst/>
        </p:spPr>
      </p:cxnSp>
      <p:sp>
        <p:nvSpPr>
          <p:cNvPr id="182" name="テキスト ボックス 181"/>
          <p:cNvSpPr txBox="1"/>
          <p:nvPr/>
        </p:nvSpPr>
        <p:spPr>
          <a:xfrm>
            <a:off x="5615931" y="4067760"/>
            <a:ext cx="931345" cy="153888"/>
          </a:xfrm>
          <a:prstGeom prst="rect">
            <a:avLst/>
          </a:prstGeom>
          <a:noFill/>
          <a:ln w="12700">
            <a:noFill/>
          </a:ln>
        </p:spPr>
        <p:txBody>
          <a:bodyPr wrap="none" lIns="0" tIns="0" rIns="0" bIns="0" rtlCol="0" anchor="ctr" anchorCtr="0">
            <a:spAutoFit/>
          </a:bodyPr>
          <a:lstStyle/>
          <a:p>
            <a:pPr marL="0" marR="0" lvl="0" indent="0" algn="r" defTabSz="844083" rtl="0" eaLnBrk="1" fontAlgn="auto" latinLnBrk="0" hangingPunct="1">
              <a:lnSpc>
                <a:spcPct val="100000"/>
              </a:lnSpc>
              <a:spcBef>
                <a:spcPts val="0"/>
              </a:spcBef>
              <a:spcAft>
                <a:spcPts val="0"/>
              </a:spcAft>
              <a:buClrTx/>
              <a:buSzTx/>
              <a:buFontTx/>
              <a:buNone/>
              <a:tabLst/>
              <a:defRPr/>
            </a:pPr>
            <a:r>
              <a:rPr kumimoji="1" lang="en-US" altLang="ja-JP"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JR</a:t>
            </a:r>
            <a:r>
              <a:rPr kumimoji="1" lang="zh-TW"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a:t>
            </a:r>
            <a:r>
              <a:rPr kumimoji="1" lang="zh-TW"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鉄道病院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83" name="テキスト ボックス 182"/>
          <p:cNvSpPr txBox="1"/>
          <p:nvPr/>
        </p:nvSpPr>
        <p:spPr>
          <a:xfrm>
            <a:off x="6113354" y="3224293"/>
            <a:ext cx="641201" cy="153888"/>
          </a:xfrm>
          <a:prstGeom prst="rect">
            <a:avLst/>
          </a:prstGeom>
          <a:noFill/>
          <a:ln w="12700">
            <a:noFill/>
          </a:ln>
        </p:spPr>
        <p:txBody>
          <a:bodyPr wrap="none" lIns="0" tIns="0" rIns="0" bIns="0" rtlCol="0" anchor="ctr" anchorCtr="0">
            <a:sp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大手前病院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cxnSp>
        <p:nvCxnSpPr>
          <p:cNvPr id="184" name="直線コネクタ 183"/>
          <p:cNvCxnSpPr>
            <a:endCxn id="183" idx="2"/>
          </p:cNvCxnSpPr>
          <p:nvPr/>
        </p:nvCxnSpPr>
        <p:spPr>
          <a:xfrm flipV="1">
            <a:off x="6151243" y="3378181"/>
            <a:ext cx="282712" cy="282760"/>
          </a:xfrm>
          <a:prstGeom prst="line">
            <a:avLst/>
          </a:prstGeom>
          <a:noFill/>
          <a:ln w="6350" cap="flat" cmpd="sng" algn="ctr">
            <a:solidFill>
              <a:srgbClr val="4F81BD">
                <a:shade val="95000"/>
                <a:satMod val="105000"/>
              </a:srgbClr>
            </a:solidFill>
            <a:prstDash val="solid"/>
            <a:headEnd type="oval" w="sm" len="sm"/>
          </a:ln>
          <a:effectLst/>
        </p:spPr>
      </p:cxnSp>
      <p:cxnSp>
        <p:nvCxnSpPr>
          <p:cNvPr id="185" name="直線コネクタ 184"/>
          <p:cNvCxnSpPr>
            <a:endCxn id="186" idx="0"/>
          </p:cNvCxnSpPr>
          <p:nvPr/>
        </p:nvCxnSpPr>
        <p:spPr>
          <a:xfrm flipH="1">
            <a:off x="5311483" y="3848388"/>
            <a:ext cx="382110" cy="340302"/>
          </a:xfrm>
          <a:prstGeom prst="line">
            <a:avLst/>
          </a:prstGeom>
          <a:noFill/>
          <a:ln w="6350" cap="flat" cmpd="sng" algn="ctr">
            <a:solidFill>
              <a:srgbClr val="4F81BD">
                <a:shade val="95000"/>
                <a:satMod val="105000"/>
              </a:srgbClr>
            </a:solidFill>
            <a:prstDash val="solid"/>
            <a:headEnd type="oval" w="sm" len="sm"/>
          </a:ln>
          <a:effectLst/>
        </p:spPr>
      </p:cxnSp>
      <p:sp>
        <p:nvSpPr>
          <p:cNvPr id="186" name="テキスト ボックス 185"/>
          <p:cNvSpPr txBox="1"/>
          <p:nvPr/>
        </p:nvSpPr>
        <p:spPr>
          <a:xfrm>
            <a:off x="4734402" y="4188690"/>
            <a:ext cx="1154162" cy="307777"/>
          </a:xfrm>
          <a:prstGeom prst="rect">
            <a:avLst/>
          </a:prstGeom>
          <a:noFill/>
          <a:ln w="12700">
            <a:noFill/>
          </a:ln>
        </p:spPr>
        <p:txBody>
          <a:bodyPr wrap="none" lIns="0" tIns="0" rIns="0" bIns="0" rtlCol="0" anchor="ctr" anchorCtr="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zh-CN"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日本生命済生会附属</a:t>
            </a:r>
            <a:endParaRPr kumimoji="1" lang="en-US" altLang="zh-CN"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844083" rtl="0" eaLnBrk="1" fontAlgn="auto" latinLnBrk="0" hangingPunct="1">
              <a:lnSpc>
                <a:spcPct val="100000"/>
              </a:lnSpc>
              <a:spcBef>
                <a:spcPts val="0"/>
              </a:spcBef>
              <a:spcAft>
                <a:spcPts val="0"/>
              </a:spcAft>
              <a:buClrTx/>
              <a:buSzTx/>
              <a:buFontTx/>
              <a:buNone/>
              <a:tabLst/>
              <a:defRPr/>
            </a:pPr>
            <a:r>
              <a:rPr kumimoji="1" lang="zh-CN" altLang="en-US"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日生病院</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pic>
        <p:nvPicPr>
          <p:cNvPr id="187" name="Picture 2" descr="\\MONJI-IMAC\new-mon\Documents\works\仕事データ\他\阪大のPPT用\140303_眼科ICT\病院外観\阪大病院.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36465" y="862796"/>
            <a:ext cx="2283490" cy="1295443"/>
          </a:xfrm>
          <a:prstGeom prst="rect">
            <a:avLst/>
          </a:prstGeom>
          <a:noFill/>
          <a:extLst>
            <a:ext uri="{909E8E84-426E-40DD-AFC4-6F175D3DCCD1}">
              <a14:hiddenFill xmlns:a14="http://schemas.microsoft.com/office/drawing/2010/main">
                <a:solidFill>
                  <a:srgbClr val="FFFFFF"/>
                </a:solidFill>
              </a14:hiddenFill>
            </a:ext>
          </a:extLst>
        </p:spPr>
      </p:pic>
      <p:sp>
        <p:nvSpPr>
          <p:cNvPr id="90" name="角丸四角形 89"/>
          <p:cNvSpPr/>
          <p:nvPr/>
        </p:nvSpPr>
        <p:spPr>
          <a:xfrm>
            <a:off x="168756" y="3260777"/>
            <a:ext cx="3394174" cy="540000"/>
          </a:xfrm>
          <a:prstGeom prst="roundRect">
            <a:avLst>
              <a:gd name="adj" fmla="val 10247"/>
            </a:avLst>
          </a:prstGeom>
          <a:solidFill>
            <a:srgbClr val="FAE8B4"/>
          </a:solidFill>
          <a:ln w="38100">
            <a:solidFill>
              <a:schemeClr val="accent3">
                <a:lumMod val="75000"/>
              </a:schemeClr>
            </a:solidFill>
          </a:ln>
          <a:effectLst>
            <a:outerShdw blurRad="57150" dist="19050" dir="5400000" algn="ctr" rotWithShape="0">
              <a:srgbClr val="000000">
                <a:alpha val="63000"/>
              </a:srgbClr>
            </a:outerShdw>
          </a:effectLst>
        </p:spPr>
        <p:txBody>
          <a:bodyPr lIns="72000" tIns="36000" rIns="7200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事業会社（未来</a:t>
            </a:r>
            <a:r>
              <a:rPr kumimoji="0" lang="ja-JP" altLang="en-US"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医療開発推進</a:t>
            </a: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機構）</a:t>
            </a:r>
            <a:endParaRPr kumimoji="0" lang="en-US" altLang="ja-JP"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設立に</a:t>
            </a: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よる</a:t>
            </a:r>
            <a:r>
              <a:rPr kumimoji="0" lang="zh-TW" altLang="en-US"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臨床研究</a:t>
            </a:r>
            <a:r>
              <a:rPr kumimoji="0" lang="zh-TW"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支援</a:t>
            </a: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の更なる高度化</a:t>
            </a:r>
            <a:endParaRPr kumimoji="0" lang="en-US" altLang="ja-JP"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91" name="角丸四角形 90"/>
          <p:cNvSpPr/>
          <p:nvPr/>
        </p:nvSpPr>
        <p:spPr>
          <a:xfrm>
            <a:off x="168756" y="3933056"/>
            <a:ext cx="3122557" cy="1957745"/>
          </a:xfrm>
          <a:prstGeom prst="roundRect">
            <a:avLst>
              <a:gd name="adj" fmla="val 3088"/>
            </a:avLst>
          </a:prstGeom>
          <a:solidFill>
            <a:srgbClr val="FAE8B4"/>
          </a:solidFill>
          <a:ln w="38100" cap="flat" cmpd="sng" algn="ctr">
            <a:solidFill>
              <a:schemeClr val="accent3">
                <a:lumMod val="75000"/>
              </a:schemeClr>
            </a:solidFill>
            <a:prstDash val="solid"/>
            <a:miter lim="800000"/>
          </a:ln>
          <a:effectLst/>
        </p:spPr>
        <p:txBody>
          <a:bodyPr wrap="square" anchor="ctr" anchorCtr="0">
            <a:spAutoFit/>
          </a:bodyPr>
          <a:lstStyle/>
          <a:p>
            <a:pPr marL="152400" marR="0" lvl="0" indent="-151200" algn="l" defTabSz="844083" rtl="0" eaLnBrk="1" fontAlgn="auto" latinLnBrk="0" hangingPunct="1">
              <a:lnSpc>
                <a:spcPct val="100000"/>
              </a:lnSpc>
              <a:spcBef>
                <a:spcPts val="0"/>
              </a:spcBef>
              <a:spcAft>
                <a:spcPts val="0"/>
              </a:spcAft>
              <a:buClr>
                <a:srgbClr val="055DCD"/>
              </a:buClr>
              <a:buSzTx/>
              <a:buFont typeface="Wingdings" panose="05000000000000000000" pitchFamily="2" charset="2"/>
              <a:buChar char="l"/>
              <a:tabLst/>
              <a:defRPr/>
            </a:pPr>
            <a:r>
              <a:rPr kumimoji="0" lang="ja-JP" altLang="en-US" sz="12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企業へのコンサルティングサービスや事業化サポート、受託研究開発など、多様なサービス</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を実施</a:t>
            </a:r>
          </a:p>
          <a:p>
            <a:pPr marL="152400" marR="0" lvl="0" indent="-151200" algn="l" defTabSz="844083" rtl="0" eaLnBrk="1" fontAlgn="auto" latinLnBrk="0" hangingPunct="1">
              <a:lnSpc>
                <a:spcPct val="100000"/>
              </a:lnSpc>
              <a:spcBef>
                <a:spcPts val="0"/>
              </a:spcBef>
              <a:spcAft>
                <a:spcPts val="0"/>
              </a:spcAft>
              <a:buClr>
                <a:srgbClr val="055DCD"/>
              </a:buClr>
              <a:buSzTx/>
              <a:buFont typeface="Wingdings" panose="05000000000000000000" pitchFamily="2" charset="2"/>
              <a:buChar char="l"/>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ワンストップ」での</a:t>
            </a:r>
            <a:r>
              <a:rPr kumimoji="0" lang="ja-JP" altLang="en-US" sz="12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大規模臨床試験／治験推進体制の提供</a:t>
            </a:r>
          </a:p>
          <a:p>
            <a:pPr marL="152400" marR="0" lvl="0" indent="-151200" algn="l" defTabSz="844083" rtl="0" eaLnBrk="1" fontAlgn="auto" latinLnBrk="0" hangingPunct="1">
              <a:lnSpc>
                <a:spcPct val="100000"/>
              </a:lnSpc>
              <a:spcBef>
                <a:spcPts val="0"/>
              </a:spcBef>
              <a:spcAft>
                <a:spcPts val="0"/>
              </a:spcAft>
              <a:buClr>
                <a:srgbClr val="055DCD"/>
              </a:buClr>
              <a:buSzTx/>
              <a:buFont typeface="Wingdings" panose="05000000000000000000" pitchFamily="2" charset="2"/>
              <a:buChar char="l"/>
              <a:tabLst/>
              <a:defRPr/>
            </a:pP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契約業務の簡素化／</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集約</a:t>
            </a:r>
            <a:endParaRPr kumimoji="0" lang="en-US" altLang="ja-JP"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52400" marR="0" lvl="0" indent="-151200" algn="l" defTabSz="844083" rtl="0" eaLnBrk="1" fontAlgn="auto" latinLnBrk="0" hangingPunct="1">
              <a:lnSpc>
                <a:spcPct val="100000"/>
              </a:lnSpc>
              <a:spcBef>
                <a:spcPts val="0"/>
              </a:spcBef>
              <a:spcAft>
                <a:spcPts val="0"/>
              </a:spcAft>
              <a:buClr>
                <a:srgbClr val="055DCD"/>
              </a:buClr>
              <a:buSzTx/>
              <a:buFont typeface="Wingdings" panose="05000000000000000000" pitchFamily="2" charset="2"/>
              <a:buChar char="l"/>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共同</a:t>
            </a:r>
            <a:r>
              <a:rPr kumimoji="0" lang="en-US" altLang="ja-JP"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IRB</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0" lang="en-US" altLang="ja-JP"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Institutional Review Board</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）の開催</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152400" marR="0" lvl="0" indent="-151200" algn="l" defTabSz="844083" rtl="0" eaLnBrk="1" fontAlgn="auto" latinLnBrk="0" hangingPunct="1">
              <a:lnSpc>
                <a:spcPct val="100000"/>
              </a:lnSpc>
              <a:spcBef>
                <a:spcPts val="0"/>
              </a:spcBef>
              <a:spcAft>
                <a:spcPts val="0"/>
              </a:spcAft>
              <a:buClr>
                <a:srgbClr val="055DCD"/>
              </a:buClr>
              <a:buSzTx/>
              <a:buFont typeface="Wingdings" panose="05000000000000000000" pitchFamily="2" charset="2"/>
              <a:buChar char="l"/>
              <a:tabLst/>
              <a:defRPr/>
            </a:pPr>
            <a:r>
              <a:rPr kumimoji="0" lang="ja-JP" altLang="en-US" sz="12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アカデミアの高度人材を活用したサービスの拡充</a:t>
            </a:r>
          </a:p>
        </p:txBody>
      </p:sp>
      <p:sp>
        <p:nvSpPr>
          <p:cNvPr id="2" name="角丸四角形 1"/>
          <p:cNvSpPr/>
          <p:nvPr/>
        </p:nvSpPr>
        <p:spPr>
          <a:xfrm>
            <a:off x="137967" y="6005356"/>
            <a:ext cx="6070721" cy="686422"/>
          </a:xfrm>
          <a:prstGeom prst="roundRect">
            <a:avLst>
              <a:gd name="adj" fmla="val 9594"/>
            </a:avLst>
          </a:prstGeom>
          <a:solidFill>
            <a:schemeClr val="accent1">
              <a:lumMod val="75000"/>
            </a:schemeClr>
          </a:solidFill>
          <a:ln w="38100">
            <a:noFill/>
          </a:ln>
        </p:spPr>
        <p:txBody>
          <a:bodyPr wrap="square" anchor="ctr" anchorCtr="0">
            <a:noAutofit/>
          </a:bodyPr>
          <a:lstStyle/>
          <a:p>
            <a:pPr marL="0" marR="0" lvl="0" indent="0" algn="just" defTabSz="914400" rtl="0" eaLnBrk="1" fontAlgn="auto" latinLnBrk="0" hangingPunct="1">
              <a:lnSpc>
                <a:spcPts val="2100"/>
              </a:lnSpc>
              <a:spcBef>
                <a:spcPts val="0"/>
              </a:spcBef>
              <a:spcAft>
                <a:spcPts val="0"/>
              </a:spcAft>
              <a:buClrTx/>
              <a:buSzTx/>
              <a:buFontTx/>
              <a:buNone/>
              <a:tabLst/>
              <a:defRPr/>
            </a:pPr>
            <a:r>
              <a:rPr kumimoji="1" lang="ja-JP" altLang="ja-JP" sz="16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Arial" panose="020B0604020202020204" pitchFamily="34" charset="0"/>
              </a:rPr>
              <a:t>研究成果の実用化を通して獲得した資金を研究開発や人材育成に</a:t>
            </a:r>
            <a:r>
              <a:rPr kumimoji="1" lang="ja-JP" altLang="ja-JP" sz="16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Arial" panose="020B0604020202020204" pitchFamily="34" charset="0"/>
              </a:rPr>
              <a:t>還元</a:t>
            </a:r>
            <a:r>
              <a:rPr kumimoji="1" lang="ja-JP" altLang="en-US" sz="16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Arial" panose="020B0604020202020204" pitchFamily="34" charset="0"/>
              </a:rPr>
              <a:t>し、</a:t>
            </a:r>
            <a:r>
              <a:rPr kumimoji="1" lang="ja-JP" altLang="ja-JP" sz="1600" b="1" i="0" u="none" strike="noStrike" kern="1200" cap="none" spc="0" normalizeH="0" baseline="0" noProof="0" dirty="0" smtClean="0">
                <a:ln>
                  <a:noFill/>
                </a:ln>
                <a:solidFill>
                  <a:srgbClr val="ECB100">
                    <a:lumMod val="60000"/>
                    <a:lumOff val="40000"/>
                  </a:srgbClr>
                </a:solidFill>
                <a:effectLst/>
                <a:uLnTx/>
                <a:uFillTx/>
                <a:latin typeface="メイリオ" panose="020B0604030504040204" pitchFamily="50" charset="-128"/>
                <a:ea typeface="メイリオ" panose="020B0604030504040204" pitchFamily="50" charset="-128"/>
                <a:cs typeface="Arial" panose="020B0604020202020204" pitchFamily="34" charset="0"/>
              </a:rPr>
              <a:t>持続的</a:t>
            </a:r>
            <a:r>
              <a:rPr kumimoji="1" lang="ja-JP" altLang="ja-JP" sz="1600" b="1" i="0" u="none" strike="noStrike" kern="1200" cap="none" spc="0" normalizeH="0" baseline="0" noProof="0" dirty="0">
                <a:ln>
                  <a:noFill/>
                </a:ln>
                <a:solidFill>
                  <a:srgbClr val="ECB100">
                    <a:lumMod val="60000"/>
                    <a:lumOff val="40000"/>
                  </a:srgbClr>
                </a:solidFill>
                <a:effectLst/>
                <a:uLnTx/>
                <a:uFillTx/>
                <a:latin typeface="メイリオ" panose="020B0604030504040204" pitchFamily="50" charset="-128"/>
                <a:ea typeface="メイリオ" panose="020B0604030504040204" pitchFamily="50" charset="-128"/>
                <a:cs typeface="Arial" panose="020B0604020202020204" pitchFamily="34" charset="0"/>
              </a:rPr>
              <a:t>に革新的医療の開発・提供に貢献</a:t>
            </a:r>
            <a:endParaRPr kumimoji="1" lang="ja-JP" altLang="en-US" sz="1600" b="1" i="0" u="none" strike="noStrike" kern="1200" cap="none" spc="0" normalizeH="0" baseline="0" noProof="0" dirty="0">
              <a:ln>
                <a:noFill/>
              </a:ln>
              <a:solidFill>
                <a:srgbClr val="ECB100">
                  <a:lumMod val="60000"/>
                  <a:lumOff val="40000"/>
                </a:srgbClr>
              </a:solidFill>
              <a:effectLst/>
              <a:uLnTx/>
              <a:uFillTx/>
              <a:latin typeface="メイリオ" panose="020B0604030504040204" pitchFamily="50" charset="-128"/>
              <a:ea typeface="メイリオ" panose="020B0604030504040204" pitchFamily="50" charset="-128"/>
              <a:cs typeface="+mn-cs"/>
            </a:endParaRPr>
          </a:p>
        </p:txBody>
      </p:sp>
      <p:sp>
        <p:nvSpPr>
          <p:cNvPr id="3" name="下矢印 2"/>
          <p:cNvSpPr/>
          <p:nvPr/>
        </p:nvSpPr>
        <p:spPr>
          <a:xfrm>
            <a:off x="1464487" y="5832121"/>
            <a:ext cx="344319" cy="227476"/>
          </a:xfrm>
          <a:prstGeom prst="down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3" name="正方形/長方形 82"/>
          <p:cNvSpPr/>
          <p:nvPr/>
        </p:nvSpPr>
        <p:spPr>
          <a:xfrm>
            <a:off x="-2582813" y="177976"/>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付録から本編に移動</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220183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円/楕円 179"/>
          <p:cNvSpPr>
            <a:spLocks noChangeAspect="1"/>
          </p:cNvSpPr>
          <p:nvPr/>
        </p:nvSpPr>
        <p:spPr>
          <a:xfrm>
            <a:off x="931443" y="561715"/>
            <a:ext cx="4320000" cy="4320000"/>
          </a:xfrm>
          <a:prstGeom prst="ellipse">
            <a:avLst/>
          </a:prstGeom>
          <a:gradFill flip="none" rotWithShape="1">
            <a:gsLst>
              <a:gs pos="33000">
                <a:schemeClr val="accent2">
                  <a:lumMod val="40000"/>
                  <a:lumOff val="60000"/>
                </a:schemeClr>
              </a:gs>
              <a:gs pos="0">
                <a:schemeClr val="accent2">
                  <a:lumMod val="20000"/>
                  <a:lumOff val="80000"/>
                </a:schemeClr>
              </a:gs>
              <a:gs pos="67000">
                <a:sysClr val="window" lastClr="FFFFFF">
                  <a:lumMod val="0"/>
                  <a:lumOff val="100000"/>
                  <a:alpha val="0"/>
                </a:sysClr>
              </a:gs>
            </a:gsLst>
            <a:path path="circle">
              <a:fillToRect l="50000" t="50000" r="50000" b="50000"/>
            </a:path>
            <a:tileRect/>
          </a:gradFill>
          <a:ln w="25400" cap="flat" cmpd="sng" algn="ctr">
            <a:noFill/>
            <a:prstDash val="solid"/>
          </a:ln>
          <a:effectLst/>
        </p:spPr>
        <p:txBody>
          <a:bodyPr vert="horz"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eiryo" charset="-128"/>
            </a:endParaRPr>
          </a:p>
        </p:txBody>
      </p:sp>
      <p:sp>
        <p:nvSpPr>
          <p:cNvPr id="133" name="二等辺三角形 132"/>
          <p:cNvSpPr>
            <a:spLocks noChangeAspect="1"/>
          </p:cNvSpPr>
          <p:nvPr/>
        </p:nvSpPr>
        <p:spPr>
          <a:xfrm>
            <a:off x="2423190" y="2149450"/>
            <a:ext cx="1329231" cy="1152000"/>
          </a:xfrm>
          <a:prstGeom prst="triangle">
            <a:avLst/>
          </a:prstGeom>
          <a:solidFill>
            <a:srgbClr val="FFFF99"/>
          </a:solidFill>
          <a:ln w="6350">
            <a:solidFill>
              <a:srgbClr val="FFFF99"/>
            </a:solidFill>
          </a:ln>
          <a:effectLst>
            <a:outerShdw blurRad="2159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台形 4"/>
          <p:cNvSpPr/>
          <p:nvPr/>
        </p:nvSpPr>
        <p:spPr>
          <a:xfrm>
            <a:off x="1759997" y="3303426"/>
            <a:ext cx="2664000" cy="1152000"/>
          </a:xfrm>
          <a:prstGeom prst="trapezoid">
            <a:avLst>
              <a:gd name="adj" fmla="val 57828"/>
            </a:avLst>
          </a:prstGeom>
          <a:solidFill>
            <a:srgbClr val="DAEDC1"/>
          </a:solidFill>
          <a:ln w="6350">
            <a:solidFill>
              <a:srgbClr val="DAEDC1"/>
            </a:solidFill>
          </a:ln>
          <a:effectLst>
            <a:outerShdw blurRad="2159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8" name="台形 137"/>
          <p:cNvSpPr/>
          <p:nvPr/>
        </p:nvSpPr>
        <p:spPr>
          <a:xfrm>
            <a:off x="1097597" y="4453450"/>
            <a:ext cx="3988800" cy="1152000"/>
          </a:xfrm>
          <a:prstGeom prst="trapezoid">
            <a:avLst>
              <a:gd name="adj" fmla="val 57828"/>
            </a:avLst>
          </a:prstGeom>
          <a:solidFill>
            <a:schemeClr val="bg1">
              <a:lumMod val="95000"/>
            </a:schemeClr>
          </a:solidFill>
          <a:ln w="6350">
            <a:solidFill>
              <a:srgbClr val="F2F2F2"/>
            </a:solidFill>
          </a:ln>
          <a:effectLst>
            <a:outerShdw blurRad="215900" dist="152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47" name="台形 146"/>
          <p:cNvSpPr/>
          <p:nvPr/>
        </p:nvSpPr>
        <p:spPr>
          <a:xfrm>
            <a:off x="1759996" y="3301402"/>
            <a:ext cx="1109855" cy="1154024"/>
          </a:xfrm>
          <a:custGeom>
            <a:avLst/>
            <a:gdLst>
              <a:gd name="connsiteX0" fmla="*/ 0 w 2664000"/>
              <a:gd name="connsiteY0" fmla="*/ 1152000 h 1152000"/>
              <a:gd name="connsiteX1" fmla="*/ 666179 w 2664000"/>
              <a:gd name="connsiteY1" fmla="*/ 0 h 1152000"/>
              <a:gd name="connsiteX2" fmla="*/ 1997821 w 2664000"/>
              <a:gd name="connsiteY2" fmla="*/ 0 h 1152000"/>
              <a:gd name="connsiteX3" fmla="*/ 2664000 w 2664000"/>
              <a:gd name="connsiteY3" fmla="*/ 1152000 h 1152000"/>
              <a:gd name="connsiteX4" fmla="*/ 0 w 2664000"/>
              <a:gd name="connsiteY4" fmla="*/ 1152000 h 1152000"/>
              <a:gd name="connsiteX0" fmla="*/ 0 w 1997821"/>
              <a:gd name="connsiteY0" fmla="*/ 1152000 h 1152000"/>
              <a:gd name="connsiteX1" fmla="*/ 666179 w 1997821"/>
              <a:gd name="connsiteY1" fmla="*/ 0 h 1152000"/>
              <a:gd name="connsiteX2" fmla="*/ 1997821 w 1997821"/>
              <a:gd name="connsiteY2" fmla="*/ 0 h 1152000"/>
              <a:gd name="connsiteX3" fmla="*/ 865180 w 1997821"/>
              <a:gd name="connsiteY3" fmla="*/ 1152000 h 1152000"/>
              <a:gd name="connsiteX4" fmla="*/ 0 w 1997821"/>
              <a:gd name="connsiteY4" fmla="*/ 1152000 h 1152000"/>
              <a:gd name="connsiteX0" fmla="*/ 0 w 1105906"/>
              <a:gd name="connsiteY0" fmla="*/ 1152000 h 1152000"/>
              <a:gd name="connsiteX1" fmla="*/ 666179 w 1105906"/>
              <a:gd name="connsiteY1" fmla="*/ 0 h 1152000"/>
              <a:gd name="connsiteX2" fmla="*/ 1105906 w 1105906"/>
              <a:gd name="connsiteY2" fmla="*/ 37475 h 1152000"/>
              <a:gd name="connsiteX3" fmla="*/ 865180 w 1105906"/>
              <a:gd name="connsiteY3" fmla="*/ 1152000 h 1152000"/>
              <a:gd name="connsiteX4" fmla="*/ 0 w 1105906"/>
              <a:gd name="connsiteY4" fmla="*/ 1152000 h 1152000"/>
              <a:gd name="connsiteX0" fmla="*/ 0 w 1105906"/>
              <a:gd name="connsiteY0" fmla="*/ 1152000 h 1153975"/>
              <a:gd name="connsiteX1" fmla="*/ 666179 w 1105906"/>
              <a:gd name="connsiteY1" fmla="*/ 0 h 1153975"/>
              <a:gd name="connsiteX2" fmla="*/ 1105906 w 1105906"/>
              <a:gd name="connsiteY2" fmla="*/ 37475 h 1153975"/>
              <a:gd name="connsiteX3" fmla="*/ 894805 w 1105906"/>
              <a:gd name="connsiteY3" fmla="*/ 1153975 h 1153975"/>
              <a:gd name="connsiteX4" fmla="*/ 0 w 1105906"/>
              <a:gd name="connsiteY4" fmla="*/ 1152000 h 1153975"/>
              <a:gd name="connsiteX0" fmla="*/ 0 w 1109855"/>
              <a:gd name="connsiteY0" fmla="*/ 1154024 h 1155999"/>
              <a:gd name="connsiteX1" fmla="*/ 666179 w 1109855"/>
              <a:gd name="connsiteY1" fmla="*/ 2024 h 1155999"/>
              <a:gd name="connsiteX2" fmla="*/ 1109855 w 1109855"/>
              <a:gd name="connsiteY2" fmla="*/ 0 h 1155999"/>
              <a:gd name="connsiteX3" fmla="*/ 894805 w 1109855"/>
              <a:gd name="connsiteY3" fmla="*/ 1155999 h 1155999"/>
              <a:gd name="connsiteX4" fmla="*/ 0 w 1109855"/>
              <a:gd name="connsiteY4" fmla="*/ 1154024 h 1155999"/>
              <a:gd name="connsiteX0" fmla="*/ 0 w 1109855"/>
              <a:gd name="connsiteY0" fmla="*/ 1152049 h 1154024"/>
              <a:gd name="connsiteX1" fmla="*/ 666179 w 1109855"/>
              <a:gd name="connsiteY1" fmla="*/ 49 h 1154024"/>
              <a:gd name="connsiteX2" fmla="*/ 1109855 w 1109855"/>
              <a:gd name="connsiteY2" fmla="*/ 0 h 1154024"/>
              <a:gd name="connsiteX3" fmla="*/ 894805 w 1109855"/>
              <a:gd name="connsiteY3" fmla="*/ 1154024 h 1154024"/>
              <a:gd name="connsiteX4" fmla="*/ 0 w 1109855"/>
              <a:gd name="connsiteY4" fmla="*/ 1152049 h 115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855" h="1154024">
                <a:moveTo>
                  <a:pt x="0" y="1152049"/>
                </a:moveTo>
                <a:lnTo>
                  <a:pt x="666179" y="49"/>
                </a:lnTo>
                <a:lnTo>
                  <a:pt x="1109855" y="0"/>
                </a:lnTo>
                <a:lnTo>
                  <a:pt x="894805" y="1154024"/>
                </a:lnTo>
                <a:lnTo>
                  <a:pt x="0" y="1152049"/>
                </a:lnTo>
                <a:close/>
              </a:path>
            </a:pathLst>
          </a:custGeom>
          <a:solidFill>
            <a:srgbClr val="66FFFF"/>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48" name="台形 147"/>
          <p:cNvSpPr/>
          <p:nvPr/>
        </p:nvSpPr>
        <p:spPr>
          <a:xfrm>
            <a:off x="3312420" y="3301450"/>
            <a:ext cx="1111577" cy="1153975"/>
          </a:xfrm>
          <a:custGeom>
            <a:avLst/>
            <a:gdLst>
              <a:gd name="connsiteX0" fmla="*/ 0 w 2664000"/>
              <a:gd name="connsiteY0" fmla="*/ 1152000 h 1152000"/>
              <a:gd name="connsiteX1" fmla="*/ 666179 w 2664000"/>
              <a:gd name="connsiteY1" fmla="*/ 0 h 1152000"/>
              <a:gd name="connsiteX2" fmla="*/ 1997821 w 2664000"/>
              <a:gd name="connsiteY2" fmla="*/ 0 h 1152000"/>
              <a:gd name="connsiteX3" fmla="*/ 2664000 w 2664000"/>
              <a:gd name="connsiteY3" fmla="*/ 1152000 h 1152000"/>
              <a:gd name="connsiteX4" fmla="*/ 0 w 2664000"/>
              <a:gd name="connsiteY4" fmla="*/ 1152000 h 1152000"/>
              <a:gd name="connsiteX0" fmla="*/ 1113194 w 1997821"/>
              <a:gd name="connsiteY0" fmla="*/ 1145821 h 1152000"/>
              <a:gd name="connsiteX1" fmla="*/ 0 w 1997821"/>
              <a:gd name="connsiteY1" fmla="*/ 0 h 1152000"/>
              <a:gd name="connsiteX2" fmla="*/ 1331642 w 1997821"/>
              <a:gd name="connsiteY2" fmla="*/ 0 h 1152000"/>
              <a:gd name="connsiteX3" fmla="*/ 1997821 w 1997821"/>
              <a:gd name="connsiteY3" fmla="*/ 1152000 h 1152000"/>
              <a:gd name="connsiteX4" fmla="*/ 1113194 w 1997821"/>
              <a:gd name="connsiteY4" fmla="*/ 1145821 h 1152000"/>
              <a:gd name="connsiteX0" fmla="*/ 211151 w 1095778"/>
              <a:gd name="connsiteY0" fmla="*/ 1145821 h 1152000"/>
              <a:gd name="connsiteX1" fmla="*/ 0 w 1095778"/>
              <a:gd name="connsiteY1" fmla="*/ 18535 h 1152000"/>
              <a:gd name="connsiteX2" fmla="*/ 429599 w 1095778"/>
              <a:gd name="connsiteY2" fmla="*/ 0 h 1152000"/>
              <a:gd name="connsiteX3" fmla="*/ 1095778 w 1095778"/>
              <a:gd name="connsiteY3" fmla="*/ 1152000 h 1152000"/>
              <a:gd name="connsiteX4" fmla="*/ 211151 w 1095778"/>
              <a:gd name="connsiteY4" fmla="*/ 1145821 h 1152000"/>
              <a:gd name="connsiteX0" fmla="*/ 226950 w 1111577"/>
              <a:gd name="connsiteY0" fmla="*/ 1150986 h 1157165"/>
              <a:gd name="connsiteX1" fmla="*/ 0 w 1111577"/>
              <a:gd name="connsiteY1" fmla="*/ 0 h 1157165"/>
              <a:gd name="connsiteX2" fmla="*/ 445398 w 1111577"/>
              <a:gd name="connsiteY2" fmla="*/ 5165 h 1157165"/>
              <a:gd name="connsiteX3" fmla="*/ 1111577 w 1111577"/>
              <a:gd name="connsiteY3" fmla="*/ 1157165 h 1157165"/>
              <a:gd name="connsiteX4" fmla="*/ 226950 w 1111577"/>
              <a:gd name="connsiteY4" fmla="*/ 1150986 h 1157165"/>
              <a:gd name="connsiteX0" fmla="*/ 226950 w 1111577"/>
              <a:gd name="connsiteY0" fmla="*/ 1147036 h 1153215"/>
              <a:gd name="connsiteX1" fmla="*/ 0 w 1111577"/>
              <a:gd name="connsiteY1" fmla="*/ 0 h 1153215"/>
              <a:gd name="connsiteX2" fmla="*/ 445398 w 1111577"/>
              <a:gd name="connsiteY2" fmla="*/ 1215 h 1153215"/>
              <a:gd name="connsiteX3" fmla="*/ 1111577 w 1111577"/>
              <a:gd name="connsiteY3" fmla="*/ 1153215 h 1153215"/>
              <a:gd name="connsiteX4" fmla="*/ 226950 w 1111577"/>
              <a:gd name="connsiteY4" fmla="*/ 1147036 h 1153215"/>
              <a:gd name="connsiteX0" fmla="*/ 226950 w 1111577"/>
              <a:gd name="connsiteY0" fmla="*/ 1145821 h 1152000"/>
              <a:gd name="connsiteX1" fmla="*/ 0 w 1111577"/>
              <a:gd name="connsiteY1" fmla="*/ 2735 h 1152000"/>
              <a:gd name="connsiteX2" fmla="*/ 445398 w 1111577"/>
              <a:gd name="connsiteY2" fmla="*/ 0 h 1152000"/>
              <a:gd name="connsiteX3" fmla="*/ 1111577 w 1111577"/>
              <a:gd name="connsiteY3" fmla="*/ 1152000 h 1152000"/>
              <a:gd name="connsiteX4" fmla="*/ 226950 w 1111577"/>
              <a:gd name="connsiteY4" fmla="*/ 1145821 h 1152000"/>
              <a:gd name="connsiteX0" fmla="*/ 226950 w 1111577"/>
              <a:gd name="connsiteY0" fmla="*/ 1147796 h 1152000"/>
              <a:gd name="connsiteX1" fmla="*/ 0 w 1111577"/>
              <a:gd name="connsiteY1" fmla="*/ 2735 h 1152000"/>
              <a:gd name="connsiteX2" fmla="*/ 445398 w 1111577"/>
              <a:gd name="connsiteY2" fmla="*/ 0 h 1152000"/>
              <a:gd name="connsiteX3" fmla="*/ 1111577 w 1111577"/>
              <a:gd name="connsiteY3" fmla="*/ 1152000 h 1152000"/>
              <a:gd name="connsiteX4" fmla="*/ 226950 w 1111577"/>
              <a:gd name="connsiteY4" fmla="*/ 1147796 h 1152000"/>
              <a:gd name="connsiteX0" fmla="*/ 226950 w 1111577"/>
              <a:gd name="connsiteY0" fmla="*/ 1149011 h 1153215"/>
              <a:gd name="connsiteX1" fmla="*/ 0 w 1111577"/>
              <a:gd name="connsiteY1" fmla="*/ 0 h 1153215"/>
              <a:gd name="connsiteX2" fmla="*/ 445398 w 1111577"/>
              <a:gd name="connsiteY2" fmla="*/ 1215 h 1153215"/>
              <a:gd name="connsiteX3" fmla="*/ 1111577 w 1111577"/>
              <a:gd name="connsiteY3" fmla="*/ 1153215 h 1153215"/>
              <a:gd name="connsiteX4" fmla="*/ 226950 w 1111577"/>
              <a:gd name="connsiteY4" fmla="*/ 1149011 h 1153215"/>
              <a:gd name="connsiteX0" fmla="*/ 226950 w 1111577"/>
              <a:gd name="connsiteY0" fmla="*/ 1149771 h 1153975"/>
              <a:gd name="connsiteX1" fmla="*/ 0 w 1111577"/>
              <a:gd name="connsiteY1" fmla="*/ 760 h 1153975"/>
              <a:gd name="connsiteX2" fmla="*/ 437498 w 1111577"/>
              <a:gd name="connsiteY2" fmla="*/ 0 h 1153975"/>
              <a:gd name="connsiteX3" fmla="*/ 1111577 w 1111577"/>
              <a:gd name="connsiteY3" fmla="*/ 1153975 h 1153975"/>
              <a:gd name="connsiteX4" fmla="*/ 226950 w 1111577"/>
              <a:gd name="connsiteY4" fmla="*/ 1149771 h 1153975"/>
              <a:gd name="connsiteX0" fmla="*/ 226950 w 1111577"/>
              <a:gd name="connsiteY0" fmla="*/ 1149771 h 1153975"/>
              <a:gd name="connsiteX1" fmla="*/ 0 w 1111577"/>
              <a:gd name="connsiteY1" fmla="*/ 760 h 1153975"/>
              <a:gd name="connsiteX2" fmla="*/ 447373 w 1111577"/>
              <a:gd name="connsiteY2" fmla="*/ 0 h 1153975"/>
              <a:gd name="connsiteX3" fmla="*/ 1111577 w 1111577"/>
              <a:gd name="connsiteY3" fmla="*/ 1153975 h 1153975"/>
              <a:gd name="connsiteX4" fmla="*/ 226950 w 1111577"/>
              <a:gd name="connsiteY4" fmla="*/ 1149771 h 1153975"/>
              <a:gd name="connsiteX0" fmla="*/ 226950 w 1111577"/>
              <a:gd name="connsiteY0" fmla="*/ 1153720 h 1153975"/>
              <a:gd name="connsiteX1" fmla="*/ 0 w 1111577"/>
              <a:gd name="connsiteY1" fmla="*/ 760 h 1153975"/>
              <a:gd name="connsiteX2" fmla="*/ 447373 w 1111577"/>
              <a:gd name="connsiteY2" fmla="*/ 0 h 1153975"/>
              <a:gd name="connsiteX3" fmla="*/ 1111577 w 1111577"/>
              <a:gd name="connsiteY3" fmla="*/ 1153975 h 1153975"/>
              <a:gd name="connsiteX4" fmla="*/ 226950 w 1111577"/>
              <a:gd name="connsiteY4" fmla="*/ 1153720 h 11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577" h="1153975">
                <a:moveTo>
                  <a:pt x="226950" y="1153720"/>
                </a:moveTo>
                <a:lnTo>
                  <a:pt x="0" y="760"/>
                </a:lnTo>
                <a:lnTo>
                  <a:pt x="447373" y="0"/>
                </a:lnTo>
                <a:lnTo>
                  <a:pt x="1111577" y="1153975"/>
                </a:lnTo>
                <a:lnTo>
                  <a:pt x="226950" y="1153720"/>
                </a:lnTo>
                <a:close/>
              </a:path>
            </a:pathLst>
          </a:custGeom>
          <a:solidFill>
            <a:srgbClr val="FFCCFF"/>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49" name="台形 148"/>
          <p:cNvSpPr/>
          <p:nvPr/>
        </p:nvSpPr>
        <p:spPr>
          <a:xfrm>
            <a:off x="2650021" y="3303426"/>
            <a:ext cx="887769" cy="1152000"/>
          </a:xfrm>
          <a:prstGeom prst="trapezoid">
            <a:avLst>
              <a:gd name="adj" fmla="val 24392"/>
            </a:avLst>
          </a:prstGeom>
          <a:solidFill>
            <a:srgbClr val="66FF66"/>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 name="正方形/長方形 3"/>
          <p:cNvSpPr/>
          <p:nvPr/>
        </p:nvSpPr>
        <p:spPr>
          <a:xfrm>
            <a:off x="5615504" y="3242441"/>
            <a:ext cx="147079" cy="558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0" name="上矢印 123"/>
          <p:cNvSpPr/>
          <p:nvPr/>
        </p:nvSpPr>
        <p:spPr>
          <a:xfrm rot="5400000">
            <a:off x="5078583" y="3219410"/>
            <a:ext cx="1368000" cy="216000"/>
          </a:xfrm>
          <a:custGeom>
            <a:avLst/>
            <a:gdLst>
              <a:gd name="connsiteX0" fmla="*/ 0 w 1246154"/>
              <a:gd name="connsiteY0" fmla="*/ 328642 h 590106"/>
              <a:gd name="connsiteX1" fmla="*/ 623077 w 1246154"/>
              <a:gd name="connsiteY1" fmla="*/ 0 h 590106"/>
              <a:gd name="connsiteX2" fmla="*/ 1246154 w 1246154"/>
              <a:gd name="connsiteY2" fmla="*/ 328642 h 590106"/>
              <a:gd name="connsiteX3" fmla="*/ 934616 w 1246154"/>
              <a:gd name="connsiteY3" fmla="*/ 328642 h 590106"/>
              <a:gd name="connsiteX4" fmla="*/ 934616 w 1246154"/>
              <a:gd name="connsiteY4" fmla="*/ 590106 h 590106"/>
              <a:gd name="connsiteX5" fmla="*/ 311539 w 1246154"/>
              <a:gd name="connsiteY5" fmla="*/ 590106 h 590106"/>
              <a:gd name="connsiteX6" fmla="*/ 311539 w 1246154"/>
              <a:gd name="connsiteY6" fmla="*/ 328642 h 590106"/>
              <a:gd name="connsiteX7" fmla="*/ 0 w 1246154"/>
              <a:gd name="connsiteY7" fmla="*/ 328642 h 590106"/>
              <a:gd name="connsiteX0" fmla="*/ 311539 w 1246154"/>
              <a:gd name="connsiteY0" fmla="*/ 590106 h 681546"/>
              <a:gd name="connsiteX1" fmla="*/ 311539 w 1246154"/>
              <a:gd name="connsiteY1" fmla="*/ 328642 h 681546"/>
              <a:gd name="connsiteX2" fmla="*/ 0 w 1246154"/>
              <a:gd name="connsiteY2" fmla="*/ 328642 h 681546"/>
              <a:gd name="connsiteX3" fmla="*/ 623077 w 1246154"/>
              <a:gd name="connsiteY3" fmla="*/ 0 h 681546"/>
              <a:gd name="connsiteX4" fmla="*/ 1246154 w 1246154"/>
              <a:gd name="connsiteY4" fmla="*/ 328642 h 681546"/>
              <a:gd name="connsiteX5" fmla="*/ 934616 w 1246154"/>
              <a:gd name="connsiteY5" fmla="*/ 328642 h 681546"/>
              <a:gd name="connsiteX6" fmla="*/ 1026056 w 1246154"/>
              <a:gd name="connsiteY6" fmla="*/ 681546 h 681546"/>
              <a:gd name="connsiteX0" fmla="*/ 311539 w 1246154"/>
              <a:gd name="connsiteY0" fmla="*/ 590106 h 604992"/>
              <a:gd name="connsiteX1" fmla="*/ 311539 w 1246154"/>
              <a:gd name="connsiteY1" fmla="*/ 328642 h 604992"/>
              <a:gd name="connsiteX2" fmla="*/ 0 w 1246154"/>
              <a:gd name="connsiteY2" fmla="*/ 328642 h 604992"/>
              <a:gd name="connsiteX3" fmla="*/ 623077 w 1246154"/>
              <a:gd name="connsiteY3" fmla="*/ 0 h 604992"/>
              <a:gd name="connsiteX4" fmla="*/ 1246154 w 1246154"/>
              <a:gd name="connsiteY4" fmla="*/ 328642 h 604992"/>
              <a:gd name="connsiteX5" fmla="*/ 934616 w 1246154"/>
              <a:gd name="connsiteY5" fmla="*/ 328642 h 604992"/>
              <a:gd name="connsiteX6" fmla="*/ 940996 w 1246154"/>
              <a:gd name="connsiteY6" fmla="*/ 604992 h 604992"/>
              <a:gd name="connsiteX0" fmla="*/ 311539 w 1246154"/>
              <a:gd name="connsiteY0" fmla="*/ 590106 h 592233"/>
              <a:gd name="connsiteX1" fmla="*/ 311539 w 1246154"/>
              <a:gd name="connsiteY1" fmla="*/ 328642 h 592233"/>
              <a:gd name="connsiteX2" fmla="*/ 0 w 1246154"/>
              <a:gd name="connsiteY2" fmla="*/ 328642 h 592233"/>
              <a:gd name="connsiteX3" fmla="*/ 623077 w 1246154"/>
              <a:gd name="connsiteY3" fmla="*/ 0 h 592233"/>
              <a:gd name="connsiteX4" fmla="*/ 1246154 w 1246154"/>
              <a:gd name="connsiteY4" fmla="*/ 328642 h 592233"/>
              <a:gd name="connsiteX5" fmla="*/ 934616 w 1246154"/>
              <a:gd name="connsiteY5" fmla="*/ 328642 h 592233"/>
              <a:gd name="connsiteX6" fmla="*/ 940996 w 1246154"/>
              <a:gd name="connsiteY6" fmla="*/ 592233 h 592233"/>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0270 w 1246154"/>
              <a:gd name="connsiteY6" fmla="*/ 594915 h 594915"/>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2952 w 1246154"/>
              <a:gd name="connsiteY6" fmla="*/ 594915 h 5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154" h="594915">
                <a:moveTo>
                  <a:pt x="311539" y="590106"/>
                </a:moveTo>
                <a:lnTo>
                  <a:pt x="311539" y="328642"/>
                </a:lnTo>
                <a:lnTo>
                  <a:pt x="0" y="328642"/>
                </a:lnTo>
                <a:lnTo>
                  <a:pt x="623077" y="0"/>
                </a:lnTo>
                <a:lnTo>
                  <a:pt x="1246154" y="328642"/>
                </a:lnTo>
                <a:lnTo>
                  <a:pt x="934616" y="328642"/>
                </a:lnTo>
                <a:cubicBezTo>
                  <a:pt x="934616" y="415797"/>
                  <a:pt x="932952" y="594915"/>
                  <a:pt x="932952" y="594915"/>
                </a:cubicBezTo>
              </a:path>
            </a:pathLst>
          </a:custGeom>
          <a:solidFill>
            <a:schemeClr val="accent3">
              <a:lumMod val="75000"/>
            </a:schemeClr>
          </a:solidFill>
          <a:ln w="9525" cap="flat" cmpd="sng" algn="ctr">
            <a:noFill/>
            <a:prstDash val="solid"/>
          </a:ln>
          <a:effectLst/>
        </p:spPr>
        <p:txBody>
          <a:bodyPr wrap="none" lIns="25920" tIns="32919" rIns="25920"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black"/>
              </a:solidFill>
              <a:effectLst>
                <a:glow rad="127000">
                  <a:prstClr val="white"/>
                </a:glow>
              </a:effectLst>
              <a:uLnTx/>
              <a:uFillTx/>
              <a:latin typeface="メイリオ"/>
              <a:ea typeface="メイリオ"/>
              <a:cs typeface="Meiryo" charset="-128"/>
            </a:endParaRPr>
          </a:p>
        </p:txBody>
      </p:sp>
      <p:sp>
        <p:nvSpPr>
          <p:cNvPr id="70" name="角丸四角形 69"/>
          <p:cNvSpPr/>
          <p:nvPr/>
        </p:nvSpPr>
        <p:spPr>
          <a:xfrm>
            <a:off x="107504" y="548680"/>
            <a:ext cx="5508000" cy="5443550"/>
          </a:xfrm>
          <a:prstGeom prst="roundRect">
            <a:avLst>
              <a:gd name="adj" fmla="val 2101"/>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987425"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charset="-128"/>
              </a:rPr>
              <a:t>共創イノベーションの実現を担う人材を育成する</a:t>
            </a:r>
            <a:r>
              <a:rPr kumimoji="1" lang="ja-JP" altLang="en-US" sz="1600" b="1" i="0" u="sng" strike="noStrike" kern="1200" cap="none" spc="0" normalizeH="0" baseline="0" noProof="0" dirty="0">
                <a:ln>
                  <a:noFill/>
                </a:ln>
                <a:solidFill>
                  <a:prstClr val="black"/>
                </a:solidFill>
                <a:effectLst/>
                <a:uLnTx/>
                <a:uFillTx/>
                <a:latin typeface="メイリオ"/>
                <a:ea typeface="メイリオ"/>
                <a:cs typeface="Meiryo UI" charset="-128"/>
              </a:rPr>
              <a:t>教育改革</a:t>
            </a: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eiryo UI" charset="-128"/>
            </a:endParaRPr>
          </a:p>
        </p:txBody>
      </p:sp>
      <p:sp>
        <p:nvSpPr>
          <p:cNvPr id="80" name="タイトル 79"/>
          <p:cNvSpPr>
            <a:spLocks noGrp="1"/>
          </p:cNvSpPr>
          <p:nvPr>
            <p:ph type="title"/>
          </p:nvPr>
        </p:nvSpPr>
        <p:spPr/>
        <p:txBody>
          <a:bodyPr/>
          <a:lstStyle/>
          <a:p>
            <a:r>
              <a:rPr lang="ja-JP" altLang="en-US" sz="1950" dirty="0" smtClean="0"/>
              <a:t>戦略</a:t>
            </a:r>
            <a:r>
              <a:rPr lang="ja-JP" altLang="en-US" sz="1950" dirty="0"/>
              <a:t>目標３　共創イノベーションの実現を担う優れた人材の育成・</a:t>
            </a:r>
            <a:r>
              <a:rPr lang="ja-JP" altLang="en-US" sz="1950" dirty="0" smtClean="0"/>
              <a:t>獲得 ①</a:t>
            </a:r>
            <a:endParaRPr lang="ja-JP" altLang="en-US" sz="1950" dirty="0"/>
          </a:p>
        </p:txBody>
      </p:sp>
      <p:sp>
        <p:nvSpPr>
          <p:cNvPr id="124" name="スライド番号プレースホルダー 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１３</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7" name="テキスト ボックス 86"/>
          <p:cNvSpPr txBox="1"/>
          <p:nvPr/>
        </p:nvSpPr>
        <p:spPr>
          <a:xfrm>
            <a:off x="107504" y="463590"/>
            <a:ext cx="1001341" cy="367873"/>
          </a:xfrm>
          <a:prstGeom prst="roundRect">
            <a:avLst>
              <a:gd name="adj" fmla="val 25979"/>
            </a:avLst>
          </a:prstGeom>
        </p:spPr>
        <p:style>
          <a:lnRef idx="1">
            <a:schemeClr val="accent1"/>
          </a:lnRef>
          <a:fillRef idx="3">
            <a:schemeClr val="accent1"/>
          </a:fillRef>
          <a:effectRef idx="2">
            <a:schemeClr val="accent1"/>
          </a:effectRef>
          <a:fontRef idx="minor">
            <a:schemeClr val="lt1"/>
          </a:fontRef>
        </p:style>
        <p:txBody>
          <a:bodyPr wrap="none" lIns="72000" rIns="7200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eiryo UI" charset="-128"/>
              </a:rPr>
              <a:t>取組</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eiryo UI" charset="-128"/>
              </a:rPr>
              <a:t>3−</a:t>
            </a:r>
            <a:r>
              <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eiryo UI" charset="-128"/>
              </a:rPr>
              <a:t>1</a:t>
            </a:r>
            <a:endParaRPr kumimoji="1" lang="ja-JP" altLang="en-US" sz="24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0" name="角丸四角形 89"/>
          <p:cNvSpPr/>
          <p:nvPr/>
        </p:nvSpPr>
        <p:spPr>
          <a:xfrm>
            <a:off x="5909662" y="537856"/>
            <a:ext cx="3132000" cy="4620373"/>
          </a:xfrm>
          <a:prstGeom prst="roundRect">
            <a:avLst>
              <a:gd name="adj" fmla="val 3505"/>
            </a:avLst>
          </a:prstGeom>
          <a:solidFill>
            <a:schemeClr val="bg1"/>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nchorCtr="0">
            <a:normAutofit/>
          </a:bodyPr>
          <a:lstStyle/>
          <a:p>
            <a:pPr marL="0" marR="0" lvl="0" indent="1077913" algn="just" defTabSz="914400" rtl="0" eaLnBrk="1" fontAlgn="auto" latinLnBrk="0" hangingPunct="1">
              <a:lnSpc>
                <a:spcPct val="100000"/>
              </a:lnSpc>
              <a:spcBef>
                <a:spcPts val="0"/>
              </a:spcBef>
              <a:spcAft>
                <a:spcPts val="0"/>
              </a:spcAft>
              <a:buClrTx/>
              <a:buSzTx/>
              <a:buFontTx/>
              <a:buNone/>
              <a:tabLst/>
              <a:defRPr/>
            </a:pPr>
            <a:r>
              <a:rPr kumimoji="1" lang="ja-JP" altLang="en-US" sz="1550" b="1" i="0" u="none" strike="noStrike" kern="1200" cap="none" spc="0" normalizeH="0" baseline="0" noProof="0" dirty="0" smtClean="0">
                <a:ln>
                  <a:noFill/>
                </a:ln>
                <a:solidFill>
                  <a:prstClr val="black"/>
                </a:solidFill>
                <a:effectLst/>
                <a:uLnTx/>
                <a:uFillTx/>
                <a:latin typeface="メイリオ"/>
                <a:ea typeface="メイリオ"/>
                <a:cs typeface="Meiryo UI" charset="-128"/>
              </a:rPr>
              <a:t>文理</a:t>
            </a:r>
            <a:r>
              <a:rPr kumimoji="1" lang="ja-JP" altLang="en-US" sz="1550" b="1" i="0" u="none" strike="noStrike" kern="1200" cap="none" spc="0" normalizeH="0" baseline="0" noProof="0" dirty="0">
                <a:ln>
                  <a:noFill/>
                </a:ln>
                <a:solidFill>
                  <a:prstClr val="black"/>
                </a:solidFill>
                <a:effectLst/>
                <a:uLnTx/>
                <a:uFillTx/>
                <a:latin typeface="メイリオ"/>
                <a:ea typeface="メイリオ"/>
                <a:cs typeface="Meiryo UI" charset="-128"/>
              </a:rPr>
              <a:t>融合領域・学際領域・新領域における</a:t>
            </a:r>
            <a:r>
              <a:rPr kumimoji="1" lang="ja-JP" altLang="en-US" sz="1550" b="1" i="0" u="sng" strike="noStrike" kern="1200" cap="none" spc="0" normalizeH="0" baseline="0" noProof="0" dirty="0">
                <a:ln>
                  <a:noFill/>
                </a:ln>
                <a:solidFill>
                  <a:prstClr val="black"/>
                </a:solidFill>
                <a:effectLst/>
                <a:uLnTx/>
                <a:uFillTx/>
                <a:latin typeface="メイリオ"/>
                <a:ea typeface="メイリオ"/>
                <a:cs typeface="Meiryo UI" charset="-128"/>
              </a:rPr>
              <a:t>複合的課題の解決が可能な人材</a:t>
            </a:r>
            <a:r>
              <a:rPr kumimoji="1" lang="ja-JP" altLang="en-US" sz="1550" b="1" i="0" u="none" strike="noStrike" kern="1200" cap="none" spc="0" normalizeH="0" baseline="0" noProof="0" dirty="0">
                <a:ln>
                  <a:noFill/>
                </a:ln>
                <a:solidFill>
                  <a:prstClr val="black"/>
                </a:solidFill>
                <a:effectLst/>
                <a:uLnTx/>
                <a:uFillTx/>
                <a:latin typeface="メイリオ"/>
                <a:ea typeface="メイリオ"/>
                <a:cs typeface="Meiryo UI" charset="-128"/>
              </a:rPr>
              <a:t>の</a:t>
            </a:r>
            <a:r>
              <a:rPr kumimoji="1" lang="ja-JP" altLang="en-US" sz="1550" b="1" i="0" u="none" strike="noStrike" kern="1200" cap="none" spc="0" normalizeH="0" baseline="0" noProof="0" dirty="0" smtClean="0">
                <a:ln>
                  <a:noFill/>
                </a:ln>
                <a:solidFill>
                  <a:prstClr val="black"/>
                </a:solidFill>
                <a:effectLst/>
                <a:uLnTx/>
                <a:uFillTx/>
                <a:latin typeface="メイリオ"/>
                <a:ea typeface="メイリオ"/>
                <a:cs typeface="Meiryo UI" charset="-128"/>
              </a:rPr>
              <a:t>養成</a:t>
            </a:r>
            <a:endParaRPr kumimoji="1" lang="en-US" altLang="ja-JP" sz="155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p:txBody>
      </p:sp>
      <p:sp>
        <p:nvSpPr>
          <p:cNvPr id="89" name="テキスト ボックス 88"/>
          <p:cNvSpPr txBox="1"/>
          <p:nvPr/>
        </p:nvSpPr>
        <p:spPr>
          <a:xfrm>
            <a:off x="5909662" y="463590"/>
            <a:ext cx="1001341" cy="367873"/>
          </a:xfrm>
          <a:prstGeom prst="roundRect">
            <a:avLst>
              <a:gd name="adj" fmla="val 28068"/>
            </a:avLst>
          </a:prstGeom>
        </p:spPr>
        <p:style>
          <a:lnRef idx="1">
            <a:schemeClr val="accent1"/>
          </a:lnRef>
          <a:fillRef idx="3">
            <a:schemeClr val="accent1"/>
          </a:fillRef>
          <a:effectRef idx="2">
            <a:schemeClr val="accent1"/>
          </a:effectRef>
          <a:fontRef idx="minor">
            <a:schemeClr val="lt1"/>
          </a:fontRef>
        </p:style>
        <p:txBody>
          <a:bodyPr wrap="none" lIns="72000" rIns="7200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eiryo UI" charset="-128"/>
              </a:rPr>
              <a:t>取組</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eiryo UI" charset="-128"/>
              </a:rPr>
              <a:t>3</a:t>
            </a:r>
            <a:r>
              <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eiryo UI" charset="-128"/>
              </a:rPr>
              <a:t>−2</a:t>
            </a:r>
            <a:endParaRPr kumimoji="1" lang="ja-JP" altLang="en-US" sz="24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5" name="テキスト ボックス 104"/>
          <p:cNvSpPr txBox="1"/>
          <p:nvPr/>
        </p:nvSpPr>
        <p:spPr>
          <a:xfrm>
            <a:off x="5909662" y="5992230"/>
            <a:ext cx="3132000" cy="233318"/>
          </a:xfrm>
          <a:prstGeom prst="roundRect">
            <a:avLst>
              <a:gd name="adj" fmla="val 8065"/>
            </a:avLst>
          </a:prstGeom>
          <a:solidFill>
            <a:schemeClr val="tx2">
              <a:lumMod val="75000"/>
            </a:schemeClr>
          </a:solidFill>
          <a:ln w="22225" cap="flat" cmpd="sng" algn="ctr">
            <a:noFill/>
            <a:prstDash val="solid"/>
          </a:ln>
          <a:effectLst/>
        </p:spPr>
        <p:txBody>
          <a:bodyPr vert="horz" wrap="square" lIns="72000" tIns="36000" rIns="72000" bIns="0" rtlCol="0" anchor="ctr" anchorCtr="0">
            <a:spAutoFit/>
          </a:bodyPr>
          <a:lstStyle/>
          <a:p>
            <a:pPr marL="0" marR="0" lvl="0" indent="0" algn="l" defTabSz="658380" rtl="0" eaLnBrk="1" fontAlgn="auto" latinLnBrk="0" hangingPunct="1">
              <a:lnSpc>
                <a:spcPct val="110000"/>
              </a:lnSpc>
              <a:spcBef>
                <a:spcPts val="0"/>
              </a:spcBef>
              <a:spcAft>
                <a:spcPts val="0"/>
              </a:spcAft>
              <a:buClrTx/>
              <a:buSzTx/>
              <a:buFontTx/>
              <a:buNone/>
              <a:tabLst/>
              <a:defRPr/>
            </a:pPr>
            <a:r>
              <a:rPr kumimoji="0" lang="en-US" altLang="ja-JP" sz="1100" b="1" i="0" u="none" strike="noStrike" kern="0" cap="none" spc="0" normalizeH="0" baseline="0" noProof="0" dirty="0">
                <a:ln>
                  <a:noFill/>
                </a:ln>
                <a:solidFill>
                  <a:prstClr val="white"/>
                </a:solidFill>
                <a:effectLst/>
                <a:uLnTx/>
                <a:uFillTx/>
                <a:latin typeface="メイリオ"/>
                <a:ea typeface="メイリオ"/>
                <a:cs typeface="Meiryo" charset="-128"/>
              </a:rPr>
              <a:t>21</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世紀</a:t>
            </a:r>
            <a:r>
              <a:rPr kumimoji="0" lang="en-US" altLang="ja-JP" sz="1100" b="1" i="0" u="none" strike="noStrike" kern="0" cap="none" spc="0" normalizeH="0" baseline="0" noProof="0" dirty="0">
                <a:ln>
                  <a:noFill/>
                </a:ln>
                <a:solidFill>
                  <a:prstClr val="white"/>
                </a:solidFill>
                <a:effectLst/>
                <a:uLnTx/>
                <a:uFillTx/>
                <a:latin typeface="メイリオ"/>
                <a:ea typeface="メイリオ"/>
                <a:cs typeface="Meiryo" charset="-128"/>
              </a:rPr>
              <a:t>COE (15</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a:t>
            </a:r>
            <a:r>
              <a:rPr kumimoji="0" lang="ja-JP" altLang="en-US" sz="1100" b="1" i="0" u="none" strike="noStrike" kern="0" cap="none" spc="0" normalizeH="0" baseline="0" noProof="0" dirty="0" err="1" smtClean="0">
                <a:ln>
                  <a:noFill/>
                </a:ln>
                <a:solidFill>
                  <a:prstClr val="white"/>
                </a:solidFill>
                <a:effectLst/>
                <a:uLnTx/>
                <a:uFillTx/>
                <a:latin typeface="メイリオ"/>
                <a:ea typeface="メイリオ"/>
                <a:cs typeface="Meiryo" charset="-128"/>
              </a:rPr>
              <a:t>、</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 </a:t>
            </a:r>
            <a:r>
              <a:rPr kumimoji="0" lang="ja-JP" altLang="en-US" sz="1100" b="1" i="0" u="none" strike="noStrike" kern="0" cap="none" spc="0" normalizeH="0" baseline="0" noProof="0" dirty="0" smtClean="0">
                <a:ln>
                  <a:noFill/>
                </a:ln>
                <a:solidFill>
                  <a:prstClr val="white"/>
                </a:solidFill>
                <a:effectLst/>
                <a:uLnTx/>
                <a:uFillTx/>
                <a:latin typeface="メイリオ"/>
                <a:ea typeface="メイリオ"/>
                <a:cs typeface="Meiryo" charset="-128"/>
              </a:rPr>
              <a:t> グローバル</a:t>
            </a:r>
            <a:r>
              <a:rPr kumimoji="0" lang="en-US" altLang="ja-JP" sz="1100" b="1" i="0" u="none" strike="noStrike" kern="0" cap="none" spc="0" normalizeH="0" baseline="0" noProof="0" dirty="0">
                <a:ln>
                  <a:noFill/>
                </a:ln>
                <a:solidFill>
                  <a:prstClr val="white"/>
                </a:solidFill>
                <a:effectLst/>
                <a:uLnTx/>
                <a:uFillTx/>
                <a:latin typeface="メイリオ"/>
                <a:ea typeface="メイリオ"/>
                <a:cs typeface="Meiryo" charset="-128"/>
              </a:rPr>
              <a:t>COE (12</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en-US" altLang="ja-JP" sz="1100" b="1" i="0" u="none" strike="noStrike" kern="0" cap="none" spc="-400" normalizeH="0" baseline="0" noProof="0" dirty="0">
                <a:ln>
                  <a:noFill/>
                </a:ln>
                <a:solidFill>
                  <a:prstClr val="white"/>
                </a:solidFill>
                <a:effectLst/>
                <a:uLnTx/>
                <a:uFillTx/>
                <a:latin typeface="メイリオ"/>
                <a:ea typeface="メイリオ"/>
                <a:cs typeface="Meiryo" charset="-128"/>
              </a:rPr>
              <a:t>)</a:t>
            </a:r>
          </a:p>
        </p:txBody>
      </p:sp>
      <p:sp>
        <p:nvSpPr>
          <p:cNvPr id="106" name="テキスト ボックス 105"/>
          <p:cNvSpPr txBox="1"/>
          <p:nvPr/>
        </p:nvSpPr>
        <p:spPr>
          <a:xfrm>
            <a:off x="5762583" y="6313161"/>
            <a:ext cx="3279079" cy="410781"/>
          </a:xfrm>
          <a:prstGeom prst="roundRect">
            <a:avLst>
              <a:gd name="adj" fmla="val 8065"/>
            </a:avLst>
          </a:prstGeom>
          <a:solidFill>
            <a:schemeClr val="tx2">
              <a:lumMod val="75000"/>
            </a:schemeClr>
          </a:solidFill>
          <a:ln w="22225" cap="flat" cmpd="sng" algn="ctr">
            <a:noFill/>
            <a:prstDash val="solid"/>
          </a:ln>
          <a:effectLst/>
        </p:spPr>
        <p:txBody>
          <a:bodyPr vert="horz" wrap="square" lIns="72000" tIns="36000" rIns="72000" bIns="0" rtlCol="0" anchor="ctr" anchorCtr="0">
            <a:spAutoFit/>
          </a:bodyPr>
          <a:lstStyle/>
          <a:p>
            <a:pPr marL="0" marR="0" lvl="0" indent="0" algn="l" defTabSz="658380" rtl="0" eaLnBrk="1" fontAlgn="auto" latinLnBrk="0" hangingPunct="1">
              <a:lnSpc>
                <a:spcPct val="11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prstClr val="white"/>
                </a:solidFill>
                <a:effectLst/>
                <a:uLnTx/>
                <a:uFillTx/>
                <a:latin typeface="メイリオ"/>
                <a:ea typeface="メイリオ"/>
                <a:cs typeface="Meiryo" charset="-128"/>
              </a:rPr>
              <a:t>「魅力</a:t>
            </a:r>
            <a:r>
              <a:rPr kumimoji="0" lang="ja-JP" altLang="en-US" sz="1050" b="1" i="0" u="none" strike="noStrike" kern="0" cap="none" spc="0" normalizeH="0" baseline="0" noProof="0" dirty="0">
                <a:ln>
                  <a:noFill/>
                </a:ln>
                <a:solidFill>
                  <a:prstClr val="white"/>
                </a:solidFill>
                <a:effectLst/>
                <a:uLnTx/>
                <a:uFillTx/>
                <a:latin typeface="メイリオ"/>
                <a:ea typeface="メイリオ"/>
                <a:cs typeface="Meiryo" charset="-128"/>
              </a:rPr>
              <a:t>ある大学院教育」</a:t>
            </a:r>
            <a:r>
              <a:rPr kumimoji="0" lang="ja-JP" altLang="en-US" sz="1050" b="1" i="0" u="none" strike="noStrike" kern="0" cap="none" spc="0" normalizeH="0" baseline="0" noProof="0" dirty="0" smtClean="0">
                <a:ln>
                  <a:noFill/>
                </a:ln>
                <a:solidFill>
                  <a:prstClr val="white"/>
                </a:solidFill>
                <a:effectLst/>
                <a:uLnTx/>
                <a:uFillTx/>
                <a:latin typeface="メイリオ"/>
                <a:ea typeface="メイリオ"/>
                <a:cs typeface="Meiryo" charset="-128"/>
              </a:rPr>
              <a:t>イニシアティブ</a:t>
            </a:r>
            <a:r>
              <a:rPr kumimoji="0" lang="en-US" altLang="ja-JP" sz="1050" b="1" i="0" u="none" strike="noStrike" kern="0" cap="none" spc="0" normalizeH="0" baseline="0" noProof="0" dirty="0" smtClean="0">
                <a:ln>
                  <a:noFill/>
                </a:ln>
                <a:solidFill>
                  <a:prstClr val="white"/>
                </a:solidFill>
                <a:effectLst/>
                <a:uLnTx/>
                <a:uFillTx/>
                <a:latin typeface="メイリオ"/>
                <a:ea typeface="メイリオ"/>
                <a:cs typeface="Meiryo" charset="-128"/>
              </a:rPr>
              <a:t> (</a:t>
            </a:r>
            <a:r>
              <a:rPr kumimoji="0" lang="en-US" altLang="ja-JP" sz="1050" b="1" i="0" u="none" strike="noStrike" kern="0" cap="none" spc="0" normalizeH="0" baseline="0" noProof="0" dirty="0">
                <a:ln>
                  <a:noFill/>
                </a:ln>
                <a:solidFill>
                  <a:prstClr val="white"/>
                </a:solidFill>
                <a:effectLst/>
                <a:uLnTx/>
                <a:uFillTx/>
                <a:latin typeface="メイリオ"/>
                <a:ea typeface="メイリオ"/>
                <a:cs typeface="Meiryo" charset="-128"/>
              </a:rPr>
              <a:t>13</a:t>
            </a:r>
            <a:r>
              <a:rPr kumimoji="0" lang="ja-JP" altLang="en-US" sz="105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en-US" altLang="ja-JP" sz="1050" b="1" i="0" u="none" strike="noStrike" kern="0" cap="none" spc="0" normalizeH="0" baseline="0" noProof="0" dirty="0" smtClean="0">
                <a:ln>
                  <a:noFill/>
                </a:ln>
                <a:solidFill>
                  <a:prstClr val="white"/>
                </a:solidFill>
                <a:effectLst/>
                <a:uLnTx/>
                <a:uFillTx/>
                <a:latin typeface="メイリオ"/>
                <a:ea typeface="メイリオ"/>
                <a:cs typeface="Meiryo" charset="-128"/>
              </a:rPr>
              <a:t>)</a:t>
            </a:r>
            <a:r>
              <a:rPr kumimoji="0" lang="ja-JP" altLang="en-US" sz="1050" b="1" i="0" u="none" strike="noStrike" kern="0" cap="none" spc="-400" normalizeH="0" baseline="0" noProof="0" dirty="0" err="1" smtClean="0">
                <a:ln>
                  <a:noFill/>
                </a:ln>
                <a:solidFill>
                  <a:prstClr val="white"/>
                </a:solidFill>
                <a:effectLst/>
                <a:uLnTx/>
                <a:uFillTx/>
                <a:latin typeface="メイリオ"/>
                <a:ea typeface="メイリオ"/>
                <a:cs typeface="Meiryo" charset="-128"/>
              </a:rPr>
              <a:t>、</a:t>
            </a:r>
            <a:endParaRPr kumimoji="0" lang="en-US" altLang="ja-JP" sz="1050" b="1" i="0" u="none" strike="noStrike" kern="0" cap="none" spc="-400" normalizeH="0" baseline="0" noProof="0" dirty="0" smtClean="0">
              <a:ln>
                <a:noFill/>
              </a:ln>
              <a:solidFill>
                <a:prstClr val="white"/>
              </a:solidFill>
              <a:effectLst/>
              <a:uLnTx/>
              <a:uFillTx/>
              <a:latin typeface="メイリオ"/>
              <a:ea typeface="メイリオ"/>
              <a:cs typeface="Meiryo" charset="-128"/>
            </a:endParaRPr>
          </a:p>
          <a:p>
            <a:pPr marL="0" marR="0" lvl="0" indent="0" algn="l" defTabSz="658380" rtl="0" eaLnBrk="1" fontAlgn="auto" latinLnBrk="0" hangingPunct="1">
              <a:lnSpc>
                <a:spcPct val="11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prstClr val="white"/>
                </a:solidFill>
                <a:effectLst/>
                <a:uLnTx/>
                <a:uFillTx/>
                <a:latin typeface="メイリオ"/>
                <a:ea typeface="メイリオ"/>
                <a:cs typeface="Meiryo" charset="-128"/>
              </a:rPr>
              <a:t>組織的</a:t>
            </a:r>
            <a:r>
              <a:rPr kumimoji="0" lang="ja-JP" altLang="en-US" sz="1050" b="1" i="0" u="none" strike="noStrike" kern="0" cap="none" spc="0" normalizeH="0" baseline="0" noProof="0" dirty="0">
                <a:ln>
                  <a:noFill/>
                </a:ln>
                <a:solidFill>
                  <a:prstClr val="white"/>
                </a:solidFill>
                <a:effectLst/>
                <a:uLnTx/>
                <a:uFillTx/>
                <a:latin typeface="メイリオ"/>
                <a:ea typeface="メイリオ"/>
                <a:cs typeface="Meiryo" charset="-128"/>
              </a:rPr>
              <a:t>な大学院教育改革推進</a:t>
            </a:r>
            <a:r>
              <a:rPr kumimoji="0" lang="ja-JP" altLang="en-US" sz="1050" b="1" i="0" u="none" strike="noStrike" kern="0" cap="none" spc="0" normalizeH="0" baseline="0" noProof="0" dirty="0" smtClean="0">
                <a:ln>
                  <a:noFill/>
                </a:ln>
                <a:solidFill>
                  <a:prstClr val="white"/>
                </a:solidFill>
                <a:effectLst/>
                <a:uLnTx/>
                <a:uFillTx/>
                <a:latin typeface="メイリオ"/>
                <a:ea typeface="メイリオ"/>
                <a:cs typeface="Meiryo" charset="-128"/>
              </a:rPr>
              <a:t>プログラム </a:t>
            </a:r>
            <a:r>
              <a:rPr kumimoji="0" lang="en-US" altLang="ja-JP" sz="1050" b="1" i="0" u="none" strike="noStrike" kern="0" cap="none" spc="0" normalizeH="0" baseline="0" noProof="0" dirty="0" smtClean="0">
                <a:ln>
                  <a:noFill/>
                </a:ln>
                <a:solidFill>
                  <a:prstClr val="white"/>
                </a:solidFill>
                <a:effectLst/>
                <a:uLnTx/>
                <a:uFillTx/>
                <a:latin typeface="メイリオ"/>
                <a:ea typeface="メイリオ"/>
                <a:cs typeface="Meiryo" charset="-128"/>
              </a:rPr>
              <a:t>(</a:t>
            </a:r>
            <a:r>
              <a:rPr kumimoji="0" lang="en-US" altLang="ja-JP" sz="1050" b="1" i="0" u="none" strike="noStrike" kern="0" cap="none" spc="0" normalizeH="0" baseline="0" noProof="0" dirty="0">
                <a:ln>
                  <a:noFill/>
                </a:ln>
                <a:solidFill>
                  <a:prstClr val="white"/>
                </a:solidFill>
                <a:effectLst/>
                <a:uLnTx/>
                <a:uFillTx/>
                <a:latin typeface="メイリオ"/>
                <a:ea typeface="メイリオ"/>
                <a:cs typeface="Meiryo" charset="-128"/>
              </a:rPr>
              <a:t>12</a:t>
            </a:r>
            <a:r>
              <a:rPr kumimoji="0" lang="ja-JP" altLang="en-US" sz="105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en-US" altLang="ja-JP" sz="1050" b="1" i="0" u="none" strike="noStrike" kern="0" cap="none" spc="0" normalizeH="0" baseline="0" noProof="0" dirty="0">
                <a:ln>
                  <a:noFill/>
                </a:ln>
                <a:solidFill>
                  <a:prstClr val="white"/>
                </a:solidFill>
                <a:effectLst/>
                <a:uLnTx/>
                <a:uFillTx/>
                <a:latin typeface="メイリオ"/>
                <a:ea typeface="メイリオ"/>
                <a:cs typeface="Meiryo" charset="-128"/>
              </a:rPr>
              <a:t>)</a:t>
            </a:r>
          </a:p>
        </p:txBody>
      </p:sp>
      <p:sp>
        <p:nvSpPr>
          <p:cNvPr id="108" name="テキスト ボックス 107"/>
          <p:cNvSpPr txBox="1"/>
          <p:nvPr/>
        </p:nvSpPr>
        <p:spPr>
          <a:xfrm>
            <a:off x="5909662" y="5486914"/>
            <a:ext cx="3132000" cy="428527"/>
          </a:xfrm>
          <a:prstGeom prst="roundRect">
            <a:avLst>
              <a:gd name="adj" fmla="val 8065"/>
            </a:avLst>
          </a:prstGeom>
          <a:solidFill>
            <a:schemeClr val="tx2">
              <a:lumMod val="75000"/>
            </a:schemeClr>
          </a:solidFill>
          <a:ln w="22225" cap="flat" cmpd="sng" algn="ctr">
            <a:noFill/>
            <a:prstDash val="solid"/>
          </a:ln>
          <a:effectLst/>
        </p:spPr>
        <p:txBody>
          <a:bodyPr vert="horz" wrap="square" lIns="72000" tIns="36000" rIns="72000" bIns="0" rtlCol="0" anchor="ctr" anchorCtr="0">
            <a:spAutoFit/>
          </a:bodyPr>
          <a:lstStyle/>
          <a:p>
            <a:pPr marL="0" marR="0" lvl="0" indent="0" algn="l" defTabSz="658380" rtl="0" eaLnBrk="1" fontAlgn="auto" latinLnBrk="0" hangingPunct="1">
              <a:lnSpc>
                <a:spcPct val="110000"/>
              </a:lnSpc>
              <a:spcBef>
                <a:spcPts val="0"/>
              </a:spcBef>
              <a:spcAft>
                <a:spcPts val="0"/>
              </a:spcAft>
              <a:buClrTx/>
              <a:buSzTx/>
              <a:buFontTx/>
              <a:buNone/>
              <a:tabLst/>
              <a:defRPr/>
            </a:pP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博士課程教育リーディングプログラム </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a:t>
            </a:r>
            <a:r>
              <a:rPr kumimoji="0" lang="ja-JP" altLang="en-US" sz="1100" b="1" i="0" u="none" strike="noStrike" kern="0" cap="none" spc="0" normalizeH="0" baseline="0" noProof="0" dirty="0" smtClean="0">
                <a:ln>
                  <a:noFill/>
                </a:ln>
                <a:solidFill>
                  <a:prstClr val="white"/>
                </a:solidFill>
                <a:effectLst/>
                <a:uLnTx/>
                <a:uFillTx/>
                <a:latin typeface="メイリオ"/>
                <a:ea typeface="メイリオ"/>
                <a:cs typeface="Meiryo" charset="-128"/>
              </a:rPr>
              <a:t>オールラウンド型 </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1</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ja-JP" altLang="en-US" sz="1100" b="1" i="0" u="none" strike="noStrike" kern="0" cap="none" spc="0" normalizeH="0" baseline="0" noProof="0" dirty="0" smtClean="0">
                <a:ln>
                  <a:noFill/>
                </a:ln>
                <a:solidFill>
                  <a:prstClr val="white"/>
                </a:solidFill>
                <a:effectLst/>
                <a:uLnTx/>
                <a:uFillTx/>
                <a:latin typeface="メイリオ"/>
                <a:ea typeface="メイリオ"/>
                <a:cs typeface="Meiryo" charset="-128"/>
              </a:rPr>
              <a:t>、複合領域型 </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4</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ja-JP" altLang="en-US" sz="1100" b="1" i="0" u="none" strike="noStrike" kern="0" cap="none" spc="0" normalizeH="0" baseline="0" noProof="0" dirty="0" smtClean="0">
                <a:ln>
                  <a:noFill/>
                </a:ln>
                <a:solidFill>
                  <a:prstClr val="white"/>
                </a:solidFill>
                <a:effectLst/>
                <a:uLnTx/>
                <a:uFillTx/>
                <a:latin typeface="メイリオ"/>
                <a:ea typeface="メイリオ"/>
                <a:cs typeface="Meiryo" charset="-128"/>
              </a:rPr>
              <a:t>、計 </a:t>
            </a:r>
            <a:r>
              <a:rPr kumimoji="0" lang="en-US" altLang="ja-JP" sz="1100" b="1" i="0" u="none" strike="noStrike" kern="0" cap="none" spc="0" normalizeH="0" baseline="0" noProof="0" dirty="0" smtClean="0">
                <a:ln>
                  <a:noFill/>
                </a:ln>
                <a:solidFill>
                  <a:prstClr val="white"/>
                </a:solidFill>
                <a:effectLst/>
                <a:uLnTx/>
                <a:uFillTx/>
                <a:latin typeface="メイリオ"/>
                <a:ea typeface="メイリオ"/>
                <a:cs typeface="Meiryo" charset="-128"/>
              </a:rPr>
              <a:t>5</a:t>
            </a:r>
            <a:r>
              <a:rPr kumimoji="0" lang="ja-JP" altLang="en-US" sz="1100" b="1" i="0" u="none" strike="noStrike" kern="0" cap="none" spc="0" normalizeH="0" baseline="0" noProof="0" dirty="0">
                <a:ln>
                  <a:noFill/>
                </a:ln>
                <a:solidFill>
                  <a:prstClr val="white"/>
                </a:solidFill>
                <a:effectLst/>
                <a:uLnTx/>
                <a:uFillTx/>
                <a:latin typeface="メイリオ"/>
                <a:ea typeface="メイリオ"/>
                <a:cs typeface="Meiryo" charset="-128"/>
              </a:rPr>
              <a:t>件</a:t>
            </a:r>
            <a:r>
              <a:rPr kumimoji="0" lang="en-US" altLang="ja-JP" sz="1100" b="1" i="0" u="none" strike="noStrike" kern="0" cap="none" spc="0" normalizeH="0" baseline="0" noProof="0" dirty="0">
                <a:ln>
                  <a:noFill/>
                </a:ln>
                <a:solidFill>
                  <a:prstClr val="white"/>
                </a:solidFill>
                <a:effectLst/>
                <a:uLnTx/>
                <a:uFillTx/>
                <a:latin typeface="メイリオ"/>
                <a:ea typeface="メイリオ"/>
                <a:cs typeface="Meiryo" charset="-128"/>
              </a:rPr>
              <a:t>)</a:t>
            </a:r>
          </a:p>
        </p:txBody>
      </p:sp>
      <p:sp>
        <p:nvSpPr>
          <p:cNvPr id="84" name="上矢印 83"/>
          <p:cNvSpPr/>
          <p:nvPr/>
        </p:nvSpPr>
        <p:spPr>
          <a:xfrm>
            <a:off x="2901600" y="1700832"/>
            <a:ext cx="372416" cy="216000"/>
          </a:xfrm>
          <a:prstGeom prst="upArrow">
            <a:avLst/>
          </a:prstGeom>
          <a:solidFill>
            <a:schemeClr val="accent1">
              <a:lumMod val="75000"/>
            </a:schemeClr>
          </a:solidFill>
          <a:ln w="25400" cap="flat" cmpd="sng" algn="ctr">
            <a:noFill/>
            <a:prstDash val="solid"/>
          </a:ln>
          <a:effectLst>
            <a:reflection blurRad="6350" stA="52000" endA="300" endPos="35000" dir="5400000" sy="-100000" algn="bl" rotWithShape="0"/>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85" name="上矢印 123"/>
          <p:cNvSpPr/>
          <p:nvPr/>
        </p:nvSpPr>
        <p:spPr>
          <a:xfrm>
            <a:off x="2183709" y="6050001"/>
            <a:ext cx="1368000" cy="216000"/>
          </a:xfrm>
          <a:custGeom>
            <a:avLst/>
            <a:gdLst>
              <a:gd name="connsiteX0" fmla="*/ 0 w 1246154"/>
              <a:gd name="connsiteY0" fmla="*/ 328642 h 590106"/>
              <a:gd name="connsiteX1" fmla="*/ 623077 w 1246154"/>
              <a:gd name="connsiteY1" fmla="*/ 0 h 590106"/>
              <a:gd name="connsiteX2" fmla="*/ 1246154 w 1246154"/>
              <a:gd name="connsiteY2" fmla="*/ 328642 h 590106"/>
              <a:gd name="connsiteX3" fmla="*/ 934616 w 1246154"/>
              <a:gd name="connsiteY3" fmla="*/ 328642 h 590106"/>
              <a:gd name="connsiteX4" fmla="*/ 934616 w 1246154"/>
              <a:gd name="connsiteY4" fmla="*/ 590106 h 590106"/>
              <a:gd name="connsiteX5" fmla="*/ 311539 w 1246154"/>
              <a:gd name="connsiteY5" fmla="*/ 590106 h 590106"/>
              <a:gd name="connsiteX6" fmla="*/ 311539 w 1246154"/>
              <a:gd name="connsiteY6" fmla="*/ 328642 h 590106"/>
              <a:gd name="connsiteX7" fmla="*/ 0 w 1246154"/>
              <a:gd name="connsiteY7" fmla="*/ 328642 h 590106"/>
              <a:gd name="connsiteX0" fmla="*/ 311539 w 1246154"/>
              <a:gd name="connsiteY0" fmla="*/ 590106 h 681546"/>
              <a:gd name="connsiteX1" fmla="*/ 311539 w 1246154"/>
              <a:gd name="connsiteY1" fmla="*/ 328642 h 681546"/>
              <a:gd name="connsiteX2" fmla="*/ 0 w 1246154"/>
              <a:gd name="connsiteY2" fmla="*/ 328642 h 681546"/>
              <a:gd name="connsiteX3" fmla="*/ 623077 w 1246154"/>
              <a:gd name="connsiteY3" fmla="*/ 0 h 681546"/>
              <a:gd name="connsiteX4" fmla="*/ 1246154 w 1246154"/>
              <a:gd name="connsiteY4" fmla="*/ 328642 h 681546"/>
              <a:gd name="connsiteX5" fmla="*/ 934616 w 1246154"/>
              <a:gd name="connsiteY5" fmla="*/ 328642 h 681546"/>
              <a:gd name="connsiteX6" fmla="*/ 1026056 w 1246154"/>
              <a:gd name="connsiteY6" fmla="*/ 681546 h 681546"/>
              <a:gd name="connsiteX0" fmla="*/ 311539 w 1246154"/>
              <a:gd name="connsiteY0" fmla="*/ 590106 h 604992"/>
              <a:gd name="connsiteX1" fmla="*/ 311539 w 1246154"/>
              <a:gd name="connsiteY1" fmla="*/ 328642 h 604992"/>
              <a:gd name="connsiteX2" fmla="*/ 0 w 1246154"/>
              <a:gd name="connsiteY2" fmla="*/ 328642 h 604992"/>
              <a:gd name="connsiteX3" fmla="*/ 623077 w 1246154"/>
              <a:gd name="connsiteY3" fmla="*/ 0 h 604992"/>
              <a:gd name="connsiteX4" fmla="*/ 1246154 w 1246154"/>
              <a:gd name="connsiteY4" fmla="*/ 328642 h 604992"/>
              <a:gd name="connsiteX5" fmla="*/ 934616 w 1246154"/>
              <a:gd name="connsiteY5" fmla="*/ 328642 h 604992"/>
              <a:gd name="connsiteX6" fmla="*/ 940996 w 1246154"/>
              <a:gd name="connsiteY6" fmla="*/ 604992 h 604992"/>
              <a:gd name="connsiteX0" fmla="*/ 311539 w 1246154"/>
              <a:gd name="connsiteY0" fmla="*/ 590106 h 592233"/>
              <a:gd name="connsiteX1" fmla="*/ 311539 w 1246154"/>
              <a:gd name="connsiteY1" fmla="*/ 328642 h 592233"/>
              <a:gd name="connsiteX2" fmla="*/ 0 w 1246154"/>
              <a:gd name="connsiteY2" fmla="*/ 328642 h 592233"/>
              <a:gd name="connsiteX3" fmla="*/ 623077 w 1246154"/>
              <a:gd name="connsiteY3" fmla="*/ 0 h 592233"/>
              <a:gd name="connsiteX4" fmla="*/ 1246154 w 1246154"/>
              <a:gd name="connsiteY4" fmla="*/ 328642 h 592233"/>
              <a:gd name="connsiteX5" fmla="*/ 934616 w 1246154"/>
              <a:gd name="connsiteY5" fmla="*/ 328642 h 592233"/>
              <a:gd name="connsiteX6" fmla="*/ 940996 w 1246154"/>
              <a:gd name="connsiteY6" fmla="*/ 592233 h 592233"/>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0270 w 1246154"/>
              <a:gd name="connsiteY6" fmla="*/ 594915 h 594915"/>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2952 w 1246154"/>
              <a:gd name="connsiteY6" fmla="*/ 594915 h 5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154" h="594915">
                <a:moveTo>
                  <a:pt x="311539" y="590106"/>
                </a:moveTo>
                <a:lnTo>
                  <a:pt x="311539" y="328642"/>
                </a:lnTo>
                <a:lnTo>
                  <a:pt x="0" y="328642"/>
                </a:lnTo>
                <a:lnTo>
                  <a:pt x="623077" y="0"/>
                </a:lnTo>
                <a:lnTo>
                  <a:pt x="1246154" y="328642"/>
                </a:lnTo>
                <a:lnTo>
                  <a:pt x="934616" y="328642"/>
                </a:lnTo>
                <a:cubicBezTo>
                  <a:pt x="934616" y="415797"/>
                  <a:pt x="932952" y="594915"/>
                  <a:pt x="932952" y="594915"/>
                </a:cubicBezTo>
              </a:path>
            </a:pathLst>
          </a:custGeom>
          <a:solidFill>
            <a:schemeClr val="accent3">
              <a:lumMod val="75000"/>
            </a:schemeClr>
          </a:solidFill>
          <a:ln w="9525" cap="flat" cmpd="sng" algn="ctr">
            <a:noFill/>
            <a:prstDash val="solid"/>
          </a:ln>
          <a:effectLst/>
        </p:spPr>
        <p:txBody>
          <a:bodyPr wrap="none" lIns="25920" tIns="32919" rIns="25920"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black"/>
              </a:solidFill>
              <a:effectLst>
                <a:glow rad="127000">
                  <a:prstClr val="white"/>
                </a:glow>
              </a:effectLst>
              <a:uLnTx/>
              <a:uFillTx/>
              <a:latin typeface="メイリオ"/>
              <a:ea typeface="メイリオ"/>
              <a:cs typeface="Meiryo" charset="-128"/>
            </a:endParaRPr>
          </a:p>
        </p:txBody>
      </p:sp>
      <p:sp>
        <p:nvSpPr>
          <p:cNvPr id="100" name="研究科横断型教育での‥"/>
          <p:cNvSpPr txBox="1"/>
          <p:nvPr/>
        </p:nvSpPr>
        <p:spPr>
          <a:xfrm>
            <a:off x="270525" y="6323773"/>
            <a:ext cx="5181957" cy="360123"/>
          </a:xfrm>
          <a:prstGeom prst="rect">
            <a:avLst/>
          </a:prstGeom>
          <a:noFill/>
        </p:spPr>
        <p:txBody>
          <a:bodyPr vert="horz"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009900"/>
                </a:solidFill>
                <a:effectLst>
                  <a:glow rad="165100">
                    <a:prstClr val="white"/>
                  </a:glow>
                  <a:outerShdw blurRad="38100" dist="38100" dir="2700000" algn="tl">
                    <a:srgbClr val="000000">
                      <a:alpha val="43137"/>
                    </a:srgbClr>
                  </a:outerShdw>
                </a:effectLst>
                <a:uLnTx/>
                <a:uFillTx/>
                <a:latin typeface="メイリオ"/>
                <a:ea typeface="メイリオ"/>
                <a:cs typeface="+mn-cs"/>
              </a:rPr>
              <a:t>学部・研究科</a:t>
            </a:r>
            <a:r>
              <a:rPr kumimoji="1" lang="ja-JP" altLang="en-US" sz="2000" b="1" i="0" u="none" strike="noStrike" kern="1200" cap="none" spc="0" normalizeH="0" baseline="0" noProof="0" dirty="0">
                <a:ln>
                  <a:noFill/>
                </a:ln>
                <a:solidFill>
                  <a:srgbClr val="009900"/>
                </a:solidFill>
                <a:effectLst>
                  <a:glow rad="165100">
                    <a:prstClr val="white"/>
                  </a:glow>
                  <a:outerShdw blurRad="38100" dist="38100" dir="2700000" algn="tl">
                    <a:srgbClr val="000000">
                      <a:alpha val="43137"/>
                    </a:srgbClr>
                  </a:outerShdw>
                </a:effectLst>
                <a:uLnTx/>
                <a:uFillTx/>
                <a:latin typeface="メイリオ"/>
                <a:ea typeface="メイリオ"/>
                <a:cs typeface="+mn-cs"/>
              </a:rPr>
              <a:t>横断型教育の多様で豊富な実績</a:t>
            </a:r>
          </a:p>
        </p:txBody>
      </p:sp>
      <p:sp>
        <p:nvSpPr>
          <p:cNvPr id="102" name="全学の博士教育への展開"/>
          <p:cNvSpPr txBox="1"/>
          <p:nvPr/>
        </p:nvSpPr>
        <p:spPr>
          <a:xfrm>
            <a:off x="4584723" y="1096931"/>
            <a:ext cx="821788" cy="744844"/>
          </a:xfrm>
          <a:prstGeom prst="rect">
            <a:avLst/>
          </a:prstGeom>
          <a:noFill/>
        </p:spPr>
        <p:txBody>
          <a:bodyPr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全学</a:t>
            </a:r>
            <a:r>
              <a:rPr kumimoji="1" lang="ja-JP" altLang="en-US"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の</a:t>
            </a:r>
            <a:endParaRPr kumimoji="1" lang="en-US" altLang="ja-JP"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博士教育</a:t>
            </a:r>
            <a:endParaRPr kumimoji="1" lang="en-US" altLang="ja-JP"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err="1" smtClean="0">
                <a:ln>
                  <a:noFill/>
                </a:ln>
                <a:solidFill>
                  <a:srgbClr val="C00000">
                    <a:lumMod val="75000"/>
                  </a:srgbClr>
                </a:solidFill>
                <a:effectLst>
                  <a:glow rad="127000">
                    <a:prstClr val="white"/>
                  </a:glow>
                </a:effectLst>
                <a:uLnTx/>
                <a:uFillTx/>
                <a:latin typeface="メイリオ"/>
                <a:ea typeface="メイリオ"/>
                <a:cs typeface="Meiryo" charset="-128"/>
              </a:rPr>
              <a:t>への</a:t>
            </a:r>
            <a:r>
              <a:rPr kumimoji="1" lang="ja-JP" altLang="en-US"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展開</a:t>
            </a:r>
            <a:endParaRPr kumimoji="1" lang="ja-JP" altLang="en-US" sz="15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103" name="学士課程教育への展開"/>
          <p:cNvSpPr txBox="1"/>
          <p:nvPr/>
        </p:nvSpPr>
        <p:spPr>
          <a:xfrm>
            <a:off x="448662" y="1212348"/>
            <a:ext cx="1206509" cy="514011"/>
          </a:xfrm>
          <a:prstGeom prst="rect">
            <a:avLst/>
          </a:prstGeom>
          <a:noFill/>
        </p:spPr>
        <p:txBody>
          <a:bodyPr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学士</a:t>
            </a:r>
            <a:r>
              <a:rPr kumimoji="1" lang="ja-JP" altLang="en-US"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課程教育</a:t>
            </a:r>
            <a:endParaRPr kumimoji="1" lang="en-US" altLang="ja-JP"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err="1" smtClean="0">
                <a:ln>
                  <a:noFill/>
                </a:ln>
                <a:solidFill>
                  <a:srgbClr val="C00000">
                    <a:lumMod val="75000"/>
                  </a:srgbClr>
                </a:solidFill>
                <a:effectLst>
                  <a:glow rad="127000">
                    <a:prstClr val="white"/>
                  </a:glow>
                </a:effectLst>
                <a:uLnTx/>
                <a:uFillTx/>
                <a:latin typeface="メイリオ"/>
                <a:ea typeface="メイリオ"/>
                <a:cs typeface="Meiryo" charset="-128"/>
              </a:rPr>
              <a:t>への</a:t>
            </a:r>
            <a:r>
              <a:rPr kumimoji="1" lang="ja-JP" altLang="en-US" sz="15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展開</a:t>
            </a:r>
            <a:endParaRPr kumimoji="1" lang="ja-JP" altLang="en-US" sz="15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104" name="文理統合型博士の先鋭的‥"/>
          <p:cNvSpPr txBox="1"/>
          <p:nvPr/>
        </p:nvSpPr>
        <p:spPr>
          <a:xfrm>
            <a:off x="2043855" y="1212348"/>
            <a:ext cx="2087903" cy="514011"/>
          </a:xfrm>
          <a:prstGeom prst="rect">
            <a:avLst/>
          </a:prstGeom>
          <a:noFill/>
        </p:spPr>
        <p:txBody>
          <a:bodyPr vert="horz"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57"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学部から大学院</a:t>
            </a:r>
            <a:r>
              <a:rPr kumimoji="1" lang="ja-JP" altLang="en-US" sz="15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までの</a:t>
            </a:r>
            <a:endParaRPr kumimoji="1" lang="en-US" altLang="ja-JP" sz="15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一貫した高度汎用力教育</a:t>
            </a:r>
            <a:endParaRPr kumimoji="1" lang="en-US" altLang="ja-JP" sz="1500" b="1" i="0" u="none" strike="noStrike" kern="1200" cap="none" spc="-57"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107" name="上矢印 106"/>
          <p:cNvSpPr/>
          <p:nvPr/>
        </p:nvSpPr>
        <p:spPr>
          <a:xfrm rot="5400000">
            <a:off x="4249867" y="1343353"/>
            <a:ext cx="319853" cy="252000"/>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109" name="上矢印 108"/>
          <p:cNvSpPr/>
          <p:nvPr/>
        </p:nvSpPr>
        <p:spPr>
          <a:xfrm rot="16200000">
            <a:off x="1648671" y="1343353"/>
            <a:ext cx="319853" cy="252000"/>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81" name="上矢印 123"/>
          <p:cNvSpPr/>
          <p:nvPr/>
        </p:nvSpPr>
        <p:spPr>
          <a:xfrm>
            <a:off x="6791662" y="5210348"/>
            <a:ext cx="1368000" cy="216000"/>
          </a:xfrm>
          <a:custGeom>
            <a:avLst/>
            <a:gdLst>
              <a:gd name="connsiteX0" fmla="*/ 0 w 1246154"/>
              <a:gd name="connsiteY0" fmla="*/ 328642 h 590106"/>
              <a:gd name="connsiteX1" fmla="*/ 623077 w 1246154"/>
              <a:gd name="connsiteY1" fmla="*/ 0 h 590106"/>
              <a:gd name="connsiteX2" fmla="*/ 1246154 w 1246154"/>
              <a:gd name="connsiteY2" fmla="*/ 328642 h 590106"/>
              <a:gd name="connsiteX3" fmla="*/ 934616 w 1246154"/>
              <a:gd name="connsiteY3" fmla="*/ 328642 h 590106"/>
              <a:gd name="connsiteX4" fmla="*/ 934616 w 1246154"/>
              <a:gd name="connsiteY4" fmla="*/ 590106 h 590106"/>
              <a:gd name="connsiteX5" fmla="*/ 311539 w 1246154"/>
              <a:gd name="connsiteY5" fmla="*/ 590106 h 590106"/>
              <a:gd name="connsiteX6" fmla="*/ 311539 w 1246154"/>
              <a:gd name="connsiteY6" fmla="*/ 328642 h 590106"/>
              <a:gd name="connsiteX7" fmla="*/ 0 w 1246154"/>
              <a:gd name="connsiteY7" fmla="*/ 328642 h 590106"/>
              <a:gd name="connsiteX0" fmla="*/ 311539 w 1246154"/>
              <a:gd name="connsiteY0" fmla="*/ 590106 h 681546"/>
              <a:gd name="connsiteX1" fmla="*/ 311539 w 1246154"/>
              <a:gd name="connsiteY1" fmla="*/ 328642 h 681546"/>
              <a:gd name="connsiteX2" fmla="*/ 0 w 1246154"/>
              <a:gd name="connsiteY2" fmla="*/ 328642 h 681546"/>
              <a:gd name="connsiteX3" fmla="*/ 623077 w 1246154"/>
              <a:gd name="connsiteY3" fmla="*/ 0 h 681546"/>
              <a:gd name="connsiteX4" fmla="*/ 1246154 w 1246154"/>
              <a:gd name="connsiteY4" fmla="*/ 328642 h 681546"/>
              <a:gd name="connsiteX5" fmla="*/ 934616 w 1246154"/>
              <a:gd name="connsiteY5" fmla="*/ 328642 h 681546"/>
              <a:gd name="connsiteX6" fmla="*/ 1026056 w 1246154"/>
              <a:gd name="connsiteY6" fmla="*/ 681546 h 681546"/>
              <a:gd name="connsiteX0" fmla="*/ 311539 w 1246154"/>
              <a:gd name="connsiteY0" fmla="*/ 590106 h 604992"/>
              <a:gd name="connsiteX1" fmla="*/ 311539 w 1246154"/>
              <a:gd name="connsiteY1" fmla="*/ 328642 h 604992"/>
              <a:gd name="connsiteX2" fmla="*/ 0 w 1246154"/>
              <a:gd name="connsiteY2" fmla="*/ 328642 h 604992"/>
              <a:gd name="connsiteX3" fmla="*/ 623077 w 1246154"/>
              <a:gd name="connsiteY3" fmla="*/ 0 h 604992"/>
              <a:gd name="connsiteX4" fmla="*/ 1246154 w 1246154"/>
              <a:gd name="connsiteY4" fmla="*/ 328642 h 604992"/>
              <a:gd name="connsiteX5" fmla="*/ 934616 w 1246154"/>
              <a:gd name="connsiteY5" fmla="*/ 328642 h 604992"/>
              <a:gd name="connsiteX6" fmla="*/ 940996 w 1246154"/>
              <a:gd name="connsiteY6" fmla="*/ 604992 h 604992"/>
              <a:gd name="connsiteX0" fmla="*/ 311539 w 1246154"/>
              <a:gd name="connsiteY0" fmla="*/ 590106 h 592233"/>
              <a:gd name="connsiteX1" fmla="*/ 311539 w 1246154"/>
              <a:gd name="connsiteY1" fmla="*/ 328642 h 592233"/>
              <a:gd name="connsiteX2" fmla="*/ 0 w 1246154"/>
              <a:gd name="connsiteY2" fmla="*/ 328642 h 592233"/>
              <a:gd name="connsiteX3" fmla="*/ 623077 w 1246154"/>
              <a:gd name="connsiteY3" fmla="*/ 0 h 592233"/>
              <a:gd name="connsiteX4" fmla="*/ 1246154 w 1246154"/>
              <a:gd name="connsiteY4" fmla="*/ 328642 h 592233"/>
              <a:gd name="connsiteX5" fmla="*/ 934616 w 1246154"/>
              <a:gd name="connsiteY5" fmla="*/ 328642 h 592233"/>
              <a:gd name="connsiteX6" fmla="*/ 940996 w 1246154"/>
              <a:gd name="connsiteY6" fmla="*/ 592233 h 592233"/>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0270 w 1246154"/>
              <a:gd name="connsiteY6" fmla="*/ 594915 h 594915"/>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2952 w 1246154"/>
              <a:gd name="connsiteY6" fmla="*/ 594915 h 5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154" h="594915">
                <a:moveTo>
                  <a:pt x="311539" y="590106"/>
                </a:moveTo>
                <a:lnTo>
                  <a:pt x="311539" y="328642"/>
                </a:lnTo>
                <a:lnTo>
                  <a:pt x="0" y="328642"/>
                </a:lnTo>
                <a:lnTo>
                  <a:pt x="623077" y="0"/>
                </a:lnTo>
                <a:lnTo>
                  <a:pt x="1246154" y="328642"/>
                </a:lnTo>
                <a:lnTo>
                  <a:pt x="934616" y="328642"/>
                </a:lnTo>
                <a:cubicBezTo>
                  <a:pt x="934616" y="415797"/>
                  <a:pt x="932952" y="594915"/>
                  <a:pt x="932952" y="594915"/>
                </a:cubicBezTo>
              </a:path>
            </a:pathLst>
          </a:custGeom>
          <a:solidFill>
            <a:schemeClr val="accent3">
              <a:lumMod val="75000"/>
            </a:schemeClr>
          </a:solidFill>
          <a:ln w="9525" cap="flat" cmpd="sng" algn="ctr">
            <a:noFill/>
            <a:prstDash val="solid"/>
          </a:ln>
          <a:effectLst/>
        </p:spPr>
        <p:txBody>
          <a:bodyPr wrap="none" lIns="25920" tIns="32919" rIns="25920"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black"/>
              </a:solidFill>
              <a:effectLst>
                <a:glow rad="127000">
                  <a:prstClr val="white"/>
                </a:glow>
              </a:effectLst>
              <a:uLnTx/>
              <a:uFillTx/>
              <a:latin typeface="メイリオ"/>
              <a:ea typeface="メイリオ"/>
              <a:cs typeface="Meiryo" charset="-128"/>
            </a:endParaRPr>
          </a:p>
        </p:txBody>
      </p:sp>
      <p:sp>
        <p:nvSpPr>
          <p:cNvPr id="7" name="正方形/長方形 6"/>
          <p:cNvSpPr/>
          <p:nvPr/>
        </p:nvSpPr>
        <p:spPr>
          <a:xfrm>
            <a:off x="8037790" y="4859876"/>
            <a:ext cx="95410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00FF"/>
                </a:solidFill>
                <a:effectLst/>
                <a:uLnTx/>
                <a:uFillTx/>
                <a:latin typeface="メイリオ"/>
                <a:ea typeface="メイリオ"/>
                <a:cs typeface="Meiryo UI" charset="-128"/>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eiryo UI" charset="-128"/>
              </a:rPr>
              <a:t>付録７</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eiryo UI" charset="-128"/>
              </a:rPr>
              <a:t>】</a:t>
            </a:r>
            <a:endPar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1" name="正方形/長方形 60"/>
          <p:cNvSpPr/>
          <p:nvPr/>
        </p:nvSpPr>
        <p:spPr>
          <a:xfrm>
            <a:off x="4490497" y="5691938"/>
            <a:ext cx="954107" cy="2769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00FF"/>
                </a:solidFill>
                <a:effectLst/>
                <a:uLnTx/>
                <a:uFillTx/>
                <a:latin typeface="メイリオ"/>
                <a:ea typeface="メイリオ"/>
                <a:cs typeface="Meiryo UI" charset="-128"/>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eiryo UI" charset="-128"/>
              </a:rPr>
              <a:t>付録６</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eiryo UI" charset="-128"/>
              </a:rPr>
              <a:t>】</a:t>
            </a:r>
            <a:endParaRPr kumimoji="1" lang="ja-JP" altLang="en-US" sz="12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 name="正方形/長方形 9"/>
          <p:cNvSpPr/>
          <p:nvPr/>
        </p:nvSpPr>
        <p:spPr>
          <a:xfrm>
            <a:off x="6177067" y="4861517"/>
            <a:ext cx="2100255" cy="338554"/>
          </a:xfrm>
          <a:prstGeom prst="rect">
            <a:avLst/>
          </a:prstGeom>
        </p:spPr>
        <p:txBody>
          <a:bodyPr wrap="none">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UI" charset="-128"/>
              </a:rPr>
              <a:t>→ </a:t>
            </a: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eiryo UI" charset="-128"/>
              </a:rPr>
              <a:t>卓越大学院制度へ</a:t>
            </a:r>
            <a:endParaRPr kumimoji="1" lang="en-US" altLang="ja-JP" sz="1600" b="1" i="0" u="none" strike="noStrike" kern="1200" cap="none" spc="0" normalizeH="0" baseline="0" noProof="0" dirty="0">
              <a:ln>
                <a:noFill/>
              </a:ln>
              <a:solidFill>
                <a:srgbClr val="0000FF"/>
              </a:solidFill>
              <a:effectLst/>
              <a:uLnTx/>
              <a:uFillTx/>
              <a:latin typeface="メイリオ"/>
              <a:ea typeface="メイリオ"/>
              <a:cs typeface="Meiryo UI" charset="-128"/>
            </a:endParaRPr>
          </a:p>
        </p:txBody>
      </p:sp>
      <p:sp>
        <p:nvSpPr>
          <p:cNvPr id="117" name="テキスト ボックス 116"/>
          <p:cNvSpPr txBox="1"/>
          <p:nvPr/>
        </p:nvSpPr>
        <p:spPr>
          <a:xfrm>
            <a:off x="251560" y="3496970"/>
            <a:ext cx="360000" cy="760960"/>
          </a:xfrm>
          <a:prstGeom prst="rect">
            <a:avLst/>
          </a:prstGeom>
          <a:solidFill>
            <a:srgbClr val="009900"/>
          </a:solidFill>
          <a:effectLst/>
        </p:spPr>
        <p:txBody>
          <a:bodyPr vert="eaVert" wrap="none" lIns="36000" tIns="72000" rIns="36000" bIns="7200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統合知</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18" name="テキスト ボックス 117"/>
          <p:cNvSpPr txBox="1"/>
          <p:nvPr/>
        </p:nvSpPr>
        <p:spPr>
          <a:xfrm>
            <a:off x="251560" y="4648970"/>
            <a:ext cx="360000" cy="760960"/>
          </a:xfrm>
          <a:prstGeom prst="rect">
            <a:avLst/>
          </a:prstGeom>
          <a:solidFill>
            <a:srgbClr val="0070C0"/>
          </a:solidFill>
          <a:effectLst/>
        </p:spPr>
        <p:txBody>
          <a:bodyPr vert="eaVert" wrap="none" lIns="36000" tIns="72000" rIns="36000" bIns="7200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専門知</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20" name="テキスト ボックス 119"/>
          <p:cNvSpPr txBox="1"/>
          <p:nvPr/>
        </p:nvSpPr>
        <p:spPr>
          <a:xfrm>
            <a:off x="251560" y="2344970"/>
            <a:ext cx="360000" cy="760960"/>
          </a:xfrm>
          <a:prstGeom prst="rect">
            <a:avLst/>
          </a:prstGeom>
          <a:solidFill>
            <a:srgbClr val="FFFF00"/>
          </a:solidFill>
          <a:ln w="25400">
            <a:solidFill>
              <a:srgbClr val="C00000"/>
            </a:solidFill>
          </a:ln>
          <a:effectLst/>
        </p:spPr>
        <p:txBody>
          <a:bodyPr vert="eaVert" wrap="none" lIns="36000" tIns="72000" rIns="36000" bIns="7200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rPr>
              <a:t>共創知</a:t>
            </a:r>
            <a:endPar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25" name="正方形/長方形 124"/>
          <p:cNvSpPr/>
          <p:nvPr/>
        </p:nvSpPr>
        <p:spPr>
          <a:xfrm>
            <a:off x="5983228" y="1396941"/>
            <a:ext cx="2988000" cy="2988000"/>
          </a:xfrm>
          <a:prstGeom prst="rect">
            <a:avLst/>
          </a:prstGeom>
          <a:solidFill>
            <a:schemeClr val="accent3">
              <a:lumMod val="20000"/>
              <a:lumOff val="80000"/>
            </a:schemeClr>
          </a:solidFill>
        </p:spPr>
        <p:txBody>
          <a:bodyPr wrap="square" tIns="108000">
            <a:norm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eiryo UI" charset="-128"/>
              </a:rPr>
              <a:t>国際共</a:t>
            </a: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eiryo UI" charset="-128"/>
              </a:rPr>
              <a:t>創</a:t>
            </a: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eiryo UI" charset="-128"/>
              </a:rPr>
              <a:t>大学院</a:t>
            </a:r>
            <a:endParaRPr kumimoji="1" lang="en-US" altLang="ja-JP" sz="1600" b="1" i="0" u="none" strike="noStrike" kern="1200" cap="none" spc="0" normalizeH="0" baseline="0" noProof="0" dirty="0">
              <a:ln>
                <a:noFill/>
              </a:ln>
              <a:solidFill>
                <a:srgbClr val="0000FF"/>
              </a:solidFill>
              <a:effectLst/>
              <a:uLnTx/>
              <a:uFillTx/>
              <a:latin typeface="メイリオ"/>
              <a:ea typeface="メイリオ"/>
              <a:cs typeface="Meiryo UI" charset="-128"/>
            </a:endParaRPr>
          </a:p>
        </p:txBody>
      </p:sp>
      <p:sp>
        <p:nvSpPr>
          <p:cNvPr id="11" name="正方形/長方形 10"/>
          <p:cNvSpPr/>
          <p:nvPr/>
        </p:nvSpPr>
        <p:spPr>
          <a:xfrm>
            <a:off x="6055228" y="2679879"/>
            <a:ext cx="2844000" cy="1432494"/>
          </a:xfrm>
          <a:prstGeom prst="rect">
            <a:avLst/>
          </a:prstGeom>
          <a:solidFill>
            <a:srgbClr val="DAEDC1"/>
          </a:solidFill>
        </p:spPr>
        <p:txBody>
          <a:bodyPr wrap="square" tIns="72000" bIns="36000">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グローバル医療人材育成</a:t>
            </a:r>
            <a:endParaRPr kumimoji="1" lang="en-US"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物質科学からの課題解決</a:t>
            </a:r>
            <a:endParaRPr kumimoji="1" lang="en-US"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情報</a:t>
            </a:r>
            <a:r>
              <a:rPr kumimoji="1" lang="ja-JP" altLang="en-US" sz="1350" b="1" i="0" u="none" strike="noStrike" kern="1200" cap="none" spc="0" normalizeH="0" baseline="0" noProof="0" dirty="0">
                <a:ln>
                  <a:noFill/>
                </a:ln>
                <a:solidFill>
                  <a:prstClr val="black"/>
                </a:solidFill>
                <a:effectLst/>
                <a:uLnTx/>
                <a:uFillTx/>
                <a:latin typeface="メイリオ"/>
                <a:ea typeface="メイリオ"/>
                <a:cs typeface="Meiryo UI" charset="-128"/>
              </a:rPr>
              <a:t>系</a:t>
            </a: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学際型オープンイノベーション</a:t>
            </a:r>
            <a:endParaRPr kumimoji="1" lang="en-US"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ソーシャルイノベーター</a:t>
            </a: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育成</a:t>
            </a:r>
            <a:endParaRPr kumimoji="1" lang="en-US"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0" marR="0" lvl="0" indent="0" algn="just" defTabSz="914400" rtl="0" eaLnBrk="1" fontAlgn="auto" latinLnBrk="0" hangingPunct="1">
              <a:lnSpc>
                <a:spcPct val="100000"/>
              </a:lnSpc>
              <a:spcBef>
                <a:spcPts val="600"/>
              </a:spcBef>
              <a:spcAft>
                <a:spcPts val="0"/>
              </a:spcAft>
              <a:buClrTx/>
              <a:buSzTx/>
              <a:buFontTx/>
              <a:buNone/>
              <a:tabLst/>
              <a:defRPr/>
            </a:pP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などを目指す</a:t>
            </a:r>
            <a:r>
              <a:rPr kumimoji="1" lang="ja-JP"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学位プログラム</a:t>
            </a: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群</a:t>
            </a:r>
            <a:r>
              <a:rPr kumimoji="1" lang="ja-JP" altLang="ja-JP"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 </a:t>
            </a:r>
            <a:endParaRPr kumimoji="1" lang="en-US" altLang="ja-JP" sz="1350" b="1" i="0" u="sng" strike="noStrike" kern="1200" cap="none" spc="0" normalizeH="0" baseline="0" noProof="0" dirty="0">
              <a:ln>
                <a:noFill/>
              </a:ln>
              <a:solidFill>
                <a:prstClr val="black"/>
              </a:solidFill>
              <a:effectLst/>
              <a:uLnTx/>
              <a:uFillTx/>
              <a:latin typeface="メイリオ"/>
              <a:ea typeface="メイリオ"/>
              <a:cs typeface="Meiryo UI" charset="-128"/>
            </a:endParaRPr>
          </a:p>
        </p:txBody>
      </p:sp>
      <p:sp>
        <p:nvSpPr>
          <p:cNvPr id="128" name="正方形/長方形 127"/>
          <p:cNvSpPr/>
          <p:nvPr/>
        </p:nvSpPr>
        <p:spPr>
          <a:xfrm>
            <a:off x="6055228" y="1785454"/>
            <a:ext cx="2844000" cy="735636"/>
          </a:xfrm>
          <a:prstGeom prst="rect">
            <a:avLst/>
          </a:prstGeom>
          <a:solidFill>
            <a:srgbClr val="FFFF66"/>
          </a:solidFill>
        </p:spPr>
        <p:txBody>
          <a:bodyPr wrap="square" tIns="72000" bIns="3600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eiryo UI" charset="-128"/>
              </a:rPr>
              <a:t>リーディング・オールラウンド型</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UI" charset="-128"/>
              </a:rPr>
              <a:t>(</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eiryo UI" charset="-128"/>
              </a:rPr>
              <a:t>文理統合によるトップリーダー養成</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eiryo UI" charset="-128"/>
              </a:rPr>
              <a:t>)</a:t>
            </a:r>
            <a:r>
              <a:rPr kumimoji="1" lang="ja-JP" altLang="en-US" sz="1100" b="1" i="0" u="none" strike="noStrike" kern="1200" cap="none" spc="0" normalizeH="0" baseline="0" noProof="0" dirty="0" err="1" smtClean="0">
                <a:ln>
                  <a:noFill/>
                </a:ln>
                <a:solidFill>
                  <a:prstClr val="black"/>
                </a:solidFill>
                <a:effectLst/>
                <a:uLnTx/>
                <a:uFillTx/>
                <a:latin typeface="メイリオ"/>
                <a:ea typeface="メイリオ"/>
                <a:cs typeface="Meiryo UI" charset="-128"/>
              </a:rPr>
              <a:t>での</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0" marR="0" lvl="0" indent="0" algn="ctr" defTabSz="914400" rtl="0" eaLnBrk="1" fontAlgn="auto" latinLnBrk="0" hangingPunct="1">
              <a:lnSpc>
                <a:spcPct val="110000"/>
              </a:lnSpc>
              <a:spcBef>
                <a:spcPts val="200"/>
              </a:spcBef>
              <a:spcAft>
                <a:spcPts val="0"/>
              </a:spcAft>
              <a:buClrTx/>
              <a:buSzTx/>
              <a:buFontTx/>
              <a:buNone/>
              <a:tabLst/>
              <a:defRPr/>
            </a:pPr>
            <a:r>
              <a:rPr kumimoji="1" lang="ja-JP" altLang="en-US" sz="1350" b="1" i="0" u="none" strike="noStrike" kern="1200" cap="none" spc="0" normalizeH="0" baseline="0" noProof="0" dirty="0">
                <a:ln>
                  <a:noFill/>
                </a:ln>
                <a:solidFill>
                  <a:prstClr val="black"/>
                </a:solidFill>
                <a:effectLst/>
                <a:uLnTx/>
                <a:uFillTx/>
                <a:latin typeface="メイリオ"/>
                <a:ea typeface="メイリオ"/>
                <a:cs typeface="Meiryo UI" charset="-128"/>
              </a:rPr>
              <a:t>「</a:t>
            </a: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共創知</a:t>
            </a:r>
            <a:r>
              <a:rPr kumimoji="1" lang="ja-JP" altLang="en-US" sz="1350" b="1" i="0" u="none" strike="noStrike" kern="1200" cap="none" spc="0" normalizeH="0" baseline="0" noProof="0" dirty="0">
                <a:ln>
                  <a:noFill/>
                </a:ln>
                <a:solidFill>
                  <a:prstClr val="black"/>
                </a:solidFill>
                <a:effectLst/>
                <a:uLnTx/>
                <a:uFillTx/>
                <a:latin typeface="メイリオ"/>
                <a:ea typeface="メイリオ"/>
                <a:cs typeface="Meiryo UI" charset="-128"/>
              </a:rPr>
              <a:t>」</a:t>
            </a: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 に係る人材育成の先駆</a:t>
            </a:r>
            <a:endParaRPr kumimoji="1" lang="en-US" altLang="ja-JP" sz="1350" b="1" i="0" u="sng" strike="noStrike" kern="1200" cap="none" spc="0" normalizeH="0" baseline="0" noProof="0" dirty="0">
              <a:ln>
                <a:noFill/>
              </a:ln>
              <a:solidFill>
                <a:prstClr val="black"/>
              </a:solidFill>
              <a:effectLst/>
              <a:uLnTx/>
              <a:uFillTx/>
              <a:latin typeface="メイリオ"/>
              <a:ea typeface="メイリオ"/>
              <a:cs typeface="Meiryo UI" charset="-128"/>
            </a:endParaRPr>
          </a:p>
        </p:txBody>
      </p:sp>
      <p:sp>
        <p:nvSpPr>
          <p:cNvPr id="129" name="正方形/長方形 128"/>
          <p:cNvSpPr/>
          <p:nvPr/>
        </p:nvSpPr>
        <p:spPr>
          <a:xfrm>
            <a:off x="6120480" y="4544767"/>
            <a:ext cx="2772000" cy="326619"/>
          </a:xfrm>
          <a:prstGeom prst="rect">
            <a:avLst/>
          </a:prstGeom>
          <a:solidFill>
            <a:srgbClr val="C1E4FF"/>
          </a:solidFill>
        </p:spPr>
        <p:txBody>
          <a:bodyPr wrap="square" tIns="72000" bIns="3600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50" b="1" i="0" u="none" strike="noStrike" kern="1200" cap="none" spc="0" normalizeH="0" baseline="0" noProof="0" dirty="0" smtClean="0">
                <a:ln>
                  <a:noFill/>
                </a:ln>
                <a:solidFill>
                  <a:prstClr val="black"/>
                </a:solidFill>
                <a:effectLst/>
                <a:uLnTx/>
                <a:uFillTx/>
                <a:latin typeface="メイリオ"/>
                <a:ea typeface="メイリオ"/>
                <a:cs typeface="Meiryo UI" charset="-128"/>
              </a:rPr>
              <a:t>共創機構等によるネットワーク</a:t>
            </a:r>
            <a:endParaRPr kumimoji="1" lang="en-US" altLang="ja-JP" sz="1350" b="1" i="0" u="sng" strike="noStrike" kern="1200" cap="none" spc="0" normalizeH="0" baseline="0" noProof="0" dirty="0">
              <a:ln>
                <a:noFill/>
              </a:ln>
              <a:solidFill>
                <a:prstClr val="black"/>
              </a:solidFill>
              <a:effectLst/>
              <a:uLnTx/>
              <a:uFillTx/>
              <a:latin typeface="メイリオ"/>
              <a:ea typeface="メイリオ"/>
              <a:cs typeface="Meiryo UI" charset="-128"/>
            </a:endParaRPr>
          </a:p>
        </p:txBody>
      </p:sp>
      <p:sp>
        <p:nvSpPr>
          <p:cNvPr id="98" name="上矢印 97"/>
          <p:cNvSpPr/>
          <p:nvPr/>
        </p:nvSpPr>
        <p:spPr>
          <a:xfrm rot="10800000">
            <a:off x="7279228" y="2515392"/>
            <a:ext cx="396000" cy="180000"/>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123" name="上矢印 122"/>
          <p:cNvSpPr/>
          <p:nvPr/>
        </p:nvSpPr>
        <p:spPr>
          <a:xfrm>
            <a:off x="7320515" y="4359676"/>
            <a:ext cx="396000" cy="180000"/>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3" name="二等辺三角形 2"/>
          <p:cNvSpPr>
            <a:spLocks noChangeAspect="1"/>
          </p:cNvSpPr>
          <p:nvPr/>
        </p:nvSpPr>
        <p:spPr>
          <a:xfrm>
            <a:off x="1097597" y="2149450"/>
            <a:ext cx="3987692" cy="3456000"/>
          </a:xfrm>
          <a:prstGeom prst="triangle">
            <a:avLst/>
          </a:pr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4" name="円/楕円 69"/>
          <p:cNvSpPr>
            <a:spLocks/>
          </p:cNvSpPr>
          <p:nvPr/>
        </p:nvSpPr>
        <p:spPr>
          <a:xfrm flipH="1">
            <a:off x="703383" y="3272464"/>
            <a:ext cx="1368000" cy="792000"/>
          </a:xfrm>
          <a:prstGeom prst="ellipse">
            <a:avLst/>
          </a:prstGeom>
          <a:solidFill>
            <a:srgbClr val="B9F7FF"/>
          </a:solidFill>
          <a:ln w="9525" cap="flat" cmpd="sng" algn="ctr">
            <a:noFill/>
            <a:prstDash val="solid"/>
          </a:ln>
          <a:effectLst>
            <a:outerShdw blurRad="50800" dist="38100" dir="2700000" algn="tl" rotWithShape="0">
              <a:prstClr val="black">
                <a:alpha val="40000"/>
              </a:prstClr>
            </a:outerShdw>
          </a:effectLst>
        </p:spPr>
        <p:txBody>
          <a:bodyPr vert="horz" wrap="none" lIns="36000" tIns="36000" rIns="36000" bIns="0" rtlCol="0" anchor="ctr">
            <a:noAutofit/>
          </a:bodyPr>
          <a:lstStyle/>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多様な知</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と対話する</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素養と力</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65" name="円/楕円 69"/>
          <p:cNvSpPr>
            <a:spLocks/>
          </p:cNvSpPr>
          <p:nvPr/>
        </p:nvSpPr>
        <p:spPr>
          <a:xfrm flipH="1">
            <a:off x="4117358" y="3272464"/>
            <a:ext cx="1368000" cy="792000"/>
          </a:xfrm>
          <a:prstGeom prst="ellipse">
            <a:avLst/>
          </a:prstGeom>
          <a:solidFill>
            <a:schemeClr val="accent3">
              <a:lumMod val="40000"/>
              <a:lumOff val="60000"/>
            </a:schemeClr>
          </a:solidFill>
          <a:ln w="9525" cap="flat" cmpd="sng" algn="ctr">
            <a:noFill/>
            <a:prstDash val="solid"/>
          </a:ln>
          <a:effectLst>
            <a:outerShdw blurRad="50800" dist="38100" dir="2700000" algn="tl" rotWithShape="0">
              <a:prstClr val="black">
                <a:alpha val="40000"/>
              </a:prstClr>
            </a:outerShdw>
          </a:effectLst>
        </p:spPr>
        <p:txBody>
          <a:bodyPr vert="horz" wrap="none" lIns="65837" tIns="32919" rIns="65837" bIns="32919" rtlCol="0" anchor="ctr"/>
          <a:lstStyle/>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社会で新たな</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事業を興す力</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66" name="円/楕円 69"/>
          <p:cNvSpPr>
            <a:spLocks/>
          </p:cNvSpPr>
          <p:nvPr/>
        </p:nvSpPr>
        <p:spPr>
          <a:xfrm flipH="1">
            <a:off x="703383" y="2114414"/>
            <a:ext cx="1656000" cy="792000"/>
          </a:xfrm>
          <a:prstGeom prst="ellipse">
            <a:avLst/>
          </a:prstGeom>
          <a:solidFill>
            <a:srgbClr val="FFC000"/>
          </a:solidFill>
          <a:ln w="9525" cap="flat" cmpd="sng" algn="ctr">
            <a:noFill/>
            <a:prstDash val="solid"/>
          </a:ln>
          <a:effectLst>
            <a:outerShdw blurRad="50800" dist="38100" dir="2700000" algn="tl" rotWithShape="0">
              <a:prstClr val="black">
                <a:alpha val="40000"/>
              </a:prstClr>
            </a:outerShdw>
          </a:effectLst>
        </p:spPr>
        <p:txBody>
          <a:bodyPr vert="horz" wrap="none" lIns="65837" tIns="32919" rIns="65837" bIns="32919" rtlCol="0" anchor="ctr"/>
          <a:lstStyle/>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charset="-128"/>
              </a:rPr>
              <a:t>共</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創</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イノベーションを</a:t>
            </a:r>
            <a:endPar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charset="-128"/>
              </a:rPr>
              <a:t>先導する力</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67" name="テキスト ボックス 66"/>
          <p:cNvSpPr txBox="1"/>
          <p:nvPr/>
        </p:nvSpPr>
        <p:spPr>
          <a:xfrm flipH="1">
            <a:off x="2449693" y="1988840"/>
            <a:ext cx="1284609" cy="406416"/>
          </a:xfrm>
          <a:prstGeom prst="roundRect">
            <a:avLst>
              <a:gd name="adj" fmla="val 50000"/>
            </a:avLst>
          </a:prstGeom>
          <a:solidFill>
            <a:srgbClr val="FFC000"/>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高度汎用力</a:t>
            </a:r>
            <a:endParaRPr kumimoji="1" lang="ja-JP" altLang="en-US"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68" name="テキスト ボックス 67"/>
          <p:cNvSpPr txBox="1"/>
          <p:nvPr/>
        </p:nvSpPr>
        <p:spPr>
          <a:xfrm flipH="1">
            <a:off x="1174284" y="4194312"/>
            <a:ext cx="1078269" cy="406416"/>
          </a:xfrm>
          <a:prstGeom prst="roundRect">
            <a:avLst>
              <a:gd name="adj" fmla="val 50000"/>
            </a:avLst>
          </a:prstGeom>
          <a:solidFill>
            <a:srgbClr val="BEE6FA"/>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高度教養</a:t>
            </a:r>
            <a:endParaRPr kumimoji="1" lang="en-US" altLang="ja-JP"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69" name="テキスト ボックス 68"/>
          <p:cNvSpPr txBox="1"/>
          <p:nvPr/>
        </p:nvSpPr>
        <p:spPr>
          <a:xfrm flipH="1">
            <a:off x="2559979" y="4194312"/>
            <a:ext cx="937431" cy="406416"/>
          </a:xfrm>
          <a:prstGeom prst="roundRect">
            <a:avLst>
              <a:gd name="adj" fmla="val 50000"/>
            </a:avLst>
          </a:prstGeom>
          <a:solidFill>
            <a:srgbClr val="74A87E"/>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15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スキル</a:t>
            </a:r>
            <a:endParaRPr kumimoji="1" lang="en-US" altLang="ja-JP" sz="1600" b="1" i="0" u="none" strike="noStrike" kern="1200" cap="none" spc="15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71" name="テキスト ボックス 70"/>
          <p:cNvSpPr txBox="1"/>
          <p:nvPr/>
        </p:nvSpPr>
        <p:spPr>
          <a:xfrm flipH="1">
            <a:off x="3707904" y="4206022"/>
            <a:ext cx="1688775" cy="382612"/>
          </a:xfrm>
          <a:prstGeom prst="roundRect">
            <a:avLst>
              <a:gd name="adj" fmla="val 50000"/>
            </a:avLst>
          </a:prstGeom>
          <a:solidFill>
            <a:schemeClr val="accent3">
              <a:lumMod val="60000"/>
              <a:lumOff val="40000"/>
            </a:schemeClr>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500" b="1" i="0" u="none" strike="noStrike" kern="1200" cap="none" spc="-15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アントレプレナー</a:t>
            </a:r>
            <a:endParaRPr kumimoji="1" lang="en-US" altLang="ja-JP" sz="1500" b="1" i="0" u="none" strike="noStrike" kern="1200" cap="none" spc="-15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72" name="テキスト ボックス 71"/>
          <p:cNvSpPr txBox="1"/>
          <p:nvPr/>
        </p:nvSpPr>
        <p:spPr>
          <a:xfrm flipH="1">
            <a:off x="2350491" y="5419592"/>
            <a:ext cx="1483013" cy="380857"/>
          </a:xfrm>
          <a:prstGeom prst="roundRect">
            <a:avLst>
              <a:gd name="adj" fmla="val 50000"/>
            </a:avLst>
          </a:prstGeom>
          <a:solidFill>
            <a:schemeClr val="bg1">
              <a:lumMod val="75000"/>
            </a:schemeClr>
          </a:solidFill>
          <a:effectLst>
            <a:outerShdw blurRad="50800" dist="38100" dir="2700000" algn="tl" rotWithShape="0">
              <a:prstClr val="black">
                <a:alpha val="40000"/>
              </a:prstClr>
            </a:outerShdw>
          </a:effectLst>
        </p:spPr>
        <p:txBody>
          <a:bodyPr vert="horz" wrap="none" lIns="72000" tIns="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lumMod val="75000"/>
                    <a:lumOff val="25000"/>
                  </a:prstClr>
                </a:solidFill>
                <a:effectLst>
                  <a:glow rad="127000">
                    <a:prstClr val="white"/>
                  </a:glow>
                </a:effectLst>
                <a:uLnTx/>
                <a:uFillTx/>
                <a:latin typeface="メイリオ"/>
                <a:ea typeface="メイリオ"/>
                <a:cs typeface="Meiryo" charset="-128"/>
              </a:rPr>
              <a:t>学術の多様性</a:t>
            </a:r>
            <a:endParaRPr kumimoji="1" lang="en-US" altLang="ja-JP" sz="1600" b="1" i="0" u="none" strike="noStrike" kern="1200" cap="none" spc="0" normalizeH="0" baseline="0" noProof="0" dirty="0">
              <a:ln>
                <a:noFill/>
              </a:ln>
              <a:solidFill>
                <a:prstClr val="black">
                  <a:lumMod val="75000"/>
                  <a:lumOff val="25000"/>
                </a:prstClr>
              </a:solidFill>
              <a:effectLst>
                <a:glow rad="127000">
                  <a:prstClr val="white"/>
                </a:glow>
              </a:effectLst>
              <a:uLnTx/>
              <a:uFillTx/>
              <a:latin typeface="メイリオ"/>
              <a:ea typeface="メイリオ"/>
              <a:cs typeface="Meiryo" charset="-128"/>
            </a:endParaRPr>
          </a:p>
        </p:txBody>
      </p:sp>
      <p:sp>
        <p:nvSpPr>
          <p:cNvPr id="88" name="テキスト ボックス 87"/>
          <p:cNvSpPr txBox="1"/>
          <p:nvPr/>
        </p:nvSpPr>
        <p:spPr>
          <a:xfrm rot="21180000" flipH="1">
            <a:off x="2369952" y="2519081"/>
            <a:ext cx="1355675" cy="698140"/>
          </a:xfrm>
          <a:prstGeom prst="rect">
            <a:avLst/>
          </a:prstGeom>
          <a:noFill/>
          <a:effectLst/>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社会課題</a:t>
            </a:r>
            <a:r>
              <a:rPr kumimoji="1" lang="ja-JP" altLang="en-US"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endParaRPr kumimoji="1" lang="en-US" altLang="ja-JP"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発見</a:t>
            </a:r>
            <a:r>
              <a:rPr kumimoji="1" lang="ja-JP" altLang="en-US" sz="105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a:t>
            </a:r>
            <a:r>
              <a:rPr kumimoji="1" lang="ja-JP" altLang="en-US"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解決</a:t>
            </a:r>
            <a:endParaRPr kumimoji="1" lang="en-US" altLang="ja-JP"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に向けた体系的な</a:t>
            </a:r>
            <a:endParaRPr kumimoji="1" lang="en-US" altLang="ja-JP"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アクティブラーニング</a:t>
            </a:r>
            <a:endParaRPr kumimoji="1" lang="en-US" altLang="ja-JP" sz="105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sp>
        <p:nvSpPr>
          <p:cNvPr id="63" name="円/楕円 69"/>
          <p:cNvSpPr>
            <a:spLocks/>
          </p:cNvSpPr>
          <p:nvPr/>
        </p:nvSpPr>
        <p:spPr>
          <a:xfrm flipH="1">
            <a:off x="3708056" y="2348880"/>
            <a:ext cx="1368000" cy="792000"/>
          </a:xfrm>
          <a:prstGeom prst="ellipse">
            <a:avLst/>
          </a:prstGeom>
          <a:solidFill>
            <a:srgbClr val="9BBB59">
              <a:lumMod val="60000"/>
              <a:lumOff val="40000"/>
            </a:srgbClr>
          </a:solidFill>
          <a:ln w="9525" cap="flat" cmpd="sng" algn="ctr">
            <a:noFill/>
            <a:prstDash val="solid"/>
          </a:ln>
          <a:effectLst>
            <a:outerShdw blurRad="50800" dist="38100" dir="2700000" algn="tl" rotWithShape="0">
              <a:prstClr val="black">
                <a:alpha val="40000"/>
              </a:prstClr>
            </a:outerShdw>
          </a:effectLst>
        </p:spPr>
        <p:txBody>
          <a:bodyPr vert="horz" wrap="none" lIns="65837" tIns="32919" rIns="65837" bIns="32919" rtlCol="0" anchor="ctr"/>
          <a:lstStyle/>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charset="-128"/>
              </a:rPr>
              <a:t>専門を社会で</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05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charset="-128"/>
              </a:rPr>
              <a:t>活かす力</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2" name="二等辺三角形 1"/>
          <p:cNvSpPr/>
          <p:nvPr/>
        </p:nvSpPr>
        <p:spPr>
          <a:xfrm rot="12900000">
            <a:off x="3525933" y="2863526"/>
            <a:ext cx="154941" cy="1586616"/>
          </a:xfrm>
          <a:prstGeom prst="triangle">
            <a:avLst/>
          </a:prstGeom>
          <a:solidFill>
            <a:srgbClr val="C3D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3" name="二等辺三角形 72"/>
          <p:cNvSpPr/>
          <p:nvPr/>
        </p:nvSpPr>
        <p:spPr>
          <a:xfrm rot="12900000">
            <a:off x="4299313" y="3849310"/>
            <a:ext cx="152323" cy="483367"/>
          </a:xfrm>
          <a:prstGeom prst="triangle">
            <a:avLst/>
          </a:prstGeom>
          <a:solidFill>
            <a:srgbClr val="F5B2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5" name="二等辺三角形 74"/>
          <p:cNvSpPr/>
          <p:nvPr/>
        </p:nvSpPr>
        <p:spPr>
          <a:xfrm rot="8700000" flipH="1">
            <a:off x="1466218" y="3991632"/>
            <a:ext cx="147046" cy="339071"/>
          </a:xfrm>
          <a:prstGeom prst="triangle">
            <a:avLst/>
          </a:prstGeom>
          <a:solidFill>
            <a:srgbClr val="B9F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6" name="二等辺三角形 75"/>
          <p:cNvSpPr/>
          <p:nvPr/>
        </p:nvSpPr>
        <p:spPr>
          <a:xfrm rot="3300000">
            <a:off x="2340512" y="2085409"/>
            <a:ext cx="166646" cy="43556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7" name="テキスト ボックス 76"/>
          <p:cNvSpPr txBox="1"/>
          <p:nvPr/>
        </p:nvSpPr>
        <p:spPr>
          <a:xfrm rot="21180000" flipH="1">
            <a:off x="3378594" y="3387071"/>
            <a:ext cx="924909" cy="830997"/>
          </a:xfrm>
          <a:prstGeom prst="rect">
            <a:avLst/>
          </a:prstGeom>
          <a:noFill/>
        </p:spPr>
        <p:txBody>
          <a:bodyPr vert="horz" wrap="square" lIns="20407" tIns="0" rIns="20407" bIns="0" rtlCol="0">
            <a:spAutoFit/>
          </a:bodyPr>
          <a:lstStyle/>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a:t>
            </a:r>
            <a:r>
              <a:rPr kumimoji="1" lang="en-US" altLang="ja-JP"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PBL, </a:t>
            </a: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ワークショップ</a:t>
            </a:r>
            <a:endPar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・インターンシップ</a:t>
            </a:r>
            <a:endParaRPr kumimoji="1" lang="en-US" altLang="ja-JP"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・フィールドスタディなど</a:t>
            </a:r>
          </a:p>
        </p:txBody>
      </p:sp>
      <p:sp>
        <p:nvSpPr>
          <p:cNvPr id="78" name="テキスト ボックス 77"/>
          <p:cNvSpPr txBox="1"/>
          <p:nvPr/>
        </p:nvSpPr>
        <p:spPr>
          <a:xfrm rot="21180000" flipH="1">
            <a:off x="1866877" y="3356956"/>
            <a:ext cx="964542" cy="630942"/>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多様な</a:t>
            </a:r>
            <a:endParaRPr kumimoji="1" lang="en-US" altLang="ja-JP"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4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知識</a:t>
            </a:r>
            <a:endParaRPr kumimoji="1" lang="en-US" altLang="ja-JP" sz="14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a:t>
            </a:r>
            <a:r>
              <a:rPr kumimoji="1" lang="ja-JP" altLang="en-US" sz="900" b="0" i="1" u="none" strike="noStrike" kern="1200" cap="none" spc="0" normalizeH="0" baseline="0" noProof="0" dirty="0" err="1"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へ</a:t>
            </a:r>
            <a:r>
              <a:rPr kumimoji="1" lang="ja-JP" altLang="en-US" sz="900" b="0" i="1" u="none" strike="noStrike" kern="1200" cap="none" spc="0" normalizeH="0" baseline="0" noProof="0" dirty="0" err="1">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柔軟な</a:t>
            </a:r>
            <a:endParaRPr kumimoji="1" lang="en-US" altLang="ja-JP"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インターフェース</a:t>
            </a:r>
          </a:p>
        </p:txBody>
      </p:sp>
      <p:sp>
        <p:nvSpPr>
          <p:cNvPr id="79" name="テキスト ボックス 78"/>
          <p:cNvSpPr txBox="1"/>
          <p:nvPr/>
        </p:nvSpPr>
        <p:spPr>
          <a:xfrm rot="21180000" flipH="1">
            <a:off x="2847285" y="3330106"/>
            <a:ext cx="502877" cy="293735"/>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語学</a:t>
            </a: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endParaRPr kumimoji="1" lang="en-US" altLang="ja-JP"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運用</a:t>
            </a:r>
            <a:r>
              <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能力</a:t>
            </a:r>
          </a:p>
        </p:txBody>
      </p:sp>
      <p:sp>
        <p:nvSpPr>
          <p:cNvPr id="82" name="テキスト ボックス 81"/>
          <p:cNvSpPr txBox="1"/>
          <p:nvPr/>
        </p:nvSpPr>
        <p:spPr>
          <a:xfrm rot="21180000" flipH="1">
            <a:off x="2151027" y="4013739"/>
            <a:ext cx="488451" cy="353943"/>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幅広い</a:t>
            </a:r>
            <a:endParaRPr kumimoji="1" lang="en-US" altLang="ja-JP"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4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教養 </a:t>
            </a:r>
            <a:endParaRPr kumimoji="1" lang="ja-JP" altLang="en-US" sz="14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sp>
        <p:nvSpPr>
          <p:cNvPr id="83" name="テキスト ボックス 82"/>
          <p:cNvSpPr txBox="1"/>
          <p:nvPr/>
        </p:nvSpPr>
        <p:spPr>
          <a:xfrm rot="21180000" flipH="1">
            <a:off x="2800983" y="3697653"/>
            <a:ext cx="579823" cy="232692"/>
          </a:xfrm>
          <a:prstGeom prst="rect">
            <a:avLst/>
          </a:prstGeom>
          <a:noFill/>
        </p:spPr>
        <p:txBody>
          <a:bodyPr vert="horz" wrap="squar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4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展開力</a:t>
            </a:r>
          </a:p>
        </p:txBody>
      </p:sp>
      <p:sp>
        <p:nvSpPr>
          <p:cNvPr id="86" name="テキスト ボックス 85"/>
          <p:cNvSpPr txBox="1"/>
          <p:nvPr/>
        </p:nvSpPr>
        <p:spPr>
          <a:xfrm rot="21180000" flipH="1">
            <a:off x="2693253" y="3969223"/>
            <a:ext cx="849126" cy="149593"/>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9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情報リテラシー</a:t>
            </a:r>
            <a:endParaRPr kumimoji="1" lang="ja-JP" altLang="en-US" sz="9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grpSp>
        <p:nvGrpSpPr>
          <p:cNvPr id="6" name="グループ化 5"/>
          <p:cNvGrpSpPr/>
          <p:nvPr/>
        </p:nvGrpSpPr>
        <p:grpSpPr>
          <a:xfrm>
            <a:off x="1353404" y="4598538"/>
            <a:ext cx="3388769" cy="846438"/>
            <a:chOff x="1234291" y="4702825"/>
            <a:chExt cx="3659873" cy="843135"/>
          </a:xfrm>
        </p:grpSpPr>
        <p:sp>
          <p:nvSpPr>
            <p:cNvPr id="92" name="テキスト ボックス 91"/>
            <p:cNvSpPr txBox="1"/>
            <p:nvPr/>
          </p:nvSpPr>
          <p:spPr>
            <a:xfrm rot="21180000">
              <a:off x="2095303"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工学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3" name="テキスト ボックス 92"/>
            <p:cNvSpPr txBox="1"/>
            <p:nvPr/>
          </p:nvSpPr>
          <p:spPr>
            <a:xfrm rot="21180000">
              <a:off x="2525809"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文学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4" name="テキスト ボックス 93"/>
            <p:cNvSpPr txBox="1"/>
            <p:nvPr/>
          </p:nvSpPr>
          <p:spPr>
            <a:xfrm rot="21180000">
              <a:off x="2956315"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法学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5" name="テキスト ボックス 94"/>
            <p:cNvSpPr txBox="1"/>
            <p:nvPr/>
          </p:nvSpPr>
          <p:spPr>
            <a:xfrm rot="21180000">
              <a:off x="1234291"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医学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6" name="テキスト ボックス 95"/>
            <p:cNvSpPr txBox="1"/>
            <p:nvPr/>
          </p:nvSpPr>
          <p:spPr>
            <a:xfrm rot="21180000">
              <a:off x="1664797"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理学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7" name="テキスト ボックス 96"/>
            <p:cNvSpPr txBox="1"/>
            <p:nvPr/>
          </p:nvSpPr>
          <p:spPr>
            <a:xfrm rot="21180000">
              <a:off x="3386821" y="5268961"/>
              <a:ext cx="646331"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経済学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99" name="テキスト ボックス 98"/>
            <p:cNvSpPr txBox="1"/>
            <p:nvPr/>
          </p:nvSpPr>
          <p:spPr>
            <a:xfrm rot="21180000">
              <a:off x="3971215"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歯学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01" name="テキスト ボックス 100"/>
            <p:cNvSpPr txBox="1"/>
            <p:nvPr/>
          </p:nvSpPr>
          <p:spPr>
            <a:xfrm rot="21180000">
              <a:off x="4401721" y="5268961"/>
              <a:ext cx="492443"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薬学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0" name="テキスト ボックス 109"/>
            <p:cNvSpPr txBox="1"/>
            <p:nvPr/>
          </p:nvSpPr>
          <p:spPr>
            <a:xfrm rot="21180000">
              <a:off x="1904418" y="4731679"/>
              <a:ext cx="819455" cy="219291"/>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25"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国際</a:t>
              </a:r>
              <a:r>
                <a:rPr kumimoji="1" lang="ja-JP" altLang="en-US" sz="825" b="0" i="1" u="none" strike="noStrike" kern="1200" cap="none" spc="0" normalizeH="0" baseline="0" noProof="0" dirty="0" smtClean="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公共政策</a:t>
              </a:r>
              <a:endParaRPr kumimoji="1" lang="en-US" altLang="ja-JP" sz="825"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1" name="テキスト ボックス 110"/>
            <p:cNvSpPr txBox="1"/>
            <p:nvPr/>
          </p:nvSpPr>
          <p:spPr>
            <a:xfrm rot="21180000">
              <a:off x="2677294" y="497188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言語文化</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2" name="テキスト ボックス 111"/>
            <p:cNvSpPr txBox="1"/>
            <p:nvPr/>
          </p:nvSpPr>
          <p:spPr>
            <a:xfrm rot="21180000">
              <a:off x="3972970" y="497188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生命機能</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3" name="テキスト ボックス 112"/>
            <p:cNvSpPr txBox="1"/>
            <p:nvPr/>
          </p:nvSpPr>
          <p:spPr>
            <a:xfrm rot="21180000">
              <a:off x="3325131" y="497188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情報科学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4" name="テキスト ボックス 113"/>
            <p:cNvSpPr txBox="1"/>
            <p:nvPr/>
          </p:nvSpPr>
          <p:spPr>
            <a:xfrm rot="21180000">
              <a:off x="2029457" y="497188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人間科学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5" name="テキスト ボックス 114"/>
            <p:cNvSpPr txBox="1"/>
            <p:nvPr/>
          </p:nvSpPr>
          <p:spPr>
            <a:xfrm rot="21180000">
              <a:off x="3358692" y="470282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高等司法</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6" name="テキスト ボックス 115"/>
            <p:cNvSpPr txBox="1"/>
            <p:nvPr/>
          </p:nvSpPr>
          <p:spPr>
            <a:xfrm rot="21180000">
              <a:off x="2645982" y="4743220"/>
              <a:ext cx="790601" cy="196208"/>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連合小児発達学</a:t>
              </a:r>
              <a:endParaRPr kumimoji="1" lang="en-US" altLang="ja-JP" sz="675"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sp>
          <p:nvSpPr>
            <p:cNvPr id="119" name="テキスト ボックス 118"/>
            <p:cNvSpPr txBox="1"/>
            <p:nvPr/>
          </p:nvSpPr>
          <p:spPr>
            <a:xfrm rot="21180000">
              <a:off x="1381620" y="4971885"/>
              <a:ext cx="800219" cy="276999"/>
            </a:xfrm>
            <a:prstGeom prst="rect">
              <a:avLst/>
            </a:prstGeom>
            <a:noFill/>
          </p:spPr>
          <p:txBody>
            <a:bodyPr vert="horz"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rPr>
                <a:t>基礎工学</a:t>
              </a:r>
              <a:endParaRPr kumimoji="1" lang="en-US" altLang="ja-JP" sz="1200" b="0" i="1" u="none" strike="noStrike" kern="1200" cap="none" spc="0" normalizeH="0" baseline="0" noProof="0" dirty="0">
                <a:ln>
                  <a:noFill/>
                </a:ln>
                <a:solidFill>
                  <a:prstClr val="white">
                    <a:lumMod val="50000"/>
                  </a:prstClr>
                </a:solidFill>
                <a:effectLst/>
                <a:uLnTx/>
                <a:uFillTx/>
                <a:latin typeface="游ゴシック Medium" panose="020B0500000000000000" pitchFamily="50" charset="-128"/>
                <a:ea typeface="游ゴシック Medium" panose="020B0500000000000000" pitchFamily="50" charset="-128"/>
                <a:cs typeface="+mn-cs"/>
              </a:endParaRPr>
            </a:p>
          </p:txBody>
        </p:sp>
      </p:grpSp>
      <p:sp>
        <p:nvSpPr>
          <p:cNvPr id="91" name="正方形/長方形 90"/>
          <p:cNvSpPr/>
          <p:nvPr/>
        </p:nvSpPr>
        <p:spPr>
          <a:xfrm>
            <a:off x="-3025938" y="271101"/>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付録番号の変更</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42198515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rPr>
              <a:t>1</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４</a:t>
            </a:r>
          </a:p>
        </p:txBody>
      </p:sp>
      <p:sp>
        <p:nvSpPr>
          <p:cNvPr id="27" name="角丸四角形 26"/>
          <p:cNvSpPr/>
          <p:nvPr/>
        </p:nvSpPr>
        <p:spPr>
          <a:xfrm>
            <a:off x="4638625" y="3775915"/>
            <a:ext cx="4197925" cy="1413601"/>
          </a:xfrm>
          <a:prstGeom prst="roundRect">
            <a:avLst>
              <a:gd name="adj" fmla="val 6619"/>
            </a:avLst>
          </a:prstGeom>
          <a:solidFill>
            <a:schemeClr val="bg1"/>
          </a:solidFill>
          <a:ln w="57150" cap="flat" cmpd="sng" algn="ctr">
            <a:solidFill>
              <a:srgbClr val="055DCD">
                <a:lumMod val="60000"/>
                <a:lumOff val="40000"/>
              </a:srgbClr>
            </a:solidFill>
            <a:prstDash val="solid"/>
          </a:ln>
          <a:effectLst/>
        </p:spPr>
        <p:txBody>
          <a:bodyPr tIns="144000" bIns="144000" rtlCol="0" anchor="ctr"/>
          <a:lstStyle/>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国際的</a:t>
            </a:r>
            <a:r>
              <a:rPr kumimoji="0" lang="ja-JP" altLang="en-US" sz="15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に卓越した若手</a:t>
            </a: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研究者の獲得</a:t>
            </a:r>
            <a:r>
              <a:rPr kumimoji="0" lang="ja-JP" altLang="en-US" sz="15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育成</a:t>
            </a:r>
            <a:endParaRPr kumimoji="0" lang="en-US" altLang="ja-JP"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世界最先端研究</a:t>
            </a:r>
            <a:r>
              <a:rPr kumimoji="0" lang="ja-JP" altLang="en-US" sz="15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を強力に推進し</a:t>
            </a: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0" lang="en-US" altLang="ja-JP"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
            </a:r>
            <a:br>
              <a:rPr kumimoji="0" lang="en-US" altLang="ja-JP"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0" lang="ja-JP" altLang="en-US" sz="1500" b="1" i="0" u="none" strike="noStrike" kern="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共</a:t>
            </a:r>
            <a:r>
              <a:rPr kumimoji="0" lang="ja-JP" altLang="en-US" sz="15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創イノベーションの創出に</a:t>
            </a:r>
            <a:r>
              <a:rPr kumimoji="0" lang="ja-JP" altLang="en-US" sz="1500" b="1" i="0" u="none" strike="noStrike" kern="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貢献</a:t>
            </a:r>
            <a:endParaRPr kumimoji="0" lang="ja-JP" altLang="en-US" sz="15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0" lang="ja-JP" altLang="en-US" sz="15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研究以外の業務を最小限に</a:t>
            </a:r>
            <a:r>
              <a:rPr kumimoji="0" lang="ja-JP" altLang="en-US"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抑える</a:t>
            </a:r>
            <a:r>
              <a:rPr kumimoji="0" lang="en-US" altLang="ja-JP"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
            </a:r>
            <a:br>
              <a:rPr kumimoji="0" lang="en-US" altLang="ja-JP" sz="15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br>
            <a:r>
              <a:rPr kumimoji="0" lang="ja-JP" altLang="en-US" sz="1500" b="1" i="0" u="none" strike="noStrike" kern="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a:t>
            </a:r>
            <a:r>
              <a:rPr kumimoji="0" lang="ja-JP" altLang="en-US" sz="1500" b="1" i="0" u="none" strike="noStrike" kern="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特命教員制度」を導入</a:t>
            </a:r>
          </a:p>
        </p:txBody>
      </p:sp>
      <p:sp>
        <p:nvSpPr>
          <p:cNvPr id="28" name="角丸四角形 27"/>
          <p:cNvSpPr/>
          <p:nvPr/>
        </p:nvSpPr>
        <p:spPr>
          <a:xfrm>
            <a:off x="151788" y="1316250"/>
            <a:ext cx="3672000" cy="5427812"/>
          </a:xfrm>
          <a:prstGeom prst="roundRect">
            <a:avLst>
              <a:gd name="adj" fmla="val 1969"/>
            </a:avLst>
          </a:prstGeom>
          <a:solidFill>
            <a:schemeClr val="accent2">
              <a:lumMod val="20000"/>
              <a:lumOff val="80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72000" bIns="36000" rtlCol="0" anchor="ctr" anchorCtr="0">
            <a:noAutofit/>
          </a:bodyPr>
          <a:lstStyle/>
          <a:p>
            <a:pPr marL="266700" marR="0" lvl="0" indent="-180975"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人材の多様化</a:t>
            </a:r>
            <a:r>
              <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（ジェンダー、年齢、国籍等）</a:t>
            </a:r>
            <a:endPar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300"/>
              </a:spcAft>
              <a:buClrTx/>
              <a:buSzTx/>
              <a:buFontTx/>
              <a:buNone/>
              <a:tabLst/>
              <a:defRPr/>
            </a:pP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(1)	JST</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女子中高生の</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理系進路選択支援事業</a:t>
            </a:r>
            <a:endPar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600"/>
              </a:spcAft>
              <a:buClrTx/>
              <a:buSzTx/>
              <a:buFontTx/>
              <a:buNone/>
              <a:tabLst/>
              <a:defRPr/>
            </a:pP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(2)	</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評価基準を多元化した</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AO</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入試</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や</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推薦</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入試</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の拡大などの入学試験改革</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en-US" altLang="ja-JP" sz="14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eiryo UI" charset="-128"/>
              </a:rPr>
              <a:t>【</a:t>
            </a:r>
            <a:r>
              <a:rPr kumimoji="1" lang="ja-JP" altLang="en-US" sz="14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eiryo UI" charset="-128"/>
              </a:rPr>
              <a:t>付録</a:t>
            </a:r>
            <a:r>
              <a:rPr kumimoji="1" lang="en-US" altLang="ja-JP" sz="14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eiryo UI" charset="-128"/>
              </a:rPr>
              <a:t>12】</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266700" marR="0" lvl="0" indent="-180975"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社会人教育</a:t>
            </a:r>
            <a:endPar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30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(1</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パナソニック</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との人工知能共同</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講座</a:t>
            </a:r>
            <a:endPar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600"/>
              </a:spcAft>
              <a:buClrTx/>
              <a:buSzTx/>
              <a:buFontTx/>
              <a:buNone/>
              <a:tabLst/>
              <a:defRPr/>
            </a:pP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(2)	</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社会人向け</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ナノテク教育</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システム</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266700" marR="0" lvl="0" indent="-180975"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留学生の受入れ増と</a:t>
            </a:r>
            <a:r>
              <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日本人学生の派遣増</a:t>
            </a:r>
            <a:endPar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85725"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t>
            </a:r>
            <a:r>
              <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2016</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年度→</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2023</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年度</a:t>
            </a: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受入</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83</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％増、</a:t>
            </a:r>
            <a:endPar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85725" marR="0" lvl="0" indent="0" algn="l" defTabSz="914400" rtl="0" eaLnBrk="1" fontAlgn="auto" latinLnBrk="0" hangingPunct="1">
              <a:lnSpc>
                <a:spcPct val="100000"/>
              </a:lnSpc>
              <a:spcBef>
                <a:spcPts val="0"/>
              </a:spcBef>
              <a:spcAft>
                <a:spcPts val="600"/>
              </a:spcAft>
              <a:buClrTx/>
              <a:buSzTx/>
              <a:buFontTx/>
              <a:buNone/>
              <a:tabLst/>
              <a:defRPr/>
            </a:pPr>
            <a:r>
              <a:rPr kumimoji="1" lang="ja-JP" altLang="en-US"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派遣</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68</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％増</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285750" marR="0" lvl="0" indent="-200025"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大学院生への経済的支援</a:t>
            </a:r>
            <a:endPar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300"/>
              </a:spcAft>
              <a:buClrTx/>
              <a:buSzTx/>
              <a:buFontTx/>
              <a:buNone/>
              <a:tabLst>
                <a:tab pos="620713" algn="l"/>
              </a:tabLst>
              <a:defRPr/>
            </a:pP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(1)	TA</a:t>
            </a:r>
            <a:r>
              <a:rPr kumimoji="1" lang="ja-JP" altLang="en-US" sz="1400" b="0" i="0" u="none" strike="noStrike" kern="1200" cap="none" spc="0" normalizeH="0" baseline="0" noProof="0" dirty="0" err="1"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RA</a:t>
            </a:r>
            <a:r>
              <a:rPr kumimoji="1" lang="ja-JP" altLang="en-US" sz="1400" b="0" i="0" u="none" strike="noStrike" kern="1200" cap="none" spc="0" normalizeH="0" baseline="0" noProof="0" dirty="0" err="1"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特任研究員、</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技術補佐員として雇用</a:t>
            </a:r>
            <a:endParaRPr kumimoji="1" lang="en-US" altLang="ja-JP" sz="14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a:p>
            <a:pPr marL="630000" marR="0" lvl="0" indent="-360000" algn="l" defTabSz="914400" rtl="0" eaLnBrk="1" fontAlgn="auto" latinLnBrk="0" hangingPunct="1">
              <a:lnSpc>
                <a:spcPct val="100000"/>
              </a:lnSpc>
              <a:spcBef>
                <a:spcPts val="0"/>
              </a:spcBef>
              <a:spcAft>
                <a:spcPts val="0"/>
              </a:spcAft>
              <a:buClrTx/>
              <a:buSzTx/>
              <a:buFontTx/>
              <a:buNone/>
              <a:tabLst>
                <a:tab pos="620713" algn="l"/>
              </a:tabLst>
              <a:defRPr/>
            </a:pP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(2)	</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総長裁量経費</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1</a:t>
            </a: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億円による</a:t>
            </a:r>
            <a: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
            </a:r>
            <a:br>
              <a:rPr kumimoji="1" lang="en-US" altLang="ja-JP"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br>
            <a:r>
              <a:rPr kumimoji="1" lang="ja-JP" altLang="en-US" sz="14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rPr>
              <a:t>授業料免除枠の拡大</a:t>
            </a:r>
            <a:endParaRPr kumimoji="1" lang="en-US" altLang="ja-JP" sz="16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charset="-128"/>
            </a:endParaRPr>
          </a:p>
        </p:txBody>
      </p:sp>
      <p:sp>
        <p:nvSpPr>
          <p:cNvPr id="29" name="角丸四角形 28"/>
          <p:cNvSpPr/>
          <p:nvPr/>
        </p:nvSpPr>
        <p:spPr>
          <a:xfrm>
            <a:off x="4049487" y="1316250"/>
            <a:ext cx="4975760" cy="2098929"/>
          </a:xfrm>
          <a:prstGeom prst="roundRect">
            <a:avLst>
              <a:gd name="adj" fmla="val 1934"/>
            </a:avLst>
          </a:prstGeom>
          <a:solidFill>
            <a:schemeClr val="bg1">
              <a:lumMod val="95000"/>
            </a:schemeClr>
          </a:solidFill>
          <a:ln w="25400">
            <a:solidFill>
              <a:srgbClr val="52772D"/>
            </a:solidFill>
          </a:ln>
        </p:spPr>
        <p:style>
          <a:lnRef idx="2">
            <a:schemeClr val="accent1">
              <a:shade val="50000"/>
            </a:schemeClr>
          </a:lnRef>
          <a:fillRef idx="1">
            <a:schemeClr val="accent1"/>
          </a:fillRef>
          <a:effectRef idx="0">
            <a:schemeClr val="accent1"/>
          </a:effectRef>
          <a:fontRef idx="minor">
            <a:schemeClr val="lt1"/>
          </a:fontRef>
        </p:style>
        <p:txBody>
          <a:bodyPr wrap="square" lIns="36000" tIns="72000" rIns="36000" bIns="36000" rtlCol="0" anchor="ctr" anchorCtr="0">
            <a:spAutoFit/>
          </a:bodyPr>
          <a:lstStyle/>
          <a:p>
            <a:pPr marL="179388" marR="0" lvl="0" indent="-179388" algn="l" defTabSz="914400" rtl="0" eaLnBrk="1" fontAlgn="auto" latinLnBrk="0" hangingPunct="1">
              <a:lnSpc>
                <a:spcPct val="100000"/>
              </a:lnSpc>
              <a:spcBef>
                <a:spcPts val="0"/>
              </a:spcBef>
              <a:spcAft>
                <a:spcPts val="300"/>
              </a:spcAft>
              <a:buClr>
                <a:prstClr val="black"/>
              </a:buClr>
              <a:buSzTx/>
              <a:buFont typeface="Wingdings" panose="05000000000000000000" pitchFamily="2" charset="2"/>
              <a:buChar char="l"/>
              <a:tabLst/>
              <a:defRPr/>
            </a:pPr>
            <a:r>
              <a:rPr kumimoji="1" lang="ja-JP" altLang="en-US" sz="1500" b="1" i="0" u="none" strike="noStrike" kern="1200" cap="none" spc="0" normalizeH="0" baseline="0" noProof="0" dirty="0" smtClean="0">
                <a:ln>
                  <a:noFill/>
                </a:ln>
                <a:solidFill>
                  <a:srgbClr val="C00000"/>
                </a:solidFill>
                <a:effectLst/>
                <a:uLnTx/>
                <a:uFillTx/>
                <a:latin typeface="メイリオ"/>
                <a:ea typeface="メイリオ"/>
                <a:cs typeface="Meiryo UI" charset="-128"/>
              </a:rPr>
              <a:t>高等共</a:t>
            </a:r>
            <a:r>
              <a:rPr kumimoji="1" lang="ja-JP" altLang="en-US" sz="1500" b="1" i="0" u="none" strike="noStrike" kern="1200" cap="none" spc="0" normalizeH="0" baseline="0" noProof="0" dirty="0">
                <a:ln>
                  <a:noFill/>
                </a:ln>
                <a:solidFill>
                  <a:srgbClr val="C00000"/>
                </a:solidFill>
                <a:effectLst/>
                <a:uLnTx/>
                <a:uFillTx/>
                <a:latin typeface="メイリオ"/>
                <a:ea typeface="メイリオ"/>
                <a:cs typeface="Meiryo UI" charset="-128"/>
              </a:rPr>
              <a:t>創研究院</a:t>
            </a: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Meiryo UI" charset="-128"/>
              </a:rPr>
              <a:t>（若手</a:t>
            </a: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Meiryo UI" charset="-128"/>
              </a:rPr>
              <a:t>教員のキャリアパス）</a:t>
            </a:r>
            <a:endParaRPr kumimoji="1" lang="en-US" altLang="ja-JP" sz="1500" b="1" i="0" u="none" strike="noStrike" kern="1200" cap="none" spc="0" normalizeH="0" baseline="0" noProof="0" dirty="0" smtClean="0">
              <a:ln>
                <a:noFill/>
              </a:ln>
              <a:solidFill>
                <a:srgbClr val="0000FF"/>
              </a:solidFill>
              <a:effectLst/>
              <a:uLnTx/>
              <a:uFillTx/>
              <a:latin typeface="メイリオ"/>
              <a:ea typeface="メイリオ"/>
              <a:cs typeface="Meiryo UI" charset="-128"/>
            </a:endParaRPr>
          </a:p>
          <a:p>
            <a:pPr marL="179388" marR="0" lvl="0" indent="-179388"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Meiryo UI" charset="-128"/>
              </a:rPr>
              <a:t>若手</a:t>
            </a: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Meiryo UI" charset="-128"/>
              </a:rPr>
              <a:t>教員、女性教員、外国人研究者の採用</a:t>
            </a: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Meiryo UI" charset="-128"/>
              </a:rPr>
              <a:t>拡充</a:t>
            </a:r>
            <a:endParaRPr kumimoji="1" lang="en-US" altLang="ja-JP" sz="1500" b="1"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361950" marR="0" lvl="0" indent="0" algn="l" defTabSz="914400" rtl="0" eaLnBrk="1" fontAlgn="auto" latinLnBrk="0" hangingPunct="1">
              <a:lnSpc>
                <a:spcPct val="100000"/>
              </a:lnSpc>
              <a:spcBef>
                <a:spcPts val="0"/>
              </a:spcBef>
              <a:spcAft>
                <a:spcPts val="300"/>
              </a:spcAft>
              <a:buClrTx/>
              <a:buSzTx/>
              <a:buFontTx/>
              <a:buNone/>
              <a:tabLst/>
              <a:defRPr/>
            </a:pPr>
            <a:r>
              <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2016</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年度</a:t>
            </a:r>
            <a:r>
              <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50</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ポスト→</a:t>
            </a:r>
            <a:r>
              <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2021</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年度までに累計</a:t>
            </a:r>
            <a:r>
              <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100</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Meiryo UI" charset="-128"/>
              </a:rPr>
              <a:t>ポストを確保する。</a:t>
            </a:r>
            <a:endParaRPr kumimoji="1" lang="ja-JP" altLang="en-US" sz="1400" b="0" i="0" u="none" strike="noStrike" kern="1200" cap="none" spc="0" normalizeH="0" baseline="0" noProof="0" dirty="0">
              <a:ln>
                <a:noFill/>
              </a:ln>
              <a:solidFill>
                <a:prstClr val="black"/>
              </a:solidFill>
              <a:effectLst/>
              <a:uLnTx/>
              <a:uFillTx/>
              <a:latin typeface="メイリオ"/>
              <a:ea typeface="メイリオ"/>
              <a:cs typeface="Meiryo UI" charset="-128"/>
            </a:endParaRPr>
          </a:p>
          <a:p>
            <a:pPr marL="179388" marR="0" lvl="0" indent="-179388"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0" i="0" u="none" strike="noStrike" kern="1200" cap="none" spc="0" normalizeH="0" baseline="0" noProof="0" dirty="0" smtClean="0">
                <a:ln>
                  <a:noFill/>
                </a:ln>
                <a:solidFill>
                  <a:prstClr val="black"/>
                </a:solidFill>
                <a:effectLst/>
                <a:uLnTx/>
                <a:uFillTx/>
                <a:latin typeface="メイリオ"/>
                <a:ea typeface="メイリオ"/>
                <a:cs typeface="Meiryo UI" charset="-128"/>
              </a:rPr>
              <a:t>文部科学省「</a:t>
            </a:r>
            <a:r>
              <a:rPr kumimoji="1" lang="ja-JP" altLang="en-US" sz="1500" b="0" i="0" u="none" strike="noStrike" kern="1200" cap="none" spc="0" normalizeH="0" baseline="0" noProof="0" dirty="0">
                <a:ln>
                  <a:noFill/>
                </a:ln>
                <a:solidFill>
                  <a:prstClr val="black"/>
                </a:solidFill>
                <a:effectLst/>
                <a:uLnTx/>
                <a:uFillTx/>
                <a:latin typeface="メイリオ"/>
                <a:ea typeface="メイリオ"/>
                <a:cs typeface="Meiryo UI" charset="-128"/>
              </a:rPr>
              <a:t>ダイバーシティ研究環境実現イニシアティブ</a:t>
            </a:r>
            <a:r>
              <a:rPr kumimoji="1" lang="ja-JP" altLang="en-US" sz="1500" b="0" i="0" u="none" strike="noStrike" kern="1200" cap="none" spc="0" normalizeH="0" baseline="0" noProof="0" dirty="0" smtClean="0">
                <a:ln>
                  <a:noFill/>
                </a:ln>
                <a:solidFill>
                  <a:prstClr val="black"/>
                </a:solidFill>
                <a:effectLst/>
                <a:uLnTx/>
                <a:uFillTx/>
                <a:latin typeface="メイリオ"/>
                <a:ea typeface="メイリオ"/>
                <a:cs typeface="Meiryo UI" charset="-128"/>
              </a:rPr>
              <a:t>」</a:t>
            </a:r>
            <a:r>
              <a:rPr kumimoji="1" lang="ja-JP" altLang="en-US" sz="1500" b="0" i="0" u="none" strike="noStrike" kern="1200" cap="none" spc="0" normalizeH="0" baseline="0" noProof="0" dirty="0">
                <a:ln>
                  <a:noFill/>
                </a:ln>
                <a:solidFill>
                  <a:prstClr val="black"/>
                </a:solidFill>
                <a:effectLst/>
                <a:uLnTx/>
                <a:uFillTx/>
                <a:latin typeface="メイリオ"/>
                <a:ea typeface="メイリオ"/>
                <a:cs typeface="Meiryo UI" charset="-128"/>
              </a:rPr>
              <a:t>事業</a:t>
            </a:r>
            <a:r>
              <a:rPr kumimoji="1" lang="ja-JP" altLang="en-US" sz="1500" b="0" i="0" u="none" strike="noStrike" kern="1200" cap="none" spc="0" normalizeH="0" baseline="0" noProof="0" dirty="0" smtClean="0">
                <a:ln>
                  <a:noFill/>
                </a:ln>
                <a:solidFill>
                  <a:prstClr val="black"/>
                </a:solidFill>
                <a:effectLst/>
                <a:uLnTx/>
                <a:uFillTx/>
                <a:latin typeface="メイリオ"/>
                <a:ea typeface="メイリオ"/>
                <a:cs typeface="Meiryo UI" charset="-128"/>
              </a:rPr>
              <a:t>による女性教員</a:t>
            </a:r>
            <a:r>
              <a:rPr kumimoji="1" lang="ja-JP" altLang="en-US" sz="1500" b="0" i="0" u="none" strike="noStrike" kern="1200" cap="none" spc="0" normalizeH="0" baseline="0" noProof="0" dirty="0">
                <a:ln>
                  <a:noFill/>
                </a:ln>
                <a:solidFill>
                  <a:prstClr val="black"/>
                </a:solidFill>
                <a:effectLst/>
                <a:uLnTx/>
                <a:uFillTx/>
                <a:latin typeface="メイリオ"/>
                <a:ea typeface="メイリオ"/>
                <a:cs typeface="Meiryo UI" charset="-128"/>
              </a:rPr>
              <a:t>増</a:t>
            </a:r>
            <a:endParaRPr kumimoji="1" lang="en-US" altLang="ja-JP" sz="1500" b="0" i="0" u="none" strike="noStrike" kern="1200" cap="none" spc="0" normalizeH="0" baseline="0" noProof="0" dirty="0" smtClean="0">
              <a:ln>
                <a:noFill/>
              </a:ln>
              <a:solidFill>
                <a:prstClr val="black"/>
              </a:solidFill>
              <a:effectLst/>
              <a:uLnTx/>
              <a:uFillTx/>
              <a:latin typeface="メイリオ"/>
              <a:ea typeface="メイリオ"/>
              <a:cs typeface="Meiryo UI" charset="-128"/>
            </a:endParaRPr>
          </a:p>
          <a:p>
            <a:pPr marL="179388" marR="0" lvl="0" indent="-179388" algn="l" defTabSz="914400" rtl="0" eaLnBrk="1" fontAlgn="auto" latinLnBrk="0" hangingPunct="1">
              <a:lnSpc>
                <a:spcPct val="100000"/>
              </a:lnSpc>
              <a:spcBef>
                <a:spcPts val="0"/>
              </a:spcBef>
              <a:spcAft>
                <a:spcPts val="300"/>
              </a:spcAft>
              <a:buClrTx/>
              <a:buSzTx/>
              <a:buFont typeface="Wingdings" panose="05000000000000000000" pitchFamily="2" charset="2"/>
              <a:buChar char="l"/>
              <a:tabLst/>
              <a:defRPr/>
            </a:pPr>
            <a:r>
              <a:rPr kumimoji="1" lang="ja-JP" altLang="en-US" sz="1500" b="0" i="0" u="none" strike="noStrike" kern="1200" cap="none" spc="0" normalizeH="0" baseline="0" noProof="0" dirty="0" smtClean="0">
                <a:ln>
                  <a:noFill/>
                </a:ln>
                <a:solidFill>
                  <a:prstClr val="black"/>
                </a:solidFill>
                <a:effectLst/>
                <a:uLnTx/>
                <a:uFillTx/>
                <a:latin typeface="メイリオ"/>
                <a:ea typeface="メイリオ"/>
                <a:cs typeface="Meiryo UI" charset="-128"/>
              </a:rPr>
              <a:t>文部科学省「研究大学強化促進」事業による外国人研究者増</a:t>
            </a:r>
            <a:endParaRPr kumimoji="1" lang="en-US" altLang="ja-JP" sz="1500" b="0" i="0" u="none" strike="noStrike" kern="1200" cap="none" spc="0" normalizeH="0" baseline="0" noProof="0" dirty="0" smtClean="0">
              <a:ln>
                <a:noFill/>
              </a:ln>
              <a:solidFill>
                <a:prstClr val="black"/>
              </a:solidFill>
              <a:effectLst/>
              <a:uLnTx/>
              <a:uFillTx/>
              <a:latin typeface="メイリオ"/>
              <a:ea typeface="メイリオ"/>
              <a:cs typeface="Meiryo UI" charset="-128"/>
            </a:endParaRPr>
          </a:p>
        </p:txBody>
      </p:sp>
      <p:sp>
        <p:nvSpPr>
          <p:cNvPr id="30" name="テキスト ボックス 29"/>
          <p:cNvSpPr txBox="1"/>
          <p:nvPr/>
        </p:nvSpPr>
        <p:spPr>
          <a:xfrm>
            <a:off x="80536" y="524800"/>
            <a:ext cx="870107" cy="276904"/>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wrap="squar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eiryo UI" charset="-128"/>
              </a:rPr>
              <a:t>取組</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eiryo UI" charset="-128"/>
              </a:rPr>
              <a:t>3</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eiryo UI" charset="-128"/>
              </a:rPr>
              <a:t>−</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eiryo UI" charset="-128"/>
              </a:rPr>
              <a:t>3</a:t>
            </a:r>
            <a:endParaRPr kumimoji="1" lang="ja-JP" altLang="en-US" sz="12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1" name="テキスト ボックス 30"/>
          <p:cNvSpPr txBox="1"/>
          <p:nvPr/>
        </p:nvSpPr>
        <p:spPr>
          <a:xfrm>
            <a:off x="4114826" y="507363"/>
            <a:ext cx="870107" cy="276903"/>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wrap="squar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eiryo UI" charset="-128"/>
              </a:rPr>
              <a:t>取組</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eiryo UI" charset="-128"/>
              </a:rPr>
              <a:t>3</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eiryo UI" charset="-128"/>
              </a:rPr>
              <a:t>−</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eiryo UI" charset="-128"/>
              </a:rPr>
              <a:t>4</a:t>
            </a:r>
            <a:endParaRPr kumimoji="1" lang="ja-JP" altLang="en-US" sz="12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2" name="角丸四角形 31"/>
          <p:cNvSpPr/>
          <p:nvPr/>
        </p:nvSpPr>
        <p:spPr>
          <a:xfrm>
            <a:off x="5229279" y="5085184"/>
            <a:ext cx="2525390" cy="1042437"/>
          </a:xfrm>
          <a:prstGeom prst="roundRect">
            <a:avLst>
              <a:gd name="adj" fmla="val 6109"/>
            </a:avLst>
          </a:prstGeom>
          <a:solidFill>
            <a:schemeClr val="accent1">
              <a:lumMod val="40000"/>
              <a:lumOff val="6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33" name="テキスト ボックス 32"/>
          <p:cNvSpPr txBox="1"/>
          <p:nvPr/>
        </p:nvSpPr>
        <p:spPr>
          <a:xfrm>
            <a:off x="4186669" y="3477973"/>
            <a:ext cx="2616883" cy="348183"/>
          </a:xfrm>
          <a:prstGeom prst="roundRect">
            <a:avLst>
              <a:gd name="adj" fmla="val 50000"/>
            </a:avLst>
          </a:prstGeom>
          <a:solidFill>
            <a:schemeClr val="accent1">
              <a:lumMod val="75000"/>
            </a:schemeClr>
          </a:solidFill>
          <a:ln w="38100" cap="flat" cmpd="sng" algn="ctr">
            <a:noFill/>
            <a:prstDash val="solid"/>
          </a:ln>
          <a:effectLst>
            <a:outerShdw blurRad="40000" dist="23000" dir="5400000" rotWithShape="0">
              <a:srgbClr val="000000">
                <a:alpha val="35000"/>
              </a:srgbClr>
            </a:outerShdw>
          </a:effectLst>
        </p:spPr>
        <p:txBody>
          <a:bodyPr wrap="squar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高等共創研究院（</a:t>
            </a:r>
            <a:r>
              <a:rPr kumimoji="0" lang="en-US" altLang="zh-TW" sz="14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2016</a:t>
            </a:r>
            <a:r>
              <a:rPr kumimoji="0" lang="zh-TW" altLang="en-US" sz="14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年）</a:t>
            </a:r>
          </a:p>
        </p:txBody>
      </p:sp>
      <p:pic>
        <p:nvPicPr>
          <p:cNvPr id="34" name="図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38060" y="5105751"/>
            <a:ext cx="659736" cy="648301"/>
          </a:xfrm>
          <a:prstGeom prst="rect">
            <a:avLst/>
          </a:prstGeom>
        </p:spPr>
      </p:pic>
      <p:pic>
        <p:nvPicPr>
          <p:cNvPr id="35" name="図 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5886193" y="5087001"/>
            <a:ext cx="537633" cy="710696"/>
          </a:xfrm>
          <a:prstGeom prst="rect">
            <a:avLst/>
          </a:prstGeom>
        </p:spPr>
      </p:pic>
      <p:pic>
        <p:nvPicPr>
          <p:cNvPr id="36" name="図 3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flipH="1">
            <a:off x="5408226" y="5114206"/>
            <a:ext cx="555898" cy="637157"/>
          </a:xfrm>
          <a:prstGeom prst="rect">
            <a:avLst/>
          </a:prstGeom>
        </p:spPr>
      </p:pic>
      <p:sp>
        <p:nvSpPr>
          <p:cNvPr id="37" name="テキスト ボックス 36"/>
          <p:cNvSpPr txBox="1"/>
          <p:nvPr/>
        </p:nvSpPr>
        <p:spPr>
          <a:xfrm>
            <a:off x="4049487" y="4935415"/>
            <a:ext cx="540468" cy="1188106"/>
          </a:xfrm>
          <a:prstGeom prst="roundRect">
            <a:avLst>
              <a:gd name="adj" fmla="val 50000"/>
            </a:avLst>
          </a:prstGeom>
          <a:solidFill>
            <a:srgbClr val="52772D"/>
          </a:solidFill>
        </p:spPr>
        <p:txBody>
          <a:bodyPr vert="eaVert" wrap="squar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寄附金等</a:t>
            </a:r>
            <a:endParaRPr kumimoji="0" lang="en-US" altLang="ja-JP"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による支援</a:t>
            </a:r>
          </a:p>
        </p:txBody>
      </p:sp>
      <p:sp>
        <p:nvSpPr>
          <p:cNvPr id="38" name="右矢印 37"/>
          <p:cNvSpPr/>
          <p:nvPr/>
        </p:nvSpPr>
        <p:spPr>
          <a:xfrm>
            <a:off x="4589955" y="5313587"/>
            <a:ext cx="666314" cy="417756"/>
          </a:xfrm>
          <a:prstGeom prst="rightArrow">
            <a:avLst/>
          </a:prstGeom>
          <a:solidFill>
            <a:schemeClr val="accent5">
              <a:lumMod val="75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39" name="直線コネクタ 38"/>
          <p:cNvCxnSpPr/>
          <p:nvPr/>
        </p:nvCxnSpPr>
        <p:spPr>
          <a:xfrm flipV="1">
            <a:off x="6537367" y="5669132"/>
            <a:ext cx="0" cy="55171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0" name="テキスト ボックス 39"/>
          <p:cNvSpPr txBox="1"/>
          <p:nvPr/>
        </p:nvSpPr>
        <p:spPr>
          <a:xfrm>
            <a:off x="5720168" y="5771305"/>
            <a:ext cx="1609436" cy="267068"/>
          </a:xfrm>
          <a:prstGeom prst="roundRect">
            <a:avLst>
              <a:gd name="adj" fmla="val 50000"/>
            </a:avLst>
          </a:prstGeom>
          <a:solidFill>
            <a:sysClr val="window" lastClr="FFFFFF"/>
          </a:solidFill>
        </p:spPr>
        <p:txBody>
          <a:bodyPr wrap="square" lIns="0" tIns="54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2060"/>
                </a:solidFill>
                <a:effectLst/>
                <a:uLnTx/>
                <a:uFillTx/>
                <a:latin typeface="メイリオ" panose="020B0604030504040204" pitchFamily="50" charset="-128"/>
                <a:ea typeface="メイリオ" panose="020B0604030504040204" pitchFamily="50" charset="-128"/>
                <a:cs typeface="+mn-cs"/>
              </a:rPr>
              <a:t>特命教員の雇用</a:t>
            </a:r>
          </a:p>
        </p:txBody>
      </p:sp>
      <p:sp>
        <p:nvSpPr>
          <p:cNvPr id="41" name="正方形/長方形 40"/>
          <p:cNvSpPr/>
          <p:nvPr/>
        </p:nvSpPr>
        <p:spPr>
          <a:xfrm>
            <a:off x="4258001" y="6220842"/>
            <a:ext cx="4767245" cy="523220"/>
          </a:xfrm>
          <a:prstGeom prst="rect">
            <a:avLst/>
          </a:prstGeom>
          <a:solidFill>
            <a:schemeClr val="bg1"/>
          </a:solidFill>
          <a:ln w="22225">
            <a:solidFill>
              <a:schemeClr val="tx2"/>
            </a:solidFill>
          </a:ln>
        </p:spPr>
        <p:txBody>
          <a:bodyPr wrap="square">
            <a:spAutoFit/>
          </a:bodyPr>
          <a:lstStyle/>
          <a:p>
            <a:pPr marL="203200" marR="0" lvl="0" indent="-201600" algn="l" defTabSz="6858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sng"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一般財団法人阪大微生物病研究会</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の支援</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により、第一段階</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が</a:t>
            </a: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10</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名規模</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4</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名採用決定</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）の枠すでに</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スタート</a:t>
            </a:r>
            <a:endPar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2" name="テキスト ボックス 41"/>
          <p:cNvSpPr txBox="1"/>
          <p:nvPr/>
        </p:nvSpPr>
        <p:spPr>
          <a:xfrm>
            <a:off x="7617164" y="4955817"/>
            <a:ext cx="1408083" cy="1082556"/>
          </a:xfrm>
          <a:prstGeom prst="ellipse">
            <a:avLst/>
          </a:prstGeom>
          <a:solidFill>
            <a:schemeClr val="accent1"/>
          </a:solidFill>
        </p:spPr>
        <p:txBody>
          <a:bodyPr vert="horz" wrap="non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社会との</a:t>
            </a:r>
            <a:endParaRPr kumimoji="1" lang="en-US" altLang="ja-JP" sz="16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好循環</a:t>
            </a:r>
            <a:endParaRPr kumimoji="1" lang="ja-JP" altLang="en-US" sz="16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43" name="図 4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1593" y="5079284"/>
            <a:ext cx="659736" cy="648301"/>
          </a:xfrm>
          <a:prstGeom prst="rect">
            <a:avLst/>
          </a:prstGeom>
        </p:spPr>
      </p:pic>
      <p:sp>
        <p:nvSpPr>
          <p:cNvPr id="44" name="正方形/長方形 43"/>
          <p:cNvSpPr/>
          <p:nvPr/>
        </p:nvSpPr>
        <p:spPr>
          <a:xfrm>
            <a:off x="912046" y="436851"/>
            <a:ext cx="2971118" cy="861774"/>
          </a:xfrm>
          <a:prstGeom prst="rect">
            <a:avLst/>
          </a:prstGeom>
        </p:spPr>
        <p:txBody>
          <a:bodyPr wrap="square">
            <a:spAutoFit/>
          </a:bodyPr>
          <a:lstStyle/>
          <a:p>
            <a:pPr marL="85725" marR="0" lvl="0" indent="0" algn="just" defTabSz="914400" rtl="0" eaLnBrk="1" fontAlgn="auto" latinLnBrk="0" hangingPunct="1">
              <a:lnSpc>
                <a:spcPts val="2000"/>
              </a:lnSpc>
              <a:spcBef>
                <a:spcPts val="0"/>
              </a:spcBef>
              <a:spcAft>
                <a:spcPts val="600"/>
              </a:spcAft>
              <a:buClr>
                <a:prstClr val="black"/>
              </a:buClr>
              <a:buSzTx/>
              <a:buFontTx/>
              <a:buNone/>
              <a:tabLst/>
              <a:defRPr/>
            </a:pPr>
            <a:r>
              <a:rPr kumimoji="1" lang="ja-JP" altLang="en-US" sz="1600" b="1" i="0" u="sng" strike="noStrike" kern="1200" cap="none" spc="0" normalizeH="0" baseline="0" noProof="0" dirty="0">
                <a:ln>
                  <a:noFill/>
                </a:ln>
                <a:solidFill>
                  <a:prstClr val="black"/>
                </a:solidFill>
                <a:effectLst/>
                <a:uLnTx/>
                <a:uFillTx/>
                <a:latin typeface="メイリオ"/>
                <a:ea typeface="メイリオ"/>
                <a:cs typeface="Meiryo" charset="-128"/>
              </a:rPr>
              <a:t>多様な学生を対象とした共創イノベーション人材を育成するための教育プログラム</a:t>
            </a:r>
            <a:endParaRPr kumimoji="1" lang="en-US" altLang="ja-JP" sz="1600" b="1" i="0" u="sng" strike="noStrike" kern="1200" cap="none" spc="0" normalizeH="0" baseline="0" noProof="0" dirty="0">
              <a:ln>
                <a:noFill/>
              </a:ln>
              <a:solidFill>
                <a:prstClr val="black"/>
              </a:solidFill>
              <a:effectLst/>
              <a:uLnTx/>
              <a:uFillTx/>
              <a:latin typeface="メイリオ"/>
              <a:ea typeface="メイリオ"/>
              <a:cs typeface="Meiryo" charset="-128"/>
            </a:endParaRPr>
          </a:p>
        </p:txBody>
      </p:sp>
      <p:sp>
        <p:nvSpPr>
          <p:cNvPr id="45" name="正方形/長方形 44"/>
          <p:cNvSpPr/>
          <p:nvPr/>
        </p:nvSpPr>
        <p:spPr>
          <a:xfrm>
            <a:off x="4974485" y="436851"/>
            <a:ext cx="3125763" cy="605294"/>
          </a:xfrm>
          <a:prstGeom prst="rect">
            <a:avLst/>
          </a:prstGeom>
        </p:spPr>
        <p:txBody>
          <a:bodyPr wrap="square">
            <a:spAutoFit/>
          </a:bodyPr>
          <a:lstStyle/>
          <a:p>
            <a:pPr marL="85725" marR="0" lvl="0" indent="0" algn="just" defTabSz="914400" rtl="0" eaLnBrk="1" fontAlgn="auto" latinLnBrk="0" hangingPunct="1">
              <a:lnSpc>
                <a:spcPts val="2000"/>
              </a:lnSpc>
              <a:spcBef>
                <a:spcPts val="0"/>
              </a:spcBef>
              <a:spcAft>
                <a:spcPts val="0"/>
              </a:spcAft>
              <a:buClr>
                <a:prstClr val="black"/>
              </a:buClr>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eiryo" charset="-128"/>
              </a:rPr>
              <a:t>卓越した若手教員・女性教員・外国人研究者の獲得・育成</a:t>
            </a: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cxnSp>
        <p:nvCxnSpPr>
          <p:cNvPr id="46" name="直線コネクタ 45"/>
          <p:cNvCxnSpPr/>
          <p:nvPr/>
        </p:nvCxnSpPr>
        <p:spPr>
          <a:xfrm>
            <a:off x="3941910" y="436851"/>
            <a:ext cx="0" cy="6307211"/>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タイトル 5"/>
          <p:cNvSpPr>
            <a:spLocks noGrp="1"/>
          </p:cNvSpPr>
          <p:nvPr>
            <p:ph type="title"/>
          </p:nvPr>
        </p:nvSpPr>
        <p:spPr/>
        <p:txBody>
          <a:bodyPr/>
          <a:lstStyle/>
          <a:p>
            <a:r>
              <a:rPr lang="ja-JP" altLang="en-US" sz="1980" dirty="0"/>
              <a:t>戦略目標３：共創イノベーションの実現を担う優れた人材の育成・獲得②</a:t>
            </a:r>
            <a:endParaRPr kumimoji="1" lang="ja-JP" altLang="en-US" sz="1980" dirty="0"/>
          </a:p>
        </p:txBody>
      </p:sp>
      <p:sp>
        <p:nvSpPr>
          <p:cNvPr id="24" name="正方形/長方形 23"/>
          <p:cNvSpPr/>
          <p:nvPr/>
        </p:nvSpPr>
        <p:spPr>
          <a:xfrm>
            <a:off x="-3782190" y="333072"/>
            <a:ext cx="3617888" cy="1464847"/>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rPr>
              <a:t>5/12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デザイン修正</a:t>
            </a:r>
            <a:endParaRPr kumimoji="0" lang="en-US" altLang="ja-JP" kern="0" dirty="0" smtClean="0">
              <a:solidFill>
                <a:prstClr val="white"/>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上段の緑の箱の内容を移動、高等共創研究院の説明の一部を削除</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・付録番号修正</a:t>
            </a:r>
            <a:endParaRPr kumimoji="0" lang="ja-JP" altLang="en-US"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8362414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2955882" y="374904"/>
            <a:ext cx="6050958" cy="1825440"/>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 name="正方形/長方形 6"/>
          <p:cNvSpPr/>
          <p:nvPr/>
        </p:nvSpPr>
        <p:spPr>
          <a:xfrm>
            <a:off x="96815" y="2348880"/>
            <a:ext cx="8908125" cy="2677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 name="正方形/長方形 24"/>
          <p:cNvSpPr/>
          <p:nvPr/>
        </p:nvSpPr>
        <p:spPr>
          <a:xfrm>
            <a:off x="135498" y="2432304"/>
            <a:ext cx="8564438" cy="941832"/>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5050"/>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97" name="正方形/長方形 96"/>
          <p:cNvSpPr/>
          <p:nvPr/>
        </p:nvSpPr>
        <p:spPr>
          <a:xfrm>
            <a:off x="983280" y="2478198"/>
            <a:ext cx="6900267" cy="333578"/>
          </a:xfrm>
          <a:prstGeom prst="rect">
            <a:avLst/>
          </a:prstGeom>
          <a:solidFill>
            <a:schemeClr val="bg1"/>
          </a:solidFill>
          <a:ln w="254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9E4D0A"/>
                </a:solidFill>
                <a:effectLst/>
                <a:uLnTx/>
                <a:uFillTx/>
                <a:latin typeface="Meiryo UI" pitchFamily="50" charset="-128"/>
                <a:ea typeface="Meiryo UI" pitchFamily="50" charset="-128"/>
                <a:cs typeface="Meiryo UI" pitchFamily="50" charset="-128"/>
              </a:rPr>
              <a:t>戦略目標</a:t>
            </a: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１</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創イノベーションによる「知」と「人材」と 「資金」 の好循環システムの</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構築　</a:t>
            </a:r>
            <a:endParaRPr kumimoji="1" lang="ja-JP" altLang="en-US" sz="14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33" name="正方形/長方形 32"/>
          <p:cNvSpPr/>
          <p:nvPr/>
        </p:nvSpPr>
        <p:spPr>
          <a:xfrm>
            <a:off x="59520" y="5296346"/>
            <a:ext cx="8933678" cy="1473326"/>
          </a:xfrm>
          <a:prstGeom prst="rect">
            <a:avLst/>
          </a:prstGeom>
          <a:solidFill>
            <a:schemeClr val="accent3"/>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26" name="正方形/長方形 25"/>
          <p:cNvSpPr/>
          <p:nvPr/>
        </p:nvSpPr>
        <p:spPr>
          <a:xfrm>
            <a:off x="144314" y="3447273"/>
            <a:ext cx="4172310"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27" name="正方形/長方形 26"/>
          <p:cNvSpPr/>
          <p:nvPr/>
        </p:nvSpPr>
        <p:spPr>
          <a:xfrm>
            <a:off x="4400001" y="3447273"/>
            <a:ext cx="4299935"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1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36" name="正方形/長方形 135"/>
          <p:cNvSpPr/>
          <p:nvPr/>
        </p:nvSpPr>
        <p:spPr>
          <a:xfrm>
            <a:off x="954611" y="2852936"/>
            <a:ext cx="7217789" cy="40568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nchorCtr="0">
            <a:spAutoFit/>
          </a:bodyPr>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defRPr/>
            </a:pP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学内外の</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双方を見渡す司令塔として、「共創機構」を</a:t>
            </a:r>
            <a:r>
              <a:rPr kumimoji="1" lang="en-US" altLang="ja-JP"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2018</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年度に設立し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共創イノベーション」の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創出を通して生み出された新たな成果や価値から資金や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リソースを獲得し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、教育</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活動への永続的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な</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好循環を実現する。</a:t>
            </a:r>
            <a:endPar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78" name="角丸四角形 77"/>
          <p:cNvSpPr/>
          <p:nvPr/>
        </p:nvSpPr>
        <p:spPr>
          <a:xfrm>
            <a:off x="212500" y="5538951"/>
            <a:ext cx="4277190" cy="1164122"/>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endParaRPr>
          </a:p>
        </p:txBody>
      </p:sp>
      <p:sp>
        <p:nvSpPr>
          <p:cNvPr id="32" name="正方形/長方形 31"/>
          <p:cNvSpPr/>
          <p:nvPr/>
        </p:nvSpPr>
        <p:spPr>
          <a:xfrm>
            <a:off x="264696" y="5755754"/>
            <a:ext cx="4020466" cy="8227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組織対組織の戦略パートナーシップによるグローバルな共創により、人材育成・獲得を強化する。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アジアネットワーク強化、新たなグローバルキャンパスの開設による人的ネットワークの基盤を構築する。</a:t>
            </a:r>
          </a:p>
        </p:txBody>
      </p:sp>
      <p:sp>
        <p:nvSpPr>
          <p:cNvPr id="79" name="角丸四角形 78"/>
          <p:cNvSpPr/>
          <p:nvPr/>
        </p:nvSpPr>
        <p:spPr>
          <a:xfrm>
            <a:off x="4571171" y="5538950"/>
            <a:ext cx="4200847" cy="1164123"/>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37" name="正方形/長方形 36"/>
          <p:cNvSpPr/>
          <p:nvPr/>
        </p:nvSpPr>
        <p:spPr>
          <a:xfrm>
            <a:off x="4642048" y="5766135"/>
            <a:ext cx="4129970" cy="9753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健全な大学経営に向けたコンプライアンスの徹底とその推進を図りつつ</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、大学</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経営システムを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一新し、全学的なガバナンス体制を構築する。</a:t>
            </a:r>
            <a:endParaRPr kumimoji="1" lang="en-US" altLang="ja-JP" sz="11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と大学との</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好循環によ</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外部資金獲得</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の好事例を全学的に</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展開し、財務基盤を強化する。</a:t>
            </a:r>
            <a:endParaRPr kumimoji="1" lang="en-US" altLang="ja-JP" sz="3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p:txBody>
      </p:sp>
      <p:sp>
        <p:nvSpPr>
          <p:cNvPr id="81" name="正方形/長方形 80"/>
          <p:cNvSpPr/>
          <p:nvPr/>
        </p:nvSpPr>
        <p:spPr>
          <a:xfrm>
            <a:off x="934195" y="3960373"/>
            <a:ext cx="3336751" cy="97621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異分野融合・新学術領域のインキュベーションの仕組みをさらに発展させ、世界トップレベルの研究拠点を形成し、その成果を世界に発信する。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データ</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駆動型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研究に基づく分野融合に</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より、新たな学際研究拠点を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形成する。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endPar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82" name="正方形/長方形 81"/>
          <p:cNvSpPr/>
          <p:nvPr/>
        </p:nvSpPr>
        <p:spPr>
          <a:xfrm>
            <a:off x="5106505" y="4036626"/>
            <a:ext cx="3596199" cy="90454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卓越した専門知、統合知に加えて、社会との協働によりイノベーションに貢献する共創知を備えた若手人材を育成する。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卓越した若手教員、女性教員、外国人研究者に対する支援を拡充し、学内のダイバーシティを向上する</a:t>
            </a:r>
            <a:r>
              <a:rPr kumimoji="1" lang="ja-JP" altLang="en-US" sz="1100" b="0" i="0" u="none" strike="noStrike" kern="1200" cap="none" spc="0" normalizeH="0" baseline="0" noProof="0" dirty="0" err="1" smtClean="0">
                <a:ln>
                  <a:noFill/>
                </a:ln>
                <a:solidFill>
                  <a:prstClr val="black"/>
                </a:solidFill>
                <a:effectLst/>
                <a:uLnTx/>
                <a:uFillTx/>
                <a:latin typeface="Meiryo UI" pitchFamily="50" charset="-128"/>
                <a:ea typeface="Meiryo UI" pitchFamily="50" charset="-128"/>
                <a:cs typeface="Meiryo UI" pitchFamily="50" charset="-128"/>
              </a:rPr>
              <a:t>。</a:t>
            </a:r>
            <a:endParaRPr kumimoji="1" lang="en-US" altLang="ja-JP" sz="1100" b="0" i="0" u="none" strike="noStrike" kern="1200" cap="none" spc="0" normalizeH="0" baseline="0" noProof="0" dirty="0">
              <a:ln>
                <a:noFill/>
              </a:ln>
              <a:solidFill>
                <a:srgbClr val="FF0000"/>
              </a:solidFill>
              <a:effectLst/>
              <a:uLnTx/>
              <a:uFillTx/>
              <a:latin typeface="Meiryo UI" pitchFamily="50" charset="-128"/>
              <a:ea typeface="Meiryo UI" pitchFamily="50" charset="-128"/>
              <a:cs typeface="Meiryo UI" pitchFamily="50" charset="-128"/>
            </a:endParaRPr>
          </a:p>
        </p:txBody>
      </p:sp>
      <p:sp>
        <p:nvSpPr>
          <p:cNvPr id="4" name="正方形/長方形 3"/>
          <p:cNvSpPr/>
          <p:nvPr/>
        </p:nvSpPr>
        <p:spPr>
          <a:xfrm>
            <a:off x="241361" y="2420888"/>
            <a:ext cx="434614" cy="531940"/>
          </a:xfrm>
          <a:prstGeom prst="rect">
            <a:avLst/>
          </a:prstGeom>
        </p:spPr>
        <p:txBody>
          <a:bodyPr vert="horz" wrap="square" lIns="54000" rIns="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社会</a:t>
            </a:r>
            <a:endParaRPr kumimoji="1" lang="en-US" altLang="ja-JP"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連携</a:t>
            </a:r>
            <a:endParaRPr kumimoji="1" lang="ja-JP" altLang="en-US" sz="1400" b="1" i="0" u="none" strike="noStrike" kern="1200" cap="none" spc="0" normalizeH="0" baseline="0" noProof="0" dirty="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p:cNvSpPr/>
          <p:nvPr/>
        </p:nvSpPr>
        <p:spPr>
          <a:xfrm>
            <a:off x="189894" y="4201924"/>
            <a:ext cx="667067" cy="523220"/>
          </a:xfrm>
          <a:prstGeom prst="rect">
            <a:avLst/>
          </a:prstGeom>
        </p:spPr>
        <p:txBody>
          <a:bodyPr vert="horz" wrap="square" lIns="5400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rPr>
              <a:t>研究力強化</a:t>
            </a:r>
            <a:endParaRPr kumimoji="1" lang="en-US" altLang="ja-JP"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正方形/長方形 65"/>
          <p:cNvSpPr/>
          <p:nvPr/>
        </p:nvSpPr>
        <p:spPr>
          <a:xfrm>
            <a:off x="4377495" y="4248090"/>
            <a:ext cx="922010" cy="477054"/>
          </a:xfrm>
          <a:prstGeom prst="rect">
            <a:avLst/>
          </a:prstGeom>
        </p:spPr>
        <p:txBody>
          <a:bodyPr vert="horz" wrap="square" l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rPr>
              <a:t>人材育成・獲得</a:t>
            </a:r>
            <a:endParaRPr kumimoji="1" lang="en-US" altLang="ja-JP"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p:cNvSpPr/>
          <p:nvPr/>
        </p:nvSpPr>
        <p:spPr>
          <a:xfrm>
            <a:off x="118603" y="1316736"/>
            <a:ext cx="2725206" cy="879784"/>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6" name="正方形/長方形 75"/>
          <p:cNvSpPr/>
          <p:nvPr/>
        </p:nvSpPr>
        <p:spPr>
          <a:xfrm>
            <a:off x="3010787" y="557784"/>
            <a:ext cx="3222954" cy="1565456"/>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強み</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・世界第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位の免疫学研究</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The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World‘s </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Most Innovative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Universities</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　</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で国内第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2015</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2</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・「高度教養教育」の重要性を国内で先駆けて</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提唱</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Highly Cited Researcher 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」にランクイン</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した</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研究者数が国内大学</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・医療イノベーションのリーディングホスピタル</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・新たな人事交流制度の</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積極</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的導入</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77" name="正方形/長方形 76"/>
          <p:cNvSpPr/>
          <p:nvPr/>
        </p:nvSpPr>
        <p:spPr>
          <a:xfrm>
            <a:off x="6311611" y="710660"/>
            <a:ext cx="2460407" cy="1412798"/>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課題</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・好循環システムの形成</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・社会と学知を往還するシンクタンク機能</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88" name="正方形/長方形 87"/>
          <p:cNvSpPr/>
          <p:nvPr/>
        </p:nvSpPr>
        <p:spPr>
          <a:xfrm>
            <a:off x="251520" y="1556792"/>
            <a:ext cx="2482536" cy="56336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・現代</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社会の変容と課題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大学の歴史と精神</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大学の将来構想</a:t>
            </a:r>
          </a:p>
        </p:txBody>
      </p:sp>
      <p:sp>
        <p:nvSpPr>
          <p:cNvPr id="94" name="正方形/長方形 93"/>
          <p:cNvSpPr/>
          <p:nvPr/>
        </p:nvSpPr>
        <p:spPr>
          <a:xfrm>
            <a:off x="-323043" y="332656"/>
            <a:ext cx="29576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大阪大学</a:t>
            </a:r>
            <a:r>
              <a:rPr kumimoji="1" lang="ja-JP" altLang="en-US" sz="14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が目指す大学像</a:t>
            </a: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p>
        </p:txBody>
      </p:sp>
      <p:sp>
        <p:nvSpPr>
          <p:cNvPr id="101" name="正方形/長方形 100"/>
          <p:cNvSpPr/>
          <p:nvPr/>
        </p:nvSpPr>
        <p:spPr>
          <a:xfrm>
            <a:off x="2944333" y="331159"/>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現状分析</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02" name="二等辺三角形 101"/>
          <p:cNvSpPr/>
          <p:nvPr/>
        </p:nvSpPr>
        <p:spPr>
          <a:xfrm flipV="1">
            <a:off x="4067944" y="2156610"/>
            <a:ext cx="1081396" cy="1806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6" name="正方形/長方形 85"/>
          <p:cNvSpPr/>
          <p:nvPr/>
        </p:nvSpPr>
        <p:spPr>
          <a:xfrm>
            <a:off x="1012183" y="5019896"/>
            <a:ext cx="7200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戦略目標１～</a:t>
            </a:r>
            <a:r>
              <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rPr>
              <a:t>３</a:t>
            </a: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を達成するためには基盤の強化が不可欠</a:t>
            </a:r>
            <a:endPar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108" name="角丸四角形 107"/>
          <p:cNvSpPr/>
          <p:nvPr/>
        </p:nvSpPr>
        <p:spPr>
          <a:xfrm>
            <a:off x="6806817" y="1540602"/>
            <a:ext cx="1810544" cy="42545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09" name="正方形/長方形 108"/>
          <p:cNvSpPr/>
          <p:nvPr/>
        </p:nvSpPr>
        <p:spPr>
          <a:xfrm>
            <a:off x="6806817" y="1541763"/>
            <a:ext cx="2016224"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・国際協働のネットワーク基盤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・ガバナンス改革、財務基盤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111" name="正方形/長方形 110"/>
          <p:cNvSpPr/>
          <p:nvPr/>
        </p:nvSpPr>
        <p:spPr>
          <a:xfrm>
            <a:off x="8607017" y="1685363"/>
            <a:ext cx="330002" cy="155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0" name="下矢印 109"/>
          <p:cNvSpPr/>
          <p:nvPr/>
        </p:nvSpPr>
        <p:spPr>
          <a:xfrm>
            <a:off x="8734859" y="1700808"/>
            <a:ext cx="280030" cy="354845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itchFamily="50" charset="-128"/>
              <a:ea typeface="Meiryo UI" pitchFamily="50" charset="-128"/>
              <a:cs typeface="Meiryo UI" pitchFamily="50" charset="-128"/>
            </a:endParaRPr>
          </a:p>
        </p:txBody>
      </p:sp>
      <p:sp>
        <p:nvSpPr>
          <p:cNvPr id="112" name="角丸四角形 111"/>
          <p:cNvSpPr/>
          <p:nvPr/>
        </p:nvSpPr>
        <p:spPr>
          <a:xfrm>
            <a:off x="6366931" y="994721"/>
            <a:ext cx="2312094" cy="448261"/>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3" name="下矢印 112"/>
          <p:cNvSpPr/>
          <p:nvPr/>
        </p:nvSpPr>
        <p:spPr>
          <a:xfrm>
            <a:off x="6446777" y="1453896"/>
            <a:ext cx="288032" cy="886968"/>
          </a:xfrm>
          <a:prstGeom prst="downArrow">
            <a:avLst>
              <a:gd name="adj1" fmla="val 50000"/>
              <a:gd name="adj2" fmla="val 373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8" name="正方形/長方形 97"/>
          <p:cNvSpPr/>
          <p:nvPr/>
        </p:nvSpPr>
        <p:spPr>
          <a:xfrm>
            <a:off x="202551" y="3539233"/>
            <a:ext cx="4000627" cy="458384"/>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163638" algn="l"/>
              </a:tabLst>
              <a:defRPr/>
            </a:pP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戦略目標２</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新学術</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領域の開拓に</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よる</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世界的研究拠点</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の形成</a:t>
            </a:r>
          </a:p>
        </p:txBody>
      </p:sp>
      <p:sp>
        <p:nvSpPr>
          <p:cNvPr id="99" name="正方形/長方形 98"/>
          <p:cNvSpPr/>
          <p:nvPr/>
        </p:nvSpPr>
        <p:spPr>
          <a:xfrm>
            <a:off x="4490042" y="3550691"/>
            <a:ext cx="4147568" cy="471897"/>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257300" algn="l"/>
              </a:tabLst>
              <a:defRPr/>
            </a:pPr>
            <a:r>
              <a:rPr kumimoji="1" lang="ja-JP" altLang="en-US" sz="1400" b="1" i="0" u="none" strike="noStrike" kern="1200" cap="none" spc="0" normalizeH="0" baseline="0" noProof="0" dirty="0">
                <a:ln>
                  <a:noFill/>
                </a:ln>
                <a:solidFill>
                  <a:srgbClr val="B45A00"/>
                </a:solidFill>
                <a:effectLst/>
                <a:uLnTx/>
                <a:uFillTx/>
                <a:latin typeface="Meiryo UI" pitchFamily="50" charset="-128"/>
                <a:ea typeface="Meiryo UI" pitchFamily="50" charset="-128"/>
                <a:cs typeface="Meiryo UI" pitchFamily="50" charset="-128"/>
              </a:rPr>
              <a:t>戦略</a:t>
            </a:r>
            <a:r>
              <a:rPr kumimoji="1" lang="ja-JP" altLang="en-US" sz="1400" b="1" i="0" u="none" strike="noStrike" kern="1200" cap="none" spc="0" normalizeH="0" baseline="0" noProof="0" dirty="0" smtClean="0">
                <a:ln>
                  <a:noFill/>
                </a:ln>
                <a:solidFill>
                  <a:srgbClr val="B45A00"/>
                </a:solidFill>
                <a:effectLst/>
                <a:uLnTx/>
                <a:uFillTx/>
                <a:latin typeface="Meiryo UI" pitchFamily="50" charset="-128"/>
                <a:ea typeface="Meiryo UI" pitchFamily="50" charset="-128"/>
                <a:cs typeface="Meiryo UI" pitchFamily="50" charset="-128"/>
              </a:rPr>
              <a:t>目標３</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創イノベーションを</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担う</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優れた</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人材</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の育成</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獲得</a:t>
            </a:r>
            <a:endParaRPr kumimoji="1" lang="ja-JP" altLang="en-US" sz="1400" b="0"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106" name="正方形/長方形 105"/>
          <p:cNvSpPr/>
          <p:nvPr/>
        </p:nvSpPr>
        <p:spPr>
          <a:xfrm>
            <a:off x="433304" y="5416503"/>
            <a:ext cx="3779824"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基盤強化１</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国際協働ネットワークの基盤強化</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116" name="正方形/長方形 115"/>
          <p:cNvSpPr/>
          <p:nvPr/>
        </p:nvSpPr>
        <p:spPr>
          <a:xfrm>
            <a:off x="4693750" y="5416502"/>
            <a:ext cx="3424159"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基盤強化２</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ガバナンス改革・財務基盤強化</a:t>
            </a:r>
            <a:r>
              <a:rPr kumimoji="1" lang="ja-JP" altLang="en-US" sz="1400" b="1" i="0" u="none" strike="noStrike" kern="1200" cap="none" spc="0" normalizeH="0" baseline="0" noProof="0" dirty="0">
                <a:ln>
                  <a:noFill/>
                </a:ln>
                <a:solidFill>
                  <a:srgbClr val="006666"/>
                </a:solidFill>
                <a:effectLst/>
                <a:uLnTx/>
                <a:uFillTx/>
                <a:latin typeface="Meiryo UI" pitchFamily="50" charset="-128"/>
                <a:ea typeface="Meiryo UI" pitchFamily="50" charset="-128"/>
                <a:cs typeface="Meiryo UI" pitchFamily="50" charset="-128"/>
              </a:rPr>
              <a:t>　</a:t>
            </a:r>
          </a:p>
        </p:txBody>
      </p:sp>
      <p:sp>
        <p:nvSpPr>
          <p:cNvPr id="46" name="二等辺三角形 45"/>
          <p:cNvSpPr/>
          <p:nvPr/>
        </p:nvSpPr>
        <p:spPr>
          <a:xfrm rot="10800000" flipV="1">
            <a:off x="409917" y="5052130"/>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7" name="二等辺三角形 46"/>
          <p:cNvSpPr/>
          <p:nvPr/>
        </p:nvSpPr>
        <p:spPr>
          <a:xfrm rot="10800000" flipV="1">
            <a:off x="7601361" y="5045095"/>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7" name="下矢印 66"/>
          <p:cNvSpPr/>
          <p:nvPr/>
        </p:nvSpPr>
        <p:spPr>
          <a:xfrm>
            <a:off x="1331641" y="2112265"/>
            <a:ext cx="305136" cy="2366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8" name="正方形/長方形 67"/>
          <p:cNvSpPr/>
          <p:nvPr/>
        </p:nvSpPr>
        <p:spPr>
          <a:xfrm>
            <a:off x="137160" y="612648"/>
            <a:ext cx="2706648" cy="594360"/>
          </a:xfrm>
          <a:prstGeom prst="rect">
            <a:avLst/>
          </a:prstGeom>
          <a:solidFill>
            <a:schemeClr val="bg1"/>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社会変革に貢献</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する世界</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屈指</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の</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イノベーティブ</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な大学</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へ</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University 4.0</a:t>
            </a:r>
            <a:r>
              <a:rPr kumimoji="1" lang="ja-JP" altLang="en-US" sz="1100" b="0" i="0" u="none" strike="noStrike" kern="1200" cap="none" spc="0" normalizeH="0" baseline="0" noProof="0" dirty="0" err="1">
                <a:ln>
                  <a:noFill/>
                </a:ln>
                <a:solidFill>
                  <a:prstClr val="black"/>
                </a:solidFill>
                <a:effectLst/>
                <a:uLnTx/>
                <a:uFillTx/>
                <a:latin typeface="Calibri"/>
                <a:ea typeface="Meiryo UI" pitchFamily="50" charset="-128"/>
                <a:cs typeface="Meiryo UI" pitchFamily="50" charset="-128"/>
              </a:rPr>
              <a:t>への</a:t>
            </a:r>
            <a:r>
              <a:rPr kumimoji="1" lang="ja-JP" altLang="en-US"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挑戦－</a:t>
            </a:r>
          </a:p>
        </p:txBody>
      </p:sp>
      <p:sp>
        <p:nvSpPr>
          <p:cNvPr id="71" name="正方形/長方形 70"/>
          <p:cNvSpPr/>
          <p:nvPr/>
        </p:nvSpPr>
        <p:spPr>
          <a:xfrm>
            <a:off x="179512" y="1323624"/>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将来構想</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2" name="タイトル 1"/>
          <p:cNvSpPr>
            <a:spLocks noGrp="1"/>
          </p:cNvSpPr>
          <p:nvPr>
            <p:ph type="title"/>
          </p:nvPr>
        </p:nvSpPr>
        <p:spPr/>
        <p:txBody>
          <a:bodyPr/>
          <a:lstStyle/>
          <a:p>
            <a:r>
              <a:rPr lang="ja-JP" altLang="en-US" dirty="0" smtClean="0"/>
              <a:t>構想</a:t>
            </a:r>
            <a:r>
              <a:rPr lang="ja-JP" altLang="en-US" dirty="0"/>
              <a:t>調書の構成</a:t>
            </a:r>
            <a:endParaRPr kumimoji="1" lang="ja-JP" altLang="en-US" dirty="0"/>
          </a:p>
        </p:txBody>
      </p:sp>
      <p:sp>
        <p:nvSpPr>
          <p:cNvPr id="5" name="正方形/長方形 4"/>
          <p:cNvSpPr/>
          <p:nvPr/>
        </p:nvSpPr>
        <p:spPr>
          <a:xfrm>
            <a:off x="78216" y="5313030"/>
            <a:ext cx="8896286" cy="1456641"/>
          </a:xfrm>
          <a:prstGeom prst="rect">
            <a:avLst/>
          </a:prstGeom>
          <a:noFill/>
          <a:ln w="730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5" name="正方形/長方形 44"/>
          <p:cNvSpPr/>
          <p:nvPr/>
        </p:nvSpPr>
        <p:spPr>
          <a:xfrm>
            <a:off x="-2926132" y="223392"/>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付録から本編に移動</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12940164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円/楕円 2"/>
          <p:cNvSpPr/>
          <p:nvPr/>
        </p:nvSpPr>
        <p:spPr>
          <a:xfrm>
            <a:off x="260521" y="4711572"/>
            <a:ext cx="3583685" cy="164766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7" name="正方形/長方形 116"/>
          <p:cNvSpPr/>
          <p:nvPr/>
        </p:nvSpPr>
        <p:spPr>
          <a:xfrm rot="10800000">
            <a:off x="-70953" y="332842"/>
            <a:ext cx="9214953" cy="6741409"/>
          </a:xfrm>
          <a:prstGeom prst="rect">
            <a:avLst/>
          </a:prstGeom>
          <a:gradFill rotWithShape="1">
            <a:gsLst>
              <a:gs pos="27000">
                <a:schemeClr val="accent3">
                  <a:lumMod val="20000"/>
                  <a:lumOff val="80000"/>
                </a:schemeClr>
              </a:gs>
              <a:gs pos="100000">
                <a:schemeClr val="bg1"/>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14" name="タイトル 13"/>
          <p:cNvSpPr>
            <a:spLocks noGrp="1"/>
          </p:cNvSpPr>
          <p:nvPr>
            <p:ph type="title"/>
          </p:nvPr>
        </p:nvSpPr>
        <p:spPr>
          <a:xfrm>
            <a:off x="769227" y="40604"/>
            <a:ext cx="7236596" cy="254764"/>
          </a:xfrm>
        </p:spPr>
        <p:txBody>
          <a:bodyPr>
            <a:prstTxWarp prst="textPlain">
              <a:avLst/>
            </a:prstTxWarp>
          </a:bodyPr>
          <a:lstStyle/>
          <a:p>
            <a:r>
              <a:rPr lang="ja-JP" altLang="en-US" dirty="0">
                <a:latin typeface="+mn-ea"/>
                <a:ea typeface="+mn-ea"/>
                <a:cs typeface="Meiryo" charset="-128"/>
              </a:rPr>
              <a:t>国際協働ネットワークの基盤</a:t>
            </a:r>
            <a:r>
              <a:rPr lang="ja-JP" altLang="en-US" dirty="0" smtClean="0">
                <a:latin typeface="+mn-ea"/>
                <a:ea typeface="+mn-ea"/>
                <a:cs typeface="Meiryo" charset="-128"/>
              </a:rPr>
              <a:t>強化①：</a:t>
            </a:r>
            <a:r>
              <a:rPr lang="en-US" altLang="ja-JP" dirty="0">
                <a:latin typeface="+mn-ea"/>
                <a:ea typeface="+mn-ea"/>
                <a:cs typeface="Meiryo" charset="-128"/>
              </a:rPr>
              <a:t>V-</a:t>
            </a:r>
            <a:r>
              <a:rPr lang="ja-JP" altLang="en-US" dirty="0">
                <a:latin typeface="+mn-ea"/>
                <a:ea typeface="+mn-ea"/>
                <a:cs typeface="Meiryo" charset="-128"/>
              </a:rPr>
              <a:t>１ 「パートナーシップ</a:t>
            </a:r>
            <a:r>
              <a:rPr lang="ja-JP" altLang="en-US" dirty="0" smtClean="0">
                <a:latin typeface="+mn-ea"/>
                <a:ea typeface="+mn-ea"/>
                <a:cs typeface="Meiryo" charset="-128"/>
              </a:rPr>
              <a:t>」</a:t>
            </a:r>
            <a:endParaRPr lang="ja-JP" altLang="en-US" dirty="0">
              <a:latin typeface="+mn-ea"/>
              <a:ea typeface="+mn-ea"/>
              <a:cs typeface="Meiryo" charset="-128"/>
            </a:endParaRPr>
          </a:p>
        </p:txBody>
      </p:sp>
      <p:sp>
        <p:nvSpPr>
          <p:cNvPr id="15" name="スライド番号プレースホルダー 1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１５</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15" name="正方形/長方形 114"/>
          <p:cNvSpPr/>
          <p:nvPr/>
        </p:nvSpPr>
        <p:spPr>
          <a:xfrm>
            <a:off x="314325" y="417916"/>
            <a:ext cx="8497280" cy="628821"/>
          </a:xfrm>
          <a:prstGeom prst="rect">
            <a:avLst/>
          </a:prstGeom>
          <a:noFill/>
          <a:ln w="3175" cap="flat" cmpd="sng" algn="ctr">
            <a:noFill/>
            <a:prstDash val="solid"/>
          </a:ln>
          <a:effectLst/>
        </p:spPr>
        <p:txBody>
          <a:bodyPr wrap="square" lIns="36000" tIns="0" rIns="72000" bIns="36000" rtlCol="0" anchor="ctr">
            <a:spAutoFit/>
          </a:bodyP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1200" marR="0" lvl="0" indent="0" algn="just" defTabSz="914400" rtl="0" eaLnBrk="1" fontAlgn="auto" latinLnBrk="0" hangingPunct="1">
              <a:lnSpc>
                <a:spcPct val="100000"/>
              </a:lnSpc>
              <a:spcBef>
                <a:spcPts val="0"/>
              </a:spcBef>
              <a:spcAft>
                <a:spcPts val="300"/>
              </a:spcAft>
              <a:buClr>
                <a:srgbClr val="C0504D">
                  <a:lumMod val="50000"/>
                </a:srgbClr>
              </a:buClr>
              <a:buSzTx/>
              <a:buFontTx/>
              <a:buNone/>
              <a:tabLst/>
              <a:defRPr/>
            </a:pPr>
            <a:r>
              <a:rPr kumimoji="1" lang="ja-JP" altLang="en-US" sz="1800" b="1" i="0" u="none" strike="noStrike" kern="1200" cap="none" spc="0" normalizeH="0" baseline="0" noProof="0" dirty="0">
                <a:ln>
                  <a:noFill/>
                </a:ln>
                <a:solidFill>
                  <a:srgbClr val="C00000"/>
                </a:solidFill>
                <a:effectLst/>
                <a:uLnTx/>
                <a:uFillTx/>
                <a:latin typeface="メイリオ"/>
                <a:ea typeface="メイリオ"/>
                <a:cs typeface="Meiryo UI" pitchFamily="50" charset="-128"/>
              </a:rPr>
              <a:t>世界の有力大学との戦略的なパートナーシップを強化</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eiryo UI" pitchFamily="50" charset="-128"/>
              </a:rPr>
              <a:t>することにより</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a:t>
            </a:r>
            <a:endPar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endParaRPr>
          </a:p>
          <a:p>
            <a:pPr marL="1200" marR="0" lvl="0" indent="0" algn="just" defTabSz="914400" rtl="0" eaLnBrk="1" fontAlgn="auto" latinLnBrk="0" hangingPunct="1">
              <a:lnSpc>
                <a:spcPct val="100000"/>
              </a:lnSpc>
              <a:spcBef>
                <a:spcPts val="0"/>
              </a:spcBef>
              <a:spcAft>
                <a:spcPts val="300"/>
              </a:spcAft>
              <a:buClr>
                <a:srgbClr val="C0504D">
                  <a:lumMod val="50000"/>
                </a:srgbClr>
              </a:buClr>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研究</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eiryo UI" pitchFamily="50" charset="-128"/>
              </a:rPr>
              <a:t>連携を深化し</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eiryo UI" pitchFamily="50" charset="-128"/>
              </a:rPr>
              <a:t>、</a:t>
            </a:r>
            <a:r>
              <a:rPr kumimoji="1" lang="ja-JP" altLang="en-US" sz="1800" b="1" i="0" u="none" strike="noStrike" kern="1200" cap="none" spc="0" normalizeH="0" baseline="0" noProof="0" dirty="0" smtClean="0">
                <a:ln>
                  <a:noFill/>
                </a:ln>
                <a:solidFill>
                  <a:srgbClr val="C00000"/>
                </a:solidFill>
                <a:effectLst/>
                <a:uLnTx/>
                <a:uFillTx/>
                <a:latin typeface="メイリオ"/>
                <a:ea typeface="メイリオ"/>
                <a:cs typeface="Meiryo UI" pitchFamily="50" charset="-128"/>
              </a:rPr>
              <a:t>教育</a:t>
            </a:r>
            <a:r>
              <a:rPr kumimoji="1" lang="ja-JP" altLang="en-US" sz="1800" b="1" i="0" u="none" strike="noStrike" kern="1200" cap="none" spc="0" normalizeH="0" baseline="0" noProof="0" dirty="0">
                <a:ln>
                  <a:noFill/>
                </a:ln>
                <a:solidFill>
                  <a:srgbClr val="C00000"/>
                </a:solidFill>
                <a:effectLst/>
                <a:uLnTx/>
                <a:uFillTx/>
                <a:latin typeface="メイリオ"/>
                <a:ea typeface="メイリオ"/>
                <a:cs typeface="Meiryo UI" pitchFamily="50" charset="-128"/>
              </a:rPr>
              <a:t>研究環境の一層のグローバル化</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eiryo UI" pitchFamily="50" charset="-128"/>
              </a:rPr>
              <a:t>を進める。</a:t>
            </a:r>
            <a:endParaRPr kumimoji="1" lang="en-US" altLang="ja-JP" sz="1800" b="1" i="0" u="none" strike="noStrike" kern="1200" cap="none" spc="0" normalizeH="0" baseline="0" noProof="0" dirty="0">
              <a:ln>
                <a:noFill/>
              </a:ln>
              <a:solidFill>
                <a:prstClr val="black"/>
              </a:solidFill>
              <a:effectLst/>
              <a:uLnTx/>
              <a:uFillTx/>
              <a:latin typeface="メイリオ"/>
              <a:ea typeface="メイリオ"/>
              <a:cs typeface="Meiryo UI" pitchFamily="50" charset="-128"/>
            </a:endParaRPr>
          </a:p>
        </p:txBody>
      </p:sp>
      <p:sp>
        <p:nvSpPr>
          <p:cNvPr id="119" name="正方形/長方形 118"/>
          <p:cNvSpPr/>
          <p:nvPr/>
        </p:nvSpPr>
        <p:spPr>
          <a:xfrm>
            <a:off x="556674" y="994537"/>
            <a:ext cx="8012582" cy="292388"/>
          </a:xfrm>
          <a:prstGeom prst="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square"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ja-JP" sz="1600" b="1" i="0" u="none" strike="noStrike" kern="0" cap="none" spc="0" normalizeH="0" baseline="0" noProof="0" dirty="0" smtClean="0">
                <a:ln>
                  <a:noFill/>
                </a:ln>
                <a:solidFill>
                  <a:prstClr val="white"/>
                </a:solidFill>
                <a:effectLst/>
                <a:uLnTx/>
                <a:uFillTx/>
                <a:latin typeface="メイリオ"/>
                <a:ea typeface="メイリオ"/>
                <a:cs typeface="+mn-cs"/>
              </a:rPr>
              <a:t>組織対</a:t>
            </a:r>
            <a:r>
              <a:rPr kumimoji="0" lang="ja-JP" altLang="ja-JP" sz="1600" b="1" i="0" u="none" strike="noStrike" kern="0" cap="none" spc="0" normalizeH="0" baseline="0" noProof="0" dirty="0">
                <a:ln>
                  <a:noFill/>
                </a:ln>
                <a:solidFill>
                  <a:prstClr val="white"/>
                </a:solidFill>
                <a:effectLst/>
                <a:uLnTx/>
                <a:uFillTx/>
                <a:latin typeface="メイリオ"/>
                <a:ea typeface="メイリオ"/>
                <a:cs typeface="+mn-cs"/>
              </a:rPr>
              <a:t>組織の戦略パートナーシップによる教育研究活動の世界展開</a:t>
            </a:r>
            <a:endParaRPr kumimoji="0" lang="ja-JP" altLang="ja-JP" sz="1600" b="0" i="0" u="none" strike="noStrike" kern="0" cap="none" spc="0" normalizeH="0" baseline="0" noProof="0" dirty="0">
              <a:ln>
                <a:noFill/>
              </a:ln>
              <a:solidFill>
                <a:prstClr val="white"/>
              </a:solidFill>
              <a:effectLst/>
              <a:uLnTx/>
              <a:uFillTx/>
              <a:latin typeface="メイリオ"/>
              <a:ea typeface="メイリオ"/>
              <a:cs typeface="+mn-cs"/>
            </a:endParaRPr>
          </a:p>
        </p:txBody>
      </p:sp>
      <p:grpSp>
        <p:nvGrpSpPr>
          <p:cNvPr id="2" name="グループ化 1"/>
          <p:cNvGrpSpPr/>
          <p:nvPr/>
        </p:nvGrpSpPr>
        <p:grpSpPr>
          <a:xfrm>
            <a:off x="3533306" y="2026871"/>
            <a:ext cx="2448273" cy="2286591"/>
            <a:chOff x="2042145" y="1724637"/>
            <a:chExt cx="2448273" cy="2286591"/>
          </a:xfrm>
        </p:grpSpPr>
        <p:sp>
          <p:nvSpPr>
            <p:cNvPr id="123" name="二等辺三角形 122"/>
            <p:cNvSpPr/>
            <p:nvPr/>
          </p:nvSpPr>
          <p:spPr>
            <a:xfrm>
              <a:off x="2042145" y="1724637"/>
              <a:ext cx="2448273" cy="2226490"/>
            </a:xfrm>
            <a:prstGeom prst="triangle">
              <a:avLst/>
            </a:prstGeom>
            <a:ln/>
          </p:spPr>
          <p:style>
            <a:lnRef idx="0">
              <a:schemeClr val="accent1"/>
            </a:lnRef>
            <a:fillRef idx="3">
              <a:schemeClr val="accent1"/>
            </a:fillRef>
            <a:effectRef idx="3">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4" name="二等辺三角形 163"/>
            <p:cNvSpPr/>
            <p:nvPr/>
          </p:nvSpPr>
          <p:spPr>
            <a:xfrm>
              <a:off x="2399170" y="1724637"/>
              <a:ext cx="1734222" cy="1577122"/>
            </a:xfrm>
            <a:prstGeom prst="triangle">
              <a:avLst/>
            </a:prstGeom>
            <a:ln/>
          </p:spPr>
          <p:style>
            <a:lnRef idx="0">
              <a:schemeClr val="accent5"/>
            </a:lnRef>
            <a:fillRef idx="3">
              <a:schemeClr val="accent5"/>
            </a:fillRef>
            <a:effectRef idx="3">
              <a:schemeClr val="accent5"/>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5" name="二等辺三角形 164"/>
            <p:cNvSpPr/>
            <p:nvPr/>
          </p:nvSpPr>
          <p:spPr>
            <a:xfrm>
              <a:off x="2776530" y="1724637"/>
              <a:ext cx="979502" cy="890770"/>
            </a:xfrm>
            <a:prstGeom prst="triangle">
              <a:avLst/>
            </a:prstGeom>
            <a:ln/>
          </p:spPr>
          <p:style>
            <a:lnRef idx="0">
              <a:schemeClr val="accent6"/>
            </a:lnRef>
            <a:fillRef idx="3">
              <a:schemeClr val="accent6"/>
            </a:fillRef>
            <a:effectRef idx="3">
              <a:schemeClr val="accent6"/>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6" name="テキスト ボックス 52"/>
            <p:cNvSpPr txBox="1"/>
            <p:nvPr/>
          </p:nvSpPr>
          <p:spPr>
            <a:xfrm>
              <a:off x="2435983" y="2138435"/>
              <a:ext cx="1818293" cy="523220"/>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glow rad="101600">
                      <a:srgbClr val="1F497D">
                        <a:lumMod val="50000"/>
                      </a:srgbClr>
                    </a:glow>
                  </a:effectLst>
                  <a:uLnTx/>
                  <a:uFillTx/>
                  <a:latin typeface="メイリオ"/>
                  <a:ea typeface="メイリオ"/>
                  <a:cs typeface="+mn-cs"/>
                </a:rPr>
                <a:t>グローバルナレッジパートナー</a:t>
              </a:r>
              <a:endParaRPr kumimoji="1" lang="ja-JP" altLang="en-US" sz="1400" b="1" i="0" u="none" strike="noStrike" kern="1200" cap="none" spc="0" normalizeH="0" baseline="0" noProof="0" dirty="0">
                <a:ln>
                  <a:noFill/>
                </a:ln>
                <a:solidFill>
                  <a:prstClr val="white"/>
                </a:solidFill>
                <a:effectLst>
                  <a:glow rad="101600">
                    <a:srgbClr val="1F497D">
                      <a:lumMod val="50000"/>
                    </a:srgbClr>
                  </a:glow>
                </a:effectLst>
                <a:uLnTx/>
                <a:uFillTx/>
                <a:latin typeface="メイリオ"/>
                <a:ea typeface="メイリオ"/>
                <a:cs typeface="+mn-cs"/>
              </a:endParaRPr>
            </a:p>
          </p:txBody>
        </p:sp>
        <p:sp>
          <p:nvSpPr>
            <p:cNvPr id="127" name="テキスト ボックス 53"/>
            <p:cNvSpPr txBox="1"/>
            <p:nvPr/>
          </p:nvSpPr>
          <p:spPr>
            <a:xfrm>
              <a:off x="2405086" y="3334120"/>
              <a:ext cx="1760576" cy="677108"/>
            </a:xfrm>
            <a:prstGeom prst="rect">
              <a:avLst/>
            </a:prstGeom>
            <a:noFill/>
            <a:ln>
              <a:noFill/>
            </a:ln>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FFC000"/>
                  </a:solidFill>
                  <a:effectLst/>
                  <a:uLnTx/>
                  <a:uFillTx/>
                  <a:latin typeface="メイリオ"/>
                  <a:ea typeface="メイリオ"/>
                  <a:cs typeface="+mn-cs"/>
                </a:rPr>
                <a:t>部局間協定校</a:t>
              </a:r>
              <a:endParaRPr kumimoji="1" lang="en-US" altLang="ja-JP" sz="1400" b="1" i="0" u="none" strike="noStrike" kern="1200" cap="none" spc="0" normalizeH="0" baseline="0" noProof="0" dirty="0" smtClean="0">
                <a:ln>
                  <a:noFill/>
                </a:ln>
                <a:solidFill>
                  <a:srgbClr val="FFC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研究者、</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特定の領域</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における連携</a:t>
              </a:r>
            </a:p>
          </p:txBody>
        </p:sp>
        <p:sp>
          <p:nvSpPr>
            <p:cNvPr id="128" name="テキスト ボックス 54"/>
            <p:cNvSpPr txBox="1"/>
            <p:nvPr/>
          </p:nvSpPr>
          <p:spPr>
            <a:xfrm>
              <a:off x="2468808" y="2651160"/>
              <a:ext cx="1626210" cy="861774"/>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FFC000"/>
                  </a:solidFill>
                  <a:effectLst/>
                  <a:uLnTx/>
                  <a:uFillTx/>
                  <a:latin typeface="メイリオ"/>
                  <a:ea typeface="メイリオ"/>
                  <a:cs typeface="+mn-cs"/>
                </a:rPr>
                <a:t>大学間協定校</a:t>
              </a:r>
              <a:endParaRPr kumimoji="1" lang="en-US" altLang="ja-JP" sz="1400" b="1" i="0" u="none" strike="noStrike" kern="1200" cap="none" spc="0" normalizeH="0" baseline="0" noProof="0" dirty="0" smtClean="0">
                <a:ln>
                  <a:noFill/>
                </a:ln>
                <a:solidFill>
                  <a:srgbClr val="FFC000"/>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複数</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部局・</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領域</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にまたがる</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連携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endParaRPr>
            </a:p>
          </p:txBody>
        </p:sp>
      </p:grpSp>
      <p:sp>
        <p:nvSpPr>
          <p:cNvPr id="122" name="テキスト ボックス 48"/>
          <p:cNvSpPr txBox="1"/>
          <p:nvPr/>
        </p:nvSpPr>
        <p:spPr>
          <a:xfrm>
            <a:off x="67899" y="1628800"/>
            <a:ext cx="3859246" cy="1753288"/>
          </a:xfrm>
          <a:prstGeom prst="rect">
            <a:avLst/>
          </a:prstGeom>
          <a:solidFill>
            <a:schemeClr val="bg1"/>
          </a:solidFill>
          <a:ln>
            <a:solidFill>
              <a:schemeClr val="tx1"/>
            </a:solidFill>
          </a:ln>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165100" marR="0" lvl="0" indent="-165600" algn="just"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世界</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の</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113</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大学等</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との大学間学術</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交流</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協定</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just"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世界</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の有力大学等と</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56</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の国際ジョイントラボの</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設置</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just"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海外拠点（</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欧州、北米、</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ASEAN</a:t>
            </a:r>
            <a:r>
              <a:rPr kumimoji="1" lang="ja-JP" altLang="en-US" sz="1400" b="1" i="0" u="none" strike="noStrike" kern="1200" cap="none" spc="0" normalizeH="0" baseline="0" noProof="0" dirty="0" err="1">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東アジア</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）の設置</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just"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2014</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mn-cs"/>
              </a:rPr>
              <a:t>カリフォルニア大学大阪オフィスの設置</a:t>
            </a:r>
            <a:endPar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mn-cs"/>
            </a:endParaRPr>
          </a:p>
        </p:txBody>
      </p:sp>
      <p:sp>
        <p:nvSpPr>
          <p:cNvPr id="57" name="テキスト ボックス 56"/>
          <p:cNvSpPr txBox="1"/>
          <p:nvPr/>
        </p:nvSpPr>
        <p:spPr>
          <a:xfrm>
            <a:off x="94980" y="4480425"/>
            <a:ext cx="8859013" cy="251968"/>
          </a:xfrm>
          <a:prstGeom prst="rect">
            <a:avLst/>
          </a:prstGeom>
          <a:solidFill>
            <a:schemeClr val="accent2"/>
          </a:solidFill>
        </p:spPr>
        <p:txBody>
          <a:bodyPr wrap="square" lIns="72000" tIns="36000" rIns="72000" bIns="0" rtlCol="0">
            <a:noAutofit/>
          </a:bodyPr>
          <a:lstStyle/>
          <a:p>
            <a:pPr marL="0" marR="0" lvl="0" indent="0" algn="l" defTabSz="844083" rtl="0" eaLnBrk="1" fontAlgn="auto"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smtClean="0">
                <a:ln>
                  <a:noFill/>
                </a:ln>
                <a:solidFill>
                  <a:prstClr val="white"/>
                </a:solidFill>
                <a:effectLst/>
                <a:uLnTx/>
                <a:uFillTx/>
                <a:latin typeface="メイリオ"/>
                <a:ea typeface="メイリオ"/>
                <a:cs typeface="+mn-cs"/>
              </a:rPr>
              <a:t>グローバルナレッジパートナーとの協働による具体的な成果を目指す</a:t>
            </a:r>
            <a:endParaRPr kumimoji="0" lang="en-US" altLang="ja-JP" sz="1500" b="1" i="0" u="none" strike="noStrike" kern="0" cap="none" spc="0" normalizeH="0" baseline="0" noProof="0" dirty="0">
              <a:ln>
                <a:noFill/>
              </a:ln>
              <a:solidFill>
                <a:prstClr val="white"/>
              </a:solidFill>
              <a:effectLst/>
              <a:uLnTx/>
              <a:uFillTx/>
              <a:latin typeface="メイリオ"/>
              <a:ea typeface="メイリオ"/>
              <a:cs typeface="+mn-cs"/>
            </a:endParaRPr>
          </a:p>
        </p:txBody>
      </p:sp>
      <p:grpSp>
        <p:nvGrpSpPr>
          <p:cNvPr id="6" name="グループ化 5"/>
          <p:cNvGrpSpPr/>
          <p:nvPr/>
        </p:nvGrpSpPr>
        <p:grpSpPr>
          <a:xfrm>
            <a:off x="2253497" y="4652537"/>
            <a:ext cx="7049831" cy="2365708"/>
            <a:chOff x="885969" y="4832037"/>
            <a:chExt cx="7049831" cy="2365708"/>
          </a:xfrm>
        </p:grpSpPr>
        <p:sp>
          <p:nvSpPr>
            <p:cNvPr id="5" name="円/楕円 4"/>
            <p:cNvSpPr/>
            <p:nvPr/>
          </p:nvSpPr>
          <p:spPr>
            <a:xfrm>
              <a:off x="885969" y="4832037"/>
              <a:ext cx="3506647" cy="1716278"/>
            </a:xfrm>
            <a:prstGeom prst="ellipse">
              <a:avLst/>
            </a:prstGeom>
            <a:gradFill flip="none" rotWithShape="1">
              <a:gsLst>
                <a:gs pos="0">
                  <a:schemeClr val="accent1">
                    <a:tint val="66000"/>
                    <a:satMod val="160000"/>
                    <a:alpha val="29000"/>
                  </a:schemeClr>
                </a:gs>
                <a:gs pos="50000">
                  <a:schemeClr val="accent1">
                    <a:tint val="44500"/>
                    <a:satMod val="160000"/>
                  </a:schemeClr>
                </a:gs>
                <a:gs pos="100000">
                  <a:schemeClr val="accent1">
                    <a:tint val="23500"/>
                    <a:satMod val="160000"/>
                  </a:schemeClr>
                </a:gs>
              </a:gsLst>
              <a:lin ang="135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0" name="円/楕円 29"/>
            <p:cNvSpPr/>
            <p:nvPr/>
          </p:nvSpPr>
          <p:spPr>
            <a:xfrm>
              <a:off x="4079818" y="4832423"/>
              <a:ext cx="3506647" cy="1753366"/>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08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1" name="円/楕円 30"/>
            <p:cNvSpPr/>
            <p:nvPr/>
          </p:nvSpPr>
          <p:spPr>
            <a:xfrm>
              <a:off x="3127603" y="6006960"/>
              <a:ext cx="3506647" cy="1190785"/>
            </a:xfrm>
            <a:prstGeom prst="ellipse">
              <a:avLst/>
            </a:prstGeom>
            <a:solidFill>
              <a:srgbClr val="FFCC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 name="テキスト ボックス 25"/>
            <p:cNvSpPr txBox="1"/>
            <p:nvPr/>
          </p:nvSpPr>
          <p:spPr>
            <a:xfrm>
              <a:off x="3940911" y="6153255"/>
              <a:ext cx="348810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◆アジア・オセアニア</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上海</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交通大学（中国）</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　マヒドン大学（タイ）</a:t>
              </a: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　モナシュ大学（オーストラリア）他</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p:txBody>
        </p:sp>
        <p:sp>
          <p:nvSpPr>
            <p:cNvPr id="24" name="テキスト ボックス 23"/>
            <p:cNvSpPr txBox="1"/>
            <p:nvPr/>
          </p:nvSpPr>
          <p:spPr>
            <a:xfrm>
              <a:off x="1201060" y="4947877"/>
              <a:ext cx="4192094"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◆欧州</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グローニンゲン大学（オランダ）</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ユニバーシティ・カレッジ・ロンドン（英国）</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カロリンスカ大学（スウェーデン）</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フランクフルト</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大学（ドイツ）</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　</a:t>
              </a:r>
              <a:r>
                <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EPFL</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（スイス）　他</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p:txBody>
        </p:sp>
        <p:sp>
          <p:nvSpPr>
            <p:cNvPr id="25" name="テキスト ボックス 24"/>
            <p:cNvSpPr txBox="1"/>
            <p:nvPr/>
          </p:nvSpPr>
          <p:spPr>
            <a:xfrm>
              <a:off x="5151498" y="4973422"/>
              <a:ext cx="2784302"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◆北米</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カリフォルニア大学</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　バークレイ校（米国）</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ワシントン大学（米国）</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rPr>
                <a:t>トロント大学（カナダ）</a:t>
              </a:r>
              <a:r>
                <a:rPr kumimoji="1" lang="ja-JP" altLang="en-US" sz="1400" b="1" i="0" u="none" strike="noStrike" kern="1200" cap="none" spc="0" normalizeH="0" baseline="0" noProof="0" dirty="0">
                  <a:ln>
                    <a:noFill/>
                  </a:ln>
                  <a:solidFill>
                    <a:srgbClr val="EEECE1">
                      <a:lumMod val="10000"/>
                    </a:srgbClr>
                  </a:solidFill>
                  <a:effectLst/>
                  <a:uLnTx/>
                  <a:uFillTx/>
                  <a:latin typeface="メイリオ"/>
                  <a:ea typeface="メイリオ"/>
                  <a:cs typeface="+mn-cs"/>
                </a:rPr>
                <a:t>他</a:t>
              </a:r>
              <a:endParaRPr kumimoji="1" lang="en-US" altLang="ja-JP" sz="1400" b="1" i="0" u="none" strike="noStrike" kern="1200" cap="none" spc="0" normalizeH="0" baseline="0" noProof="0" dirty="0" smtClean="0">
                <a:ln>
                  <a:noFill/>
                </a:ln>
                <a:solidFill>
                  <a:srgbClr val="EEECE1">
                    <a:lumMod val="10000"/>
                  </a:srgbClr>
                </a:solidFill>
                <a:effectLst/>
                <a:uLnTx/>
                <a:uFillTx/>
                <a:latin typeface="メイリオ"/>
                <a:ea typeface="メイリオ"/>
                <a:cs typeface="+mn-cs"/>
              </a:endParaRPr>
            </a:p>
          </p:txBody>
        </p:sp>
      </p:grpSp>
      <p:sp>
        <p:nvSpPr>
          <p:cNvPr id="34" name="テキスト ボックス 48"/>
          <p:cNvSpPr txBox="1"/>
          <p:nvPr/>
        </p:nvSpPr>
        <p:spPr>
          <a:xfrm>
            <a:off x="5906344" y="1605952"/>
            <a:ext cx="3047649" cy="2621556"/>
          </a:xfrm>
          <a:prstGeom prst="rect">
            <a:avLst/>
          </a:prstGeom>
          <a:noFill/>
          <a:ln w="25400">
            <a:noFill/>
          </a:ln>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戦略的パートナー</a:t>
            </a:r>
            <a:r>
              <a:rPr kumimoji="1" lang="ja-JP" altLang="en-US" sz="1400" b="1" i="0" u="none" strike="noStrike" kern="1200" cap="none" spc="0" normalizeH="0" baseline="0" noProof="0" dirty="0" smtClean="0">
                <a:ln>
                  <a:noFill/>
                </a:ln>
                <a:solidFill>
                  <a:srgbClr val="FF0000"/>
                </a:solidFill>
                <a:effectLst/>
                <a:uLnTx/>
                <a:uFillTx/>
                <a:latin typeface="メイリオ"/>
                <a:ea typeface="メイリオ"/>
                <a:cs typeface="+mn-cs"/>
              </a:rPr>
              <a:t>「グローバルナレッジパートナー」</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との組織間連携</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パートナーとの連携を地域の軸として周辺国、地域全体へと活動を展開</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互いの強みを活かした世界</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トップレベルの研究拠点を</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形成</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本学をハブとした世界規模のネットワークを構築し、超大型共同研究を実施</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endPar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1" lang="en-US" altLang="ja-JP" sz="1400" b="0" i="0" u="none" strike="noStrike" kern="1200" cap="none" spc="0" normalizeH="0" baseline="0" noProof="0" dirty="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Tx/>
              <a:buSzTx/>
              <a:buFont typeface="Wingdings" panose="05000000000000000000" pitchFamily="2" charset="2"/>
              <a:buChar char="l"/>
              <a:tabLst/>
              <a:defRPr/>
            </a:pPr>
            <a:endParaRPr kumimoji="1" lang="en-US" altLang="ja-JP" sz="1400" b="0" i="0" u="none" strike="noStrike" kern="1200" cap="none" spc="0" normalizeH="0" baseline="0" noProof="0" dirty="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srgbClr val="C0504D">
                  <a:lumMod val="75000"/>
                </a:srgbClr>
              </a:buClr>
              <a:buSzTx/>
              <a:buFont typeface="Wingdings" panose="05000000000000000000" pitchFamily="2" charset="2"/>
              <a:buChar char="l"/>
              <a:tabLst/>
              <a:defRPr/>
            </a:pPr>
            <a:endPar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28" name="テキスト ボックス 48"/>
          <p:cNvSpPr txBox="1"/>
          <p:nvPr/>
        </p:nvSpPr>
        <p:spPr>
          <a:xfrm>
            <a:off x="52557" y="4941077"/>
            <a:ext cx="2684668" cy="517778"/>
          </a:xfrm>
          <a:prstGeom prst="rect">
            <a:avLst/>
          </a:prstGeom>
          <a:noFill/>
          <a:ln w="25400">
            <a:noFill/>
          </a:ln>
        </p:spPr>
        <p:txBody>
          <a:bodyPr wrap="square" rtlCol="0">
            <a:no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600"/>
              </a:spcAft>
              <a:buClr>
                <a:prstClr val="black"/>
              </a:buClr>
              <a:buSzTx/>
              <a:buFontTx/>
              <a:buNone/>
              <a:tabLst/>
              <a:defRPr/>
            </a:pPr>
            <a:r>
              <a:rPr kumimoji="1" lang="ja-JP" altLang="en-US" sz="1400" b="1" i="0" u="none" strike="noStrike" kern="1200" cap="none" spc="0" normalizeH="0" baseline="0" noProof="0" dirty="0" smtClean="0">
                <a:ln>
                  <a:noFill/>
                </a:ln>
                <a:solidFill>
                  <a:srgbClr val="FF0000"/>
                </a:solidFill>
                <a:effectLst/>
                <a:uLnTx/>
                <a:uFillTx/>
                <a:latin typeface="メイリオ"/>
                <a:ea typeface="メイリオ"/>
                <a:cs typeface="+mn-cs"/>
              </a:rPr>
              <a:t>組織間の包括</a:t>
            </a:r>
            <a:r>
              <a:rPr kumimoji="1" lang="ja-JP" altLang="en-US" sz="1400" b="1" i="0" u="none" strike="noStrike" kern="1200" cap="none" spc="0" normalizeH="0" baseline="0" noProof="0" dirty="0">
                <a:ln>
                  <a:noFill/>
                </a:ln>
                <a:solidFill>
                  <a:srgbClr val="FF0000"/>
                </a:solidFill>
                <a:effectLst/>
                <a:uLnTx/>
                <a:uFillTx/>
                <a:latin typeface="メイリオ"/>
                <a:ea typeface="メイリオ"/>
                <a:cs typeface="+mn-cs"/>
              </a:rPr>
              <a:t>連携</a:t>
            </a:r>
            <a:endParaRPr kumimoji="1" lang="en-US" altLang="ja-JP" sz="1400" b="1" i="0" u="none" strike="noStrike" kern="1200" cap="none" spc="0" normalizeH="0" baseline="0" noProof="0" dirty="0" smtClean="0">
              <a:ln>
                <a:noFill/>
              </a:ln>
              <a:solidFill>
                <a:srgbClr val="FF0000"/>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領域横断的な共同研究</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国際産学連携</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クロスアポイントメント</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若手教員受入・派遣</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大学院</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ジョイントプログラム</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65100" marR="0" lvl="0" indent="-165600" algn="l" defTabSz="914400" rtl="0" eaLnBrk="1" fontAlgn="auto" latinLnBrk="0" hangingPunct="1">
              <a:lnSpc>
                <a:spcPct val="100000"/>
              </a:lnSpc>
              <a:spcBef>
                <a:spcPts val="0"/>
              </a:spcBef>
              <a:spcAft>
                <a:spcPts val="60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相互リエゾンオフィスの運営</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7" name="正方形/長方形 26"/>
          <p:cNvSpPr/>
          <p:nvPr/>
        </p:nvSpPr>
        <p:spPr>
          <a:xfrm>
            <a:off x="-3140130" y="417916"/>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デザイン修正</a:t>
            </a:r>
            <a:r>
              <a:rPr kumimoji="0" lang="ja-JP" altLang="en-US" kern="0" dirty="0">
                <a:solidFill>
                  <a:prstClr val="white"/>
                </a:solidFill>
              </a:rPr>
              <a:t>有</a:t>
            </a:r>
            <a:endParaRPr kumimoji="0" lang="en-US" altLang="ja-JP" sz="1800" b="0" i="0" u="none" strike="noStrike" kern="0" cap="none" spc="0" normalizeH="0" baseline="0" noProof="0" dirty="0" smtClean="0">
              <a:ln>
                <a:noFill/>
              </a:ln>
              <a:solidFill>
                <a:prstClr val="white"/>
              </a:solidFill>
              <a:effectLst/>
              <a:uLnTx/>
              <a:uFillTx/>
            </a:endParaRPr>
          </a:p>
        </p:txBody>
      </p:sp>
      <p:sp>
        <p:nvSpPr>
          <p:cNvPr id="29" name="正方形/長方形 28"/>
          <p:cNvSpPr/>
          <p:nvPr/>
        </p:nvSpPr>
        <p:spPr>
          <a:xfrm>
            <a:off x="-3397582" y="3729380"/>
            <a:ext cx="2908805"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国際部から差し替えあり</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390020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3" cstate="print">
            <a:extLst>
              <a:ext uri="{28A0092B-C50C-407E-A947-70E740481C1C}">
                <a14:useLocalDpi xmlns:a14="http://schemas.microsoft.com/office/drawing/2010/main" val="0"/>
              </a:ext>
            </a:extLst>
          </a:blip>
          <a:srcRect l="2509" r="2630" b="19486"/>
          <a:stretch/>
        </p:blipFill>
        <p:spPr>
          <a:xfrm>
            <a:off x="0" y="2033173"/>
            <a:ext cx="9108504" cy="5087696"/>
          </a:xfrm>
          <a:prstGeom prst="rect">
            <a:avLst/>
          </a:prstGeom>
        </p:spPr>
      </p:pic>
      <p:sp>
        <p:nvSpPr>
          <p:cNvPr id="16" name="タイトル 15"/>
          <p:cNvSpPr>
            <a:spLocks noGrp="1"/>
          </p:cNvSpPr>
          <p:nvPr>
            <p:ph type="title"/>
          </p:nvPr>
        </p:nvSpPr>
        <p:spPr/>
        <p:txBody>
          <a:bodyPr/>
          <a:lstStyle/>
          <a:p>
            <a:r>
              <a:rPr lang="ja-JP" altLang="en-US" dirty="0"/>
              <a:t>国際協働ネットワークの基盤強化②：</a:t>
            </a:r>
            <a:r>
              <a:rPr lang="en-US" altLang="ja-JP" dirty="0"/>
              <a:t>V-</a:t>
            </a:r>
            <a:r>
              <a:rPr lang="ja-JP" altLang="en-US" dirty="0"/>
              <a:t>２ 「</a:t>
            </a:r>
            <a:r>
              <a:rPr lang="en-US" altLang="ja-JP" dirty="0"/>
              <a:t>ASEAN</a:t>
            </a:r>
            <a:r>
              <a:rPr lang="ja-JP" altLang="en-US" dirty="0"/>
              <a:t>キャンパス」</a:t>
            </a:r>
            <a:endParaRPr kumimoji="1" lang="ja-JP" altLang="en-US" dirty="0"/>
          </a:p>
        </p:txBody>
      </p:sp>
      <p:sp>
        <p:nvSpPr>
          <p:cNvPr id="15" name="スライド番号プレースホルダー 1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smtClean="0">
                <a:solidFill>
                  <a:prstClr val="white"/>
                </a:solidFill>
                <a:latin typeface="メイリオ"/>
                <a:ea typeface="メイリオ"/>
              </a:rPr>
              <a:t>１</a:t>
            </a:r>
            <a:r>
              <a:rPr lang="ja-JP" altLang="en-US" dirty="0">
                <a:solidFill>
                  <a:prstClr val="white"/>
                </a:solidFill>
                <a:latin typeface="メイリオ"/>
                <a:ea typeface="メイリオ"/>
              </a:rPr>
              <a:t>６</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71" name="テキスト ボックス 70"/>
          <p:cNvSpPr txBox="1"/>
          <p:nvPr/>
        </p:nvSpPr>
        <p:spPr>
          <a:xfrm>
            <a:off x="220314" y="2122486"/>
            <a:ext cx="2623493" cy="784830"/>
          </a:xfrm>
          <a:prstGeom prst="rect">
            <a:avLst/>
          </a:prstGeom>
          <a:solidFill>
            <a:srgbClr val="2D2880"/>
          </a:solidFill>
          <a:ln w="28575">
            <a:noFill/>
          </a:ln>
        </p:spPr>
        <p:txBody>
          <a:bodyPr wrap="square"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ベトナムキャンパス</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in VAST</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Yu Gothic" charset="-128"/>
              </a:rPr>
              <a:t>Vietnamese Academy of Science and </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Technology</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endParaRPr kumimoji="1" lang="en-US" altLang="ja-JP" sz="900" b="1" i="0" u="none" strike="noStrike" kern="1200" cap="none" spc="0" normalizeH="0" baseline="0" noProof="0" dirty="0" smtClean="0">
              <a:ln>
                <a:noFill/>
              </a:ln>
              <a:solidFill>
                <a:prstClr val="white"/>
              </a:solidFill>
              <a:effectLst/>
              <a:uLnTx/>
              <a:uFillTx/>
              <a:latin typeface="メイリオ"/>
              <a:ea typeface="メイリオ"/>
              <a:cs typeface="Arial" panose="020B0604020202020204" pitchFamily="34" charset="0"/>
            </a:endParaRPr>
          </a:p>
        </p:txBody>
      </p:sp>
      <p:sp>
        <p:nvSpPr>
          <p:cNvPr id="77" name="テキスト ボックス 76"/>
          <p:cNvSpPr txBox="1"/>
          <p:nvPr/>
        </p:nvSpPr>
        <p:spPr>
          <a:xfrm>
            <a:off x="581966" y="4444347"/>
            <a:ext cx="1968603" cy="415498"/>
          </a:xfrm>
          <a:prstGeom prst="rect">
            <a:avLst/>
          </a:prstGeom>
          <a:solidFill>
            <a:srgbClr val="2D2880"/>
          </a:solidFill>
          <a:ln w="28575">
            <a:noFill/>
          </a:ln>
        </p:spPr>
        <p:txBody>
          <a:bodyPr wrap="square"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タイキャンパス</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in </a:t>
            </a:r>
            <a:r>
              <a:rPr kumimoji="1" lang="en-US" altLang="ja-JP" sz="1200" b="1" i="0" u="none" strike="noStrike" kern="1200" cap="none" spc="0" normalizeH="0" baseline="0" noProof="0" dirty="0" err="1">
                <a:ln>
                  <a:noFill/>
                </a:ln>
                <a:solidFill>
                  <a:prstClr val="white"/>
                </a:solidFill>
                <a:effectLst/>
                <a:uLnTx/>
                <a:uFillTx/>
                <a:latin typeface="メイリオ"/>
                <a:ea typeface="メイリオ"/>
                <a:cs typeface="Yu Gothic" charset="-128"/>
              </a:rPr>
              <a:t>Mahidol</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Yu Gothic" charset="-128"/>
              </a:rPr>
              <a:t> Univ</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endParaRPr kumimoji="1" lang="en-US" altLang="ja-JP" sz="900" b="1" i="0" u="none" strike="noStrike" kern="1200" cap="none" spc="0" normalizeH="0" baseline="0" noProof="0" dirty="0" smtClean="0">
              <a:ln>
                <a:noFill/>
              </a:ln>
              <a:solidFill>
                <a:prstClr val="white"/>
              </a:solidFill>
              <a:effectLst/>
              <a:uLnTx/>
              <a:uFillTx/>
              <a:latin typeface="メイリオ"/>
              <a:ea typeface="メイリオ"/>
              <a:cs typeface="Arial" panose="020B0604020202020204" pitchFamily="34" charset="0"/>
            </a:endParaRPr>
          </a:p>
        </p:txBody>
      </p:sp>
      <p:sp>
        <p:nvSpPr>
          <p:cNvPr id="78" name="テキスト ボックス 77"/>
          <p:cNvSpPr txBox="1"/>
          <p:nvPr/>
        </p:nvSpPr>
        <p:spPr>
          <a:xfrm>
            <a:off x="5364088" y="4203858"/>
            <a:ext cx="2376264" cy="601103"/>
          </a:xfrm>
          <a:prstGeom prst="rect">
            <a:avLst/>
          </a:prstGeom>
          <a:solidFill>
            <a:srgbClr val="2D2880"/>
          </a:solidFill>
          <a:ln w="28575">
            <a:noFill/>
          </a:ln>
        </p:spPr>
        <p:txBody>
          <a:bodyPr wrap="square" lIns="0" rIns="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インドネシアキャンパス</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in ITB</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r>
              <a:rPr kumimoji="1" lang="en-US" altLang="ja-JP" sz="1200" b="1" i="0" u="none" strike="noStrike" kern="1200" cap="none" spc="0" normalizeH="0" baseline="0" noProof="0" dirty="0" err="1">
                <a:ln>
                  <a:noFill/>
                </a:ln>
                <a:solidFill>
                  <a:prstClr val="white"/>
                </a:solidFill>
                <a:effectLst/>
                <a:uLnTx/>
                <a:uFillTx/>
                <a:latin typeface="メイリオ"/>
                <a:ea typeface="メイリオ"/>
                <a:cs typeface="Yu Gothic" charset="-128"/>
              </a:rPr>
              <a:t>Institut</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Yu Gothic" charset="-128"/>
              </a:rPr>
              <a:t> </a:t>
            </a:r>
            <a:r>
              <a:rPr kumimoji="1" lang="en-US" altLang="ja-JP" sz="1200" b="1" i="0" u="none" strike="noStrike" kern="1200" cap="none" spc="0" normalizeH="0" baseline="0" noProof="0" dirty="0" err="1" smtClean="0">
                <a:ln>
                  <a:noFill/>
                </a:ln>
                <a:solidFill>
                  <a:prstClr val="white"/>
                </a:solidFill>
                <a:effectLst/>
                <a:uLnTx/>
                <a:uFillTx/>
                <a:latin typeface="メイリオ"/>
                <a:ea typeface="メイリオ"/>
                <a:cs typeface="Yu Gothic" charset="-128"/>
              </a:rPr>
              <a:t>Teknologi</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 Bandung</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endParaRPr kumimoji="1" lang="en-US" altLang="ja-JP" sz="900" b="1" i="0" u="none" strike="noStrike" kern="1200" cap="none" spc="0" normalizeH="0" baseline="0" noProof="0" dirty="0" smtClean="0">
              <a:ln>
                <a:noFill/>
              </a:ln>
              <a:solidFill>
                <a:prstClr val="white"/>
              </a:solidFill>
              <a:effectLst/>
              <a:uLnTx/>
              <a:uFillTx/>
              <a:latin typeface="メイリオ"/>
              <a:ea typeface="メイリオ"/>
              <a:cs typeface="Arial" panose="020B0604020202020204" pitchFamily="34" charset="0"/>
            </a:endParaRPr>
          </a:p>
        </p:txBody>
      </p:sp>
      <p:sp>
        <p:nvSpPr>
          <p:cNvPr id="79" name="テキスト ボックス 78"/>
          <p:cNvSpPr txBox="1"/>
          <p:nvPr/>
        </p:nvSpPr>
        <p:spPr>
          <a:xfrm>
            <a:off x="2945633" y="2122486"/>
            <a:ext cx="2091911" cy="600164"/>
          </a:xfrm>
          <a:prstGeom prst="rect">
            <a:avLst/>
          </a:prstGeom>
          <a:solidFill>
            <a:srgbClr val="2D2880"/>
          </a:solidFill>
          <a:ln w="28575">
            <a:noFill/>
          </a:ln>
        </p:spPr>
        <p:txBody>
          <a:bodyPr wrap="square"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ブルネイキャンパス</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in UBD</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r>
              <a:rPr kumimoji="1" lang="en-US" altLang="ja-JP" sz="1200" b="1" i="0" u="none" strike="noStrike" kern="1200" cap="none" spc="0" normalizeH="0" baseline="0" noProof="0" dirty="0" err="1">
                <a:ln>
                  <a:noFill/>
                </a:ln>
                <a:solidFill>
                  <a:prstClr val="white"/>
                </a:solidFill>
                <a:effectLst/>
                <a:uLnTx/>
                <a:uFillTx/>
                <a:latin typeface="メイリオ"/>
                <a:ea typeface="メイリオ"/>
                <a:cs typeface="Yu Gothic" charset="-128"/>
              </a:rPr>
              <a:t>Universiti</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Yu Gothic" charset="-128"/>
              </a:rPr>
              <a:t> Brunei Darussalam </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Yu Gothic" charset="-128"/>
              </a:rPr>
              <a:t>）</a:t>
            </a:r>
            <a:endParaRPr kumimoji="1" lang="en-US" altLang="ja-JP" sz="900" b="1" i="0" u="none" strike="noStrike" kern="1200" cap="none" spc="0" normalizeH="0" baseline="0" noProof="0" dirty="0" smtClean="0">
              <a:ln>
                <a:noFill/>
              </a:ln>
              <a:solidFill>
                <a:prstClr val="white"/>
              </a:solidFill>
              <a:effectLst/>
              <a:uLnTx/>
              <a:uFillTx/>
              <a:latin typeface="メイリオ"/>
              <a:ea typeface="メイリオ"/>
              <a:cs typeface="Arial" panose="020B0604020202020204" pitchFamily="34" charset="0"/>
            </a:endParaRPr>
          </a:p>
        </p:txBody>
      </p:sp>
      <p:cxnSp>
        <p:nvCxnSpPr>
          <p:cNvPr id="57" name="直線コネクタ 56"/>
          <p:cNvCxnSpPr>
            <a:stCxn id="63" idx="3"/>
          </p:cNvCxnSpPr>
          <p:nvPr/>
        </p:nvCxnSpPr>
        <p:spPr>
          <a:xfrm flipH="1">
            <a:off x="2100525" y="4724306"/>
            <a:ext cx="1075302" cy="1011223"/>
          </a:xfrm>
          <a:prstGeom prst="line">
            <a:avLst/>
          </a:prstGeom>
          <a:noFill/>
          <a:ln w="12700" cap="flat" cmpd="sng" algn="ctr">
            <a:solidFill>
              <a:schemeClr val="accent5">
                <a:lumMod val="75000"/>
              </a:schemeClr>
            </a:solidFill>
            <a:prstDash val="solid"/>
          </a:ln>
          <a:effectLst/>
        </p:spPr>
      </p:cxnSp>
      <p:sp>
        <p:nvSpPr>
          <p:cNvPr id="63" name="円/楕円 3"/>
          <p:cNvSpPr/>
          <p:nvPr/>
        </p:nvSpPr>
        <p:spPr>
          <a:xfrm>
            <a:off x="3154739" y="4601394"/>
            <a:ext cx="144000" cy="144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64" name="円/楕円 132"/>
          <p:cNvSpPr/>
          <p:nvPr/>
        </p:nvSpPr>
        <p:spPr>
          <a:xfrm>
            <a:off x="3362461" y="4635158"/>
            <a:ext cx="144086" cy="144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65" name="円/楕円 133"/>
          <p:cNvSpPr/>
          <p:nvPr/>
        </p:nvSpPr>
        <p:spPr>
          <a:xfrm>
            <a:off x="3482726" y="4930406"/>
            <a:ext cx="144000" cy="144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67" name="円/楕円 134"/>
          <p:cNvSpPr/>
          <p:nvPr/>
        </p:nvSpPr>
        <p:spPr>
          <a:xfrm>
            <a:off x="3394823" y="5186702"/>
            <a:ext cx="144000" cy="144000"/>
          </a:xfrm>
          <a:prstGeom prst="ellipse">
            <a:avLst/>
          </a:prstGeom>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cxnSp>
        <p:nvCxnSpPr>
          <p:cNvPr id="72" name="直線コネクタ 71"/>
          <p:cNvCxnSpPr>
            <a:stCxn id="64" idx="1"/>
          </p:cNvCxnSpPr>
          <p:nvPr/>
        </p:nvCxnSpPr>
        <p:spPr>
          <a:xfrm flipH="1" flipV="1">
            <a:off x="2316506" y="3709941"/>
            <a:ext cx="1067056" cy="946305"/>
          </a:xfrm>
          <a:prstGeom prst="line">
            <a:avLst/>
          </a:prstGeom>
          <a:noFill/>
          <a:ln w="12700" cap="flat" cmpd="sng" algn="ctr">
            <a:solidFill>
              <a:schemeClr val="accent5">
                <a:lumMod val="75000"/>
              </a:schemeClr>
            </a:solidFill>
            <a:prstDash val="solid"/>
          </a:ln>
          <a:effectLst/>
        </p:spPr>
      </p:cxnSp>
      <p:cxnSp>
        <p:nvCxnSpPr>
          <p:cNvPr id="73" name="直線コネクタ 72"/>
          <p:cNvCxnSpPr/>
          <p:nvPr/>
        </p:nvCxnSpPr>
        <p:spPr>
          <a:xfrm flipV="1">
            <a:off x="3572050" y="3782993"/>
            <a:ext cx="428142" cy="1164769"/>
          </a:xfrm>
          <a:prstGeom prst="line">
            <a:avLst/>
          </a:prstGeom>
          <a:noFill/>
          <a:ln w="12700" cap="flat" cmpd="sng" algn="ctr">
            <a:solidFill>
              <a:schemeClr val="accent5">
                <a:lumMod val="75000"/>
              </a:schemeClr>
            </a:solidFill>
            <a:prstDash val="solid"/>
          </a:ln>
          <a:effectLst/>
        </p:spPr>
      </p:cxnSp>
      <p:cxnSp>
        <p:nvCxnSpPr>
          <p:cNvPr id="74" name="直線コネクタ 73"/>
          <p:cNvCxnSpPr>
            <a:stCxn id="67" idx="6"/>
          </p:cNvCxnSpPr>
          <p:nvPr/>
        </p:nvCxnSpPr>
        <p:spPr>
          <a:xfrm>
            <a:off x="3538823" y="5258702"/>
            <a:ext cx="2185305" cy="516609"/>
          </a:xfrm>
          <a:prstGeom prst="line">
            <a:avLst/>
          </a:prstGeom>
          <a:noFill/>
          <a:ln w="12700" cap="flat" cmpd="sng" algn="ctr">
            <a:solidFill>
              <a:schemeClr val="accent5">
                <a:lumMod val="75000"/>
              </a:schemeClr>
            </a:solidFill>
            <a:prstDash val="solid"/>
          </a:ln>
          <a:effectLst/>
        </p:spPr>
      </p:cxnSp>
      <p:pic>
        <p:nvPicPr>
          <p:cNvPr id="75" name="図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967" y="4845048"/>
            <a:ext cx="1968603" cy="1626856"/>
          </a:xfrm>
          <a:prstGeom prst="rect">
            <a:avLst/>
          </a:prstGeom>
          <a:ln w="19050">
            <a:noFill/>
          </a:ln>
        </p:spPr>
      </p:pic>
      <p:pic>
        <p:nvPicPr>
          <p:cNvPr id="76" name="図 75"/>
          <p:cNvPicPr>
            <a:picLocks noChangeAspect="1"/>
          </p:cNvPicPr>
          <p:nvPr/>
        </p:nvPicPr>
        <p:blipFill rotWithShape="1">
          <a:blip r:embed="rId5" cstate="print">
            <a:extLst>
              <a:ext uri="{28A0092B-C50C-407E-A947-70E740481C1C}">
                <a14:useLocalDpi xmlns:a14="http://schemas.microsoft.com/office/drawing/2010/main" val="0"/>
              </a:ext>
            </a:extLst>
          </a:blip>
          <a:srcRect t="4951" r="796" b="9056"/>
          <a:stretch/>
        </p:blipFill>
        <p:spPr>
          <a:xfrm>
            <a:off x="214821" y="2907316"/>
            <a:ext cx="2619857" cy="1202723"/>
          </a:xfrm>
          <a:prstGeom prst="rect">
            <a:avLst/>
          </a:prstGeom>
          <a:ln w="19050">
            <a:noFill/>
          </a:ln>
        </p:spPr>
      </p:pic>
      <p:pic>
        <p:nvPicPr>
          <p:cNvPr id="80" name="コンテンツ プレースホルダー 9" descr="DSC01249.JPG"/>
          <p:cNvPicPr>
            <a:picLocks noChangeAspect="1"/>
          </p:cNvPicPr>
          <p:nvPr/>
        </p:nvPicPr>
        <p:blipFill>
          <a:blip r:embed="rId6" cstate="print">
            <a:extLst>
              <a:ext uri="{28A0092B-C50C-407E-A947-70E740481C1C}">
                <a14:useLocalDpi xmlns:a14="http://schemas.microsoft.com/office/drawing/2010/main" val="0"/>
              </a:ext>
            </a:extLst>
          </a:blip>
          <a:srcRect t="31" b="1479"/>
          <a:stretch>
            <a:fillRect/>
          </a:stretch>
        </p:blipFill>
        <p:spPr>
          <a:xfrm>
            <a:off x="2945633" y="2720295"/>
            <a:ext cx="2091911" cy="1221376"/>
          </a:xfrm>
          <a:prstGeom prst="rect">
            <a:avLst/>
          </a:prstGeom>
          <a:ln w="19050">
            <a:noFill/>
          </a:ln>
          <a:effectLst/>
        </p:spPr>
      </p:pic>
      <p:pic>
        <p:nvPicPr>
          <p:cNvPr id="81" name="図 8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4088" y="4804960"/>
            <a:ext cx="2376264" cy="1587637"/>
          </a:xfrm>
          <a:prstGeom prst="rect">
            <a:avLst/>
          </a:prstGeom>
          <a:ln w="19050">
            <a:noFill/>
          </a:ln>
        </p:spPr>
      </p:pic>
      <p:sp>
        <p:nvSpPr>
          <p:cNvPr id="91" name="角丸四角形 90"/>
          <p:cNvSpPr/>
          <p:nvPr/>
        </p:nvSpPr>
        <p:spPr>
          <a:xfrm>
            <a:off x="5169059" y="2348880"/>
            <a:ext cx="3795430" cy="1727808"/>
          </a:xfrm>
          <a:prstGeom prst="roundRect">
            <a:avLst>
              <a:gd name="adj" fmla="val 7233"/>
            </a:avLst>
          </a:prstGeom>
          <a:solidFill>
            <a:schemeClr val="accent2">
              <a:lumMod val="40000"/>
              <a:lumOff val="60000"/>
            </a:schemeClr>
          </a:solidFill>
          <a:ln w="57150" cap="flat" cmpd="sng" algn="ctr">
            <a:solidFill>
              <a:schemeClr val="accent1">
                <a:lumMod val="7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92" name="テキスト ボックス 91"/>
          <p:cNvSpPr txBox="1"/>
          <p:nvPr/>
        </p:nvSpPr>
        <p:spPr>
          <a:xfrm>
            <a:off x="5289740" y="2797102"/>
            <a:ext cx="3554067" cy="1200329"/>
          </a:xfrm>
          <a:prstGeom prst="rect">
            <a:avLst/>
          </a:prstGeom>
          <a:noFill/>
        </p:spPr>
        <p:txBody>
          <a:bodyPr wrap="square" lIns="0" rIns="0" bIns="0" rtlCol="0">
            <a:spAutoFit/>
          </a:bodyPr>
          <a:lstStyle/>
          <a:p>
            <a:pPr marL="0" marR="0" lvl="0" indent="0" algn="l" defTabSz="457200" rtl="0" eaLnBrk="1" fontAlgn="ctr" latinLnBrk="0" hangingPunct="1">
              <a:lnSpc>
                <a:spcPts val="1800"/>
              </a:lnSpc>
              <a:spcBef>
                <a:spcPts val="0"/>
              </a:spcBef>
              <a:spcAft>
                <a:spcPts val="0"/>
              </a:spcAft>
              <a:buClrTx/>
              <a:buSzTx/>
              <a:buFontTx/>
              <a:buNone/>
              <a:tabLst>
                <a:tab pos="1252538" algn="l"/>
                <a:tab pos="2420938" algn="l"/>
              </a:tabLst>
              <a:defRPr/>
            </a:pP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中国語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朝鮮語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モンゴル語</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l" defTabSz="457200" rtl="0" eaLnBrk="1" fontAlgn="ctr" latinLnBrk="0" hangingPunct="1">
              <a:lnSpc>
                <a:spcPts val="1800"/>
              </a:lnSpc>
              <a:spcBef>
                <a:spcPts val="0"/>
              </a:spcBef>
              <a:spcAft>
                <a:spcPts val="0"/>
              </a:spcAft>
              <a:buClrTx/>
              <a:buSzTx/>
              <a:buFontTx/>
              <a:buNone/>
              <a:tabLst>
                <a:tab pos="1252538" algn="l"/>
                <a:tab pos="2420938" algn="l"/>
              </a:tabLst>
              <a:defRPr/>
            </a:pP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インドネシア語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フィリピン語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タイ語</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l" defTabSz="457200" rtl="0" eaLnBrk="1" fontAlgn="ctr" latinLnBrk="0" hangingPunct="1">
              <a:lnSpc>
                <a:spcPts val="1800"/>
              </a:lnSpc>
              <a:spcBef>
                <a:spcPts val="0"/>
              </a:spcBef>
              <a:spcAft>
                <a:spcPts val="0"/>
              </a:spcAft>
              <a:buClrTx/>
              <a:buSzTx/>
              <a:buFontTx/>
              <a:buNone/>
              <a:tabLst>
                <a:tab pos="1252538" algn="l"/>
                <a:tab pos="2420938" algn="l"/>
              </a:tabLst>
              <a:defRPr/>
            </a:pP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ベトナム語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ビルマ語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ヒンディー語</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l" defTabSz="457200" rtl="0" eaLnBrk="1" fontAlgn="ctr" latinLnBrk="0" hangingPunct="1">
              <a:lnSpc>
                <a:spcPts val="1800"/>
              </a:lnSpc>
              <a:spcBef>
                <a:spcPts val="0"/>
              </a:spcBef>
              <a:spcAft>
                <a:spcPts val="0"/>
              </a:spcAft>
              <a:buClrTx/>
              <a:buSzTx/>
              <a:buFontTx/>
              <a:buNone/>
              <a:tabLst>
                <a:tab pos="1252538" algn="l"/>
                <a:tab pos="2420938" algn="l"/>
              </a:tabLst>
              <a:defRPr/>
            </a:pP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ウルドゥー語</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アラビア語</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ペルシア語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トルコ語　　    </a:t>
            </a:r>
            <a:r>
              <a:rPr kumimoji="1" lang="ja-JP" altLang="en-US" sz="1200" b="1" i="0" u="none" strike="noStrike" kern="120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日本語</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93" name="テキスト ボックス 92"/>
          <p:cNvSpPr txBox="1"/>
          <p:nvPr/>
        </p:nvSpPr>
        <p:spPr>
          <a:xfrm>
            <a:off x="5796136" y="2182919"/>
            <a:ext cx="2697868" cy="354072"/>
          </a:xfrm>
          <a:prstGeom prst="roundRect">
            <a:avLst>
              <a:gd name="adj" fmla="val 50000"/>
            </a:avLst>
          </a:prstGeom>
          <a:solidFill>
            <a:schemeClr val="accent1">
              <a:lumMod val="75000"/>
            </a:schemeClr>
          </a:solidFill>
          <a:ln>
            <a:noFill/>
          </a:ln>
        </p:spPr>
        <p:txBody>
          <a:bodyPr wrap="square" lIns="108000" tIns="36000" rIns="72000" bIns="0" rtlCol="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prstClr val="white"/>
                </a:solidFill>
                <a:effectLst/>
                <a:uLnTx/>
                <a:uFillTx/>
                <a:latin typeface="メイリオ"/>
                <a:ea typeface="メイリオ"/>
                <a:cs typeface="+mn-cs"/>
              </a:rPr>
              <a:t>アジアの言語が強い大阪大学</a:t>
            </a:r>
          </a:p>
        </p:txBody>
      </p:sp>
      <p:sp>
        <p:nvSpPr>
          <p:cNvPr id="94" name="テキスト ボックス 93"/>
          <p:cNvSpPr txBox="1"/>
          <p:nvPr/>
        </p:nvSpPr>
        <p:spPr>
          <a:xfrm>
            <a:off x="5535398" y="2608991"/>
            <a:ext cx="2403062" cy="283157"/>
          </a:xfrm>
          <a:prstGeom prst="rect">
            <a:avLst/>
          </a:prstGeom>
          <a:noFill/>
        </p:spPr>
        <p:txBody>
          <a:bodyPr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25</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言語専攻のうち</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14</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言語</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が</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アジア</a:t>
            </a: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11" name="角丸四角形 10"/>
          <p:cNvSpPr/>
          <p:nvPr/>
        </p:nvSpPr>
        <p:spPr>
          <a:xfrm>
            <a:off x="220314" y="473296"/>
            <a:ext cx="8744175" cy="1537518"/>
          </a:xfrm>
          <a:prstGeom prst="roundRect">
            <a:avLst>
              <a:gd name="adj" fmla="val 3753"/>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ts val="2200"/>
              </a:lnSpc>
              <a:spcBef>
                <a:spcPts val="0"/>
              </a:spcBef>
              <a:spcAft>
                <a:spcPts val="0"/>
              </a:spcAft>
              <a:buClr>
                <a:srgbClr val="C00000">
                  <a:lumMod val="75000"/>
                </a:srgbClr>
              </a:buClr>
              <a:buSzTx/>
              <a:buFont typeface="Wingdings" panose="05000000000000000000" pitchFamily="2" charset="2"/>
              <a:buChar char="l"/>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3Q (Quality of Life/Nature/Technology)</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を基本にした質の高い成長への貢献</a:t>
            </a:r>
          </a:p>
          <a:p>
            <a:pPr marL="285750" marR="0" lvl="0" indent="-285750" algn="l" defTabSz="914400" rtl="0" eaLnBrk="1" fontAlgn="auto" latinLnBrk="0" hangingPunct="1">
              <a:lnSpc>
                <a:spcPts val="2200"/>
              </a:lnSpc>
              <a:spcBef>
                <a:spcPts val="0"/>
              </a:spcBef>
              <a:spcAft>
                <a:spcPts val="0"/>
              </a:spcAft>
              <a:buClr>
                <a:srgbClr val="C00000">
                  <a:lumMod val="75000"/>
                </a:srgbClr>
              </a:buClr>
              <a:buSzTx/>
              <a:buFont typeface="Wingdings" panose="05000000000000000000" pitchFamily="2" charset="2"/>
              <a:buChar char="l"/>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ASEAN</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地域で</a:t>
            </a: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の長年の教育</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・研究</a:t>
            </a: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実績（バイオ工学分野他）を</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現地高度人材育成に結実</a:t>
            </a:r>
          </a:p>
          <a:p>
            <a:pPr marL="285750" marR="0" lvl="0" indent="-285750" algn="l" defTabSz="914400" rtl="0" eaLnBrk="1" fontAlgn="auto" latinLnBrk="0" hangingPunct="1">
              <a:lnSpc>
                <a:spcPts val="2200"/>
              </a:lnSpc>
              <a:spcBef>
                <a:spcPts val="0"/>
              </a:spcBef>
              <a:spcAft>
                <a:spcPts val="0"/>
              </a:spcAft>
              <a:buClr>
                <a:srgbClr val="C00000">
                  <a:lumMod val="75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国際産官学民共</a:t>
            </a: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創等</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の新機軸による</a:t>
            </a:r>
            <a:r>
              <a:rPr kumimoji="1" lang="ja-JP" altLang="en-US" sz="16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社会実装基盤整備</a:t>
            </a:r>
          </a:p>
          <a:p>
            <a:pPr marL="285750" marR="0" lvl="0" indent="-285750" algn="l" defTabSz="914400" rtl="0" eaLnBrk="1" fontAlgn="auto" latinLnBrk="0" hangingPunct="1">
              <a:lnSpc>
                <a:spcPts val="2200"/>
              </a:lnSpc>
              <a:spcBef>
                <a:spcPts val="0"/>
              </a:spcBef>
              <a:spcAft>
                <a:spcPts val="0"/>
              </a:spcAft>
              <a:buClr>
                <a:srgbClr val="C00000">
                  <a:lumMod val="75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現地</a:t>
            </a: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日系企業を含めた</a:t>
            </a:r>
            <a:r>
              <a:rPr kumimoji="1" lang="ja-JP" altLang="en-US" sz="16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イノベーション・ネットワークの構築による新たな価値の共創</a:t>
            </a:r>
          </a:p>
          <a:p>
            <a:pPr marL="285750" marR="0" lvl="0" indent="-285750" algn="l" defTabSz="914400" rtl="0" eaLnBrk="1" fontAlgn="auto" latinLnBrk="0" hangingPunct="1">
              <a:lnSpc>
                <a:spcPts val="2200"/>
              </a:lnSpc>
              <a:spcBef>
                <a:spcPts val="0"/>
              </a:spcBef>
              <a:spcAft>
                <a:spcPts val="0"/>
              </a:spcAft>
              <a:buClr>
                <a:srgbClr val="C00000">
                  <a:lumMod val="75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感染症、マテリアル、ハラルサイエンス、</a:t>
            </a:r>
            <a:r>
              <a:rPr kumimoji="1" lang="en-US" altLang="ja-JP"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ICT</a:t>
            </a: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分野の国際共同学位プログラムの実施</a:t>
            </a:r>
          </a:p>
        </p:txBody>
      </p:sp>
      <p:sp>
        <p:nvSpPr>
          <p:cNvPr id="26" name="正方形/長方形 25"/>
          <p:cNvSpPr/>
          <p:nvPr/>
        </p:nvSpPr>
        <p:spPr>
          <a:xfrm>
            <a:off x="-3204864" y="856390"/>
            <a:ext cx="2908805"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国際部から差し替えあり</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2279968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2955882" y="374904"/>
            <a:ext cx="6050958" cy="1825440"/>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 name="正方形/長方形 6"/>
          <p:cNvSpPr/>
          <p:nvPr/>
        </p:nvSpPr>
        <p:spPr>
          <a:xfrm>
            <a:off x="96815" y="2348880"/>
            <a:ext cx="8908125" cy="2677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 name="正方形/長方形 24"/>
          <p:cNvSpPr/>
          <p:nvPr/>
        </p:nvSpPr>
        <p:spPr>
          <a:xfrm>
            <a:off x="135498" y="2432304"/>
            <a:ext cx="8564438" cy="941832"/>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5050"/>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97" name="正方形/長方形 96"/>
          <p:cNvSpPr/>
          <p:nvPr/>
        </p:nvSpPr>
        <p:spPr>
          <a:xfrm>
            <a:off x="983280" y="2478198"/>
            <a:ext cx="6900267" cy="333578"/>
          </a:xfrm>
          <a:prstGeom prst="rect">
            <a:avLst/>
          </a:prstGeom>
          <a:solidFill>
            <a:schemeClr val="bg1"/>
          </a:solidFill>
          <a:ln w="254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9E4D0A"/>
                </a:solidFill>
                <a:effectLst/>
                <a:uLnTx/>
                <a:uFillTx/>
                <a:latin typeface="Meiryo UI" pitchFamily="50" charset="-128"/>
                <a:ea typeface="Meiryo UI" pitchFamily="50" charset="-128"/>
                <a:cs typeface="Meiryo UI" pitchFamily="50" charset="-128"/>
              </a:rPr>
              <a:t>戦略目標</a:t>
            </a: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１</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創イノベーションによる「知」と「人材」と 「資金」 の好循環システムの</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構築　</a:t>
            </a:r>
            <a:endParaRPr kumimoji="1" lang="ja-JP" altLang="en-US" sz="14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33" name="正方形/長方形 32"/>
          <p:cNvSpPr/>
          <p:nvPr/>
        </p:nvSpPr>
        <p:spPr>
          <a:xfrm>
            <a:off x="59520" y="5296346"/>
            <a:ext cx="8933678" cy="1473326"/>
          </a:xfrm>
          <a:prstGeom prst="rect">
            <a:avLst/>
          </a:prstGeom>
          <a:solidFill>
            <a:schemeClr val="accent3"/>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26" name="正方形/長方形 25"/>
          <p:cNvSpPr/>
          <p:nvPr/>
        </p:nvSpPr>
        <p:spPr>
          <a:xfrm>
            <a:off x="144314" y="3447273"/>
            <a:ext cx="4172310"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27" name="正方形/長方形 26"/>
          <p:cNvSpPr/>
          <p:nvPr/>
        </p:nvSpPr>
        <p:spPr>
          <a:xfrm>
            <a:off x="4400001" y="3447273"/>
            <a:ext cx="4299935"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1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36" name="正方形/長方形 135"/>
          <p:cNvSpPr/>
          <p:nvPr/>
        </p:nvSpPr>
        <p:spPr>
          <a:xfrm>
            <a:off x="954611" y="2852936"/>
            <a:ext cx="7217789" cy="40568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nchorCtr="0">
            <a:spAutoFit/>
          </a:bodyPr>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defRPr/>
            </a:pP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学内外の</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双方を見渡す司令塔として、「共創機構」を</a:t>
            </a:r>
            <a:r>
              <a:rPr kumimoji="1" lang="en-US" altLang="ja-JP"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2018</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年度に設立し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共創イノベーション」の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創出を通して生み出された新たな成果や価値から資金や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リソースを獲得し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、教育</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活動への永続的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な</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好循環を実現する。</a:t>
            </a:r>
            <a:endPar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78" name="角丸四角形 77"/>
          <p:cNvSpPr/>
          <p:nvPr/>
        </p:nvSpPr>
        <p:spPr>
          <a:xfrm>
            <a:off x="212500" y="5538951"/>
            <a:ext cx="4277190" cy="1164122"/>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endParaRPr>
          </a:p>
        </p:txBody>
      </p:sp>
      <p:sp>
        <p:nvSpPr>
          <p:cNvPr id="32" name="正方形/長方形 31"/>
          <p:cNvSpPr/>
          <p:nvPr/>
        </p:nvSpPr>
        <p:spPr>
          <a:xfrm>
            <a:off x="264696" y="5755754"/>
            <a:ext cx="4020466" cy="8227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組織対組織の戦略パートナーシップによるグローバルな共創により、人材育成・獲得を強化する。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アジアネットワーク強化、新たなグローバルキャンパスの開設による人的ネットワークの基盤を構築する。</a:t>
            </a:r>
          </a:p>
        </p:txBody>
      </p:sp>
      <p:sp>
        <p:nvSpPr>
          <p:cNvPr id="79" name="角丸四角形 78"/>
          <p:cNvSpPr/>
          <p:nvPr/>
        </p:nvSpPr>
        <p:spPr>
          <a:xfrm>
            <a:off x="4571171" y="5538950"/>
            <a:ext cx="4200847" cy="1164123"/>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37" name="正方形/長方形 36"/>
          <p:cNvSpPr/>
          <p:nvPr/>
        </p:nvSpPr>
        <p:spPr>
          <a:xfrm>
            <a:off x="4642048" y="5766135"/>
            <a:ext cx="4129970" cy="9753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健全な大学経営に向けたコンプライアンスの徹底とその推進を図りつつ</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、大学</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経営システムを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一新し、全学的なガバナンス体制を構築する。</a:t>
            </a:r>
            <a:endParaRPr kumimoji="1" lang="en-US" altLang="ja-JP" sz="11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と大学との</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好循環によ</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外部資金獲得</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の好事例を全学的に</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展開し、財務基盤を強化する。</a:t>
            </a:r>
            <a:endParaRPr kumimoji="1" lang="en-US" altLang="ja-JP" sz="3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p:txBody>
      </p:sp>
      <p:sp>
        <p:nvSpPr>
          <p:cNvPr id="81" name="正方形/長方形 80"/>
          <p:cNvSpPr/>
          <p:nvPr/>
        </p:nvSpPr>
        <p:spPr>
          <a:xfrm>
            <a:off x="934195" y="3960373"/>
            <a:ext cx="3336751" cy="97621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異分野融合・新学術領域のインキュベーションの仕組みをさらに発展させ、世界トップレベルの研究拠点を形成し、その成果を世界に発信する。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データ</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駆動型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研究に基づく分野融合に</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より、新たな学際研究拠点を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形成する。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endPar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82" name="正方形/長方形 81"/>
          <p:cNvSpPr/>
          <p:nvPr/>
        </p:nvSpPr>
        <p:spPr>
          <a:xfrm>
            <a:off x="5106505" y="4036626"/>
            <a:ext cx="3596199" cy="90454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卓越した専門知、統合知に加えて、社会との協働によりイノベーションに貢献する共創知を備えた若手人材を育成する。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卓越した若手教員、女性教員、外国人研究者に対する支援を拡充し、学内のダイバーシティを向上する</a:t>
            </a:r>
            <a:r>
              <a:rPr kumimoji="1" lang="ja-JP" altLang="en-US" sz="1100" b="0" i="0" u="none" strike="noStrike" kern="1200" cap="none" spc="0" normalizeH="0" baseline="0" noProof="0" dirty="0" err="1" smtClean="0">
                <a:ln>
                  <a:noFill/>
                </a:ln>
                <a:solidFill>
                  <a:prstClr val="black"/>
                </a:solidFill>
                <a:effectLst/>
                <a:uLnTx/>
                <a:uFillTx/>
                <a:latin typeface="Meiryo UI" pitchFamily="50" charset="-128"/>
                <a:ea typeface="Meiryo UI" pitchFamily="50" charset="-128"/>
                <a:cs typeface="Meiryo UI" pitchFamily="50" charset="-128"/>
              </a:rPr>
              <a:t>。</a:t>
            </a:r>
            <a:endParaRPr kumimoji="1" lang="en-US" altLang="ja-JP" sz="1100" b="0" i="0" u="none" strike="noStrike" kern="1200" cap="none" spc="0" normalizeH="0" baseline="0" noProof="0" dirty="0">
              <a:ln>
                <a:noFill/>
              </a:ln>
              <a:solidFill>
                <a:srgbClr val="FF0000"/>
              </a:solidFill>
              <a:effectLst/>
              <a:uLnTx/>
              <a:uFillTx/>
              <a:latin typeface="Meiryo UI" pitchFamily="50" charset="-128"/>
              <a:ea typeface="Meiryo UI" pitchFamily="50" charset="-128"/>
              <a:cs typeface="Meiryo UI" pitchFamily="50" charset="-128"/>
            </a:endParaRPr>
          </a:p>
        </p:txBody>
      </p:sp>
      <p:sp>
        <p:nvSpPr>
          <p:cNvPr id="4" name="正方形/長方形 3"/>
          <p:cNvSpPr/>
          <p:nvPr/>
        </p:nvSpPr>
        <p:spPr>
          <a:xfrm>
            <a:off x="241361" y="2420888"/>
            <a:ext cx="434614" cy="531940"/>
          </a:xfrm>
          <a:prstGeom prst="rect">
            <a:avLst/>
          </a:prstGeom>
        </p:spPr>
        <p:txBody>
          <a:bodyPr vert="horz" wrap="square" lIns="54000" rIns="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社会</a:t>
            </a:r>
            <a:endParaRPr kumimoji="1" lang="en-US" altLang="ja-JP"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連携</a:t>
            </a:r>
            <a:endParaRPr kumimoji="1" lang="ja-JP" altLang="en-US" sz="1400" b="1" i="0" u="none" strike="noStrike" kern="1200" cap="none" spc="0" normalizeH="0" baseline="0" noProof="0" dirty="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p:cNvSpPr/>
          <p:nvPr/>
        </p:nvSpPr>
        <p:spPr>
          <a:xfrm>
            <a:off x="189894" y="4201924"/>
            <a:ext cx="667067" cy="523220"/>
          </a:xfrm>
          <a:prstGeom prst="rect">
            <a:avLst/>
          </a:prstGeom>
        </p:spPr>
        <p:txBody>
          <a:bodyPr vert="horz" wrap="square" lIns="5400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rPr>
              <a:t>研究力強化</a:t>
            </a:r>
            <a:endParaRPr kumimoji="1" lang="en-US" altLang="ja-JP"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正方形/長方形 65"/>
          <p:cNvSpPr/>
          <p:nvPr/>
        </p:nvSpPr>
        <p:spPr>
          <a:xfrm>
            <a:off x="4377495" y="4248090"/>
            <a:ext cx="922010" cy="477054"/>
          </a:xfrm>
          <a:prstGeom prst="rect">
            <a:avLst/>
          </a:prstGeom>
        </p:spPr>
        <p:txBody>
          <a:bodyPr vert="horz" wrap="square" l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rPr>
              <a:t>人材育成・獲得</a:t>
            </a:r>
            <a:endParaRPr kumimoji="1" lang="en-US" altLang="ja-JP"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p:cNvSpPr/>
          <p:nvPr/>
        </p:nvSpPr>
        <p:spPr>
          <a:xfrm>
            <a:off x="118603" y="1316736"/>
            <a:ext cx="2725206" cy="879784"/>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6" name="正方形/長方形 75"/>
          <p:cNvSpPr/>
          <p:nvPr/>
        </p:nvSpPr>
        <p:spPr>
          <a:xfrm>
            <a:off x="3010787" y="557784"/>
            <a:ext cx="3222954" cy="1565456"/>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強み</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・世界第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位の免疫学研究</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The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World‘s </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Most Innovative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Universities</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　</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で国内第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2015</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2</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・「高度教養教育」の重要性を国内で先駆けて</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提唱</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Highly Cited Researcher 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」にランクイン</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した</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研究者数が国内大学</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・医療イノベーションのリーディングホスピタル</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・新たな人事交流制度の</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積極</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的導入</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77" name="正方形/長方形 76"/>
          <p:cNvSpPr/>
          <p:nvPr/>
        </p:nvSpPr>
        <p:spPr>
          <a:xfrm>
            <a:off x="6311611" y="710660"/>
            <a:ext cx="2460407" cy="1412798"/>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課題</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・好循環システムの形成</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・社会と学知を往還するシンクタンク機能</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88" name="正方形/長方形 87"/>
          <p:cNvSpPr/>
          <p:nvPr/>
        </p:nvSpPr>
        <p:spPr>
          <a:xfrm>
            <a:off x="251520" y="1556792"/>
            <a:ext cx="2482536" cy="56336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・現代</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社会の変容と課題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大学の歴史と精神</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大学の将来構想</a:t>
            </a:r>
          </a:p>
        </p:txBody>
      </p:sp>
      <p:sp>
        <p:nvSpPr>
          <p:cNvPr id="94" name="正方形/長方形 93"/>
          <p:cNvSpPr/>
          <p:nvPr/>
        </p:nvSpPr>
        <p:spPr>
          <a:xfrm>
            <a:off x="-323043" y="332656"/>
            <a:ext cx="29576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大阪大学</a:t>
            </a:r>
            <a:r>
              <a:rPr kumimoji="1" lang="ja-JP" altLang="en-US" sz="14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が目指す大学像</a:t>
            </a: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p>
        </p:txBody>
      </p:sp>
      <p:sp>
        <p:nvSpPr>
          <p:cNvPr id="101" name="正方形/長方形 100"/>
          <p:cNvSpPr/>
          <p:nvPr/>
        </p:nvSpPr>
        <p:spPr>
          <a:xfrm>
            <a:off x="2944333" y="331159"/>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現状分析</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02" name="二等辺三角形 101"/>
          <p:cNvSpPr/>
          <p:nvPr/>
        </p:nvSpPr>
        <p:spPr>
          <a:xfrm flipV="1">
            <a:off x="4067944" y="2156610"/>
            <a:ext cx="1081396" cy="1806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6" name="正方形/長方形 85"/>
          <p:cNvSpPr/>
          <p:nvPr/>
        </p:nvSpPr>
        <p:spPr>
          <a:xfrm>
            <a:off x="1012183" y="5019896"/>
            <a:ext cx="7200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戦略目標１～</a:t>
            </a:r>
            <a:r>
              <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rPr>
              <a:t>３</a:t>
            </a: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を達成するためには基盤の強化が不可欠</a:t>
            </a:r>
            <a:endPar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108" name="角丸四角形 107"/>
          <p:cNvSpPr/>
          <p:nvPr/>
        </p:nvSpPr>
        <p:spPr>
          <a:xfrm>
            <a:off x="6806817" y="1540602"/>
            <a:ext cx="1810544" cy="42545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09" name="正方形/長方形 108"/>
          <p:cNvSpPr/>
          <p:nvPr/>
        </p:nvSpPr>
        <p:spPr>
          <a:xfrm>
            <a:off x="6806817" y="1541763"/>
            <a:ext cx="2016224"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・国際協働のネットワーク基盤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・ガバナンス改革、財務基盤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111" name="正方形/長方形 110"/>
          <p:cNvSpPr/>
          <p:nvPr/>
        </p:nvSpPr>
        <p:spPr>
          <a:xfrm>
            <a:off x="8607017" y="1685363"/>
            <a:ext cx="330002" cy="155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0" name="下矢印 109"/>
          <p:cNvSpPr/>
          <p:nvPr/>
        </p:nvSpPr>
        <p:spPr>
          <a:xfrm>
            <a:off x="8734859" y="1700808"/>
            <a:ext cx="280030" cy="354845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itchFamily="50" charset="-128"/>
              <a:ea typeface="Meiryo UI" pitchFamily="50" charset="-128"/>
              <a:cs typeface="Meiryo UI" pitchFamily="50" charset="-128"/>
            </a:endParaRPr>
          </a:p>
        </p:txBody>
      </p:sp>
      <p:sp>
        <p:nvSpPr>
          <p:cNvPr id="112" name="角丸四角形 111"/>
          <p:cNvSpPr/>
          <p:nvPr/>
        </p:nvSpPr>
        <p:spPr>
          <a:xfrm>
            <a:off x="6366931" y="994721"/>
            <a:ext cx="2312094" cy="448261"/>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3" name="下矢印 112"/>
          <p:cNvSpPr/>
          <p:nvPr/>
        </p:nvSpPr>
        <p:spPr>
          <a:xfrm>
            <a:off x="6446777" y="1453896"/>
            <a:ext cx="288032" cy="886968"/>
          </a:xfrm>
          <a:prstGeom prst="downArrow">
            <a:avLst>
              <a:gd name="adj1" fmla="val 50000"/>
              <a:gd name="adj2" fmla="val 373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8" name="正方形/長方形 97"/>
          <p:cNvSpPr/>
          <p:nvPr/>
        </p:nvSpPr>
        <p:spPr>
          <a:xfrm>
            <a:off x="202551" y="3539233"/>
            <a:ext cx="4000627" cy="458384"/>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163638" algn="l"/>
              </a:tabLst>
              <a:defRPr/>
            </a:pP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戦略目標２</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新学術</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領域の開拓に</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よる</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世界的研究拠点</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の形成</a:t>
            </a:r>
          </a:p>
        </p:txBody>
      </p:sp>
      <p:sp>
        <p:nvSpPr>
          <p:cNvPr id="99" name="正方形/長方形 98"/>
          <p:cNvSpPr/>
          <p:nvPr/>
        </p:nvSpPr>
        <p:spPr>
          <a:xfrm>
            <a:off x="4490042" y="3550691"/>
            <a:ext cx="4147568" cy="471897"/>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257300" algn="l"/>
              </a:tabLst>
              <a:defRPr/>
            </a:pPr>
            <a:r>
              <a:rPr kumimoji="1" lang="ja-JP" altLang="en-US" sz="1400" b="1" i="0" u="none" strike="noStrike" kern="1200" cap="none" spc="0" normalizeH="0" baseline="0" noProof="0" dirty="0">
                <a:ln>
                  <a:noFill/>
                </a:ln>
                <a:solidFill>
                  <a:srgbClr val="B45A00"/>
                </a:solidFill>
                <a:effectLst/>
                <a:uLnTx/>
                <a:uFillTx/>
                <a:latin typeface="Meiryo UI" pitchFamily="50" charset="-128"/>
                <a:ea typeface="Meiryo UI" pitchFamily="50" charset="-128"/>
                <a:cs typeface="Meiryo UI" pitchFamily="50" charset="-128"/>
              </a:rPr>
              <a:t>戦略</a:t>
            </a:r>
            <a:r>
              <a:rPr kumimoji="1" lang="ja-JP" altLang="en-US" sz="1400" b="1" i="0" u="none" strike="noStrike" kern="1200" cap="none" spc="0" normalizeH="0" baseline="0" noProof="0" dirty="0" smtClean="0">
                <a:ln>
                  <a:noFill/>
                </a:ln>
                <a:solidFill>
                  <a:srgbClr val="B45A00"/>
                </a:solidFill>
                <a:effectLst/>
                <a:uLnTx/>
                <a:uFillTx/>
                <a:latin typeface="Meiryo UI" pitchFamily="50" charset="-128"/>
                <a:ea typeface="Meiryo UI" pitchFamily="50" charset="-128"/>
                <a:cs typeface="Meiryo UI" pitchFamily="50" charset="-128"/>
              </a:rPr>
              <a:t>目標３</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創イノベーションを</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担う</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優れた</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人材</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の育成</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獲得</a:t>
            </a:r>
            <a:endParaRPr kumimoji="1" lang="ja-JP" altLang="en-US" sz="1400" b="0"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106" name="正方形/長方形 105"/>
          <p:cNvSpPr/>
          <p:nvPr/>
        </p:nvSpPr>
        <p:spPr>
          <a:xfrm>
            <a:off x="433304" y="5416503"/>
            <a:ext cx="3779824"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基盤強化１</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国際協働ネットワークの基盤強化</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116" name="正方形/長方形 115"/>
          <p:cNvSpPr/>
          <p:nvPr/>
        </p:nvSpPr>
        <p:spPr>
          <a:xfrm>
            <a:off x="4693750" y="5416502"/>
            <a:ext cx="3424159"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基盤強化２</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ガバナンス改革・財務基盤強化</a:t>
            </a:r>
            <a:r>
              <a:rPr kumimoji="1" lang="ja-JP" altLang="en-US" sz="1400" b="1" i="0" u="none" strike="noStrike" kern="1200" cap="none" spc="0" normalizeH="0" baseline="0" noProof="0" dirty="0">
                <a:ln>
                  <a:noFill/>
                </a:ln>
                <a:solidFill>
                  <a:srgbClr val="006666"/>
                </a:solidFill>
                <a:effectLst/>
                <a:uLnTx/>
                <a:uFillTx/>
                <a:latin typeface="Meiryo UI" pitchFamily="50" charset="-128"/>
                <a:ea typeface="Meiryo UI" pitchFamily="50" charset="-128"/>
                <a:cs typeface="Meiryo UI" pitchFamily="50" charset="-128"/>
              </a:rPr>
              <a:t>　</a:t>
            </a:r>
          </a:p>
        </p:txBody>
      </p:sp>
      <p:sp>
        <p:nvSpPr>
          <p:cNvPr id="46" name="二等辺三角形 45"/>
          <p:cNvSpPr/>
          <p:nvPr/>
        </p:nvSpPr>
        <p:spPr>
          <a:xfrm rot="10800000" flipV="1">
            <a:off x="409917" y="5052130"/>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7" name="二等辺三角形 46"/>
          <p:cNvSpPr/>
          <p:nvPr/>
        </p:nvSpPr>
        <p:spPr>
          <a:xfrm rot="10800000" flipV="1">
            <a:off x="7601361" y="5045095"/>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7" name="下矢印 66"/>
          <p:cNvSpPr/>
          <p:nvPr/>
        </p:nvSpPr>
        <p:spPr>
          <a:xfrm>
            <a:off x="1331641" y="2112265"/>
            <a:ext cx="305136" cy="2366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8" name="正方形/長方形 67"/>
          <p:cNvSpPr/>
          <p:nvPr/>
        </p:nvSpPr>
        <p:spPr>
          <a:xfrm>
            <a:off x="137160" y="612648"/>
            <a:ext cx="2706648" cy="594360"/>
          </a:xfrm>
          <a:prstGeom prst="rect">
            <a:avLst/>
          </a:prstGeom>
          <a:solidFill>
            <a:schemeClr val="bg1"/>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社会変革に貢献</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する世界</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屈指</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の</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イノベーティブ</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な大学</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へ</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University 4.0</a:t>
            </a:r>
            <a:r>
              <a:rPr kumimoji="1" lang="ja-JP" altLang="en-US" sz="1100" b="0" i="0" u="none" strike="noStrike" kern="1200" cap="none" spc="0" normalizeH="0" baseline="0" noProof="0" dirty="0" err="1">
                <a:ln>
                  <a:noFill/>
                </a:ln>
                <a:solidFill>
                  <a:prstClr val="black"/>
                </a:solidFill>
                <a:effectLst/>
                <a:uLnTx/>
                <a:uFillTx/>
                <a:latin typeface="Calibri"/>
                <a:ea typeface="Meiryo UI" pitchFamily="50" charset="-128"/>
                <a:cs typeface="Meiryo UI" pitchFamily="50" charset="-128"/>
              </a:rPr>
              <a:t>への</a:t>
            </a:r>
            <a:r>
              <a:rPr kumimoji="1" lang="ja-JP" altLang="en-US"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挑戦－</a:t>
            </a:r>
          </a:p>
        </p:txBody>
      </p:sp>
      <p:sp>
        <p:nvSpPr>
          <p:cNvPr id="71" name="正方形/長方形 70"/>
          <p:cNvSpPr/>
          <p:nvPr/>
        </p:nvSpPr>
        <p:spPr>
          <a:xfrm>
            <a:off x="179512" y="1323624"/>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将来構想</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2" name="タイトル 1"/>
          <p:cNvSpPr>
            <a:spLocks noGrp="1"/>
          </p:cNvSpPr>
          <p:nvPr>
            <p:ph type="title"/>
          </p:nvPr>
        </p:nvSpPr>
        <p:spPr/>
        <p:txBody>
          <a:bodyPr/>
          <a:lstStyle/>
          <a:p>
            <a:r>
              <a:rPr lang="ja-JP" altLang="en-US" dirty="0" smtClean="0"/>
              <a:t>構想</a:t>
            </a:r>
            <a:r>
              <a:rPr lang="ja-JP" altLang="en-US" dirty="0"/>
              <a:t>調書の構成</a:t>
            </a:r>
            <a:endParaRPr kumimoji="1" lang="ja-JP" altLang="en-US" dirty="0"/>
          </a:p>
        </p:txBody>
      </p:sp>
      <p:sp>
        <p:nvSpPr>
          <p:cNvPr id="44" name="正方形/長方形 43"/>
          <p:cNvSpPr/>
          <p:nvPr/>
        </p:nvSpPr>
        <p:spPr>
          <a:xfrm>
            <a:off x="-2702339" y="211530"/>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付録から本編に移動</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809645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円/楕円 136"/>
          <p:cNvSpPr/>
          <p:nvPr/>
        </p:nvSpPr>
        <p:spPr bwMode="auto">
          <a:xfrm>
            <a:off x="5803725" y="3499409"/>
            <a:ext cx="3227103" cy="3198028"/>
          </a:xfrm>
          <a:prstGeom prst="ellipse">
            <a:avLst/>
          </a:prstGeom>
          <a:solidFill>
            <a:srgbClr val="FFE48F"/>
          </a:solidFill>
          <a:ln w="19050" cap="flat" cmpd="sng" algn="ctr">
            <a:noFill/>
            <a:prstDash val="solid"/>
            <a:round/>
            <a:headEnd type="none" w="med" len="med"/>
            <a:tailEnd type="none" w="med" len="med"/>
          </a:ln>
          <a:effectLst/>
          <a:extLst/>
        </p:spPr>
        <p:txBody>
          <a:bodyPr vert="horz" wrap="none" lIns="92075" tIns="46038" rIns="92075" bIns="46038" numCol="1" rtlCol="0" anchor="ctr" anchorCtr="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smtClean="0">
              <a:ln>
                <a:noFill/>
              </a:ln>
              <a:solidFill>
                <a:prstClr val="black"/>
              </a:solidFill>
              <a:effectLst/>
              <a:uLnTx/>
              <a:uFillTx/>
              <a:latin typeface="HGS創英角ﾎﾟｯﾌﾟ体" pitchFamily="50" charset="-128"/>
              <a:ea typeface="HGS創英角ﾎﾟｯﾌﾟ体" pitchFamily="50" charset="-128"/>
              <a:cs typeface="+mn-cs"/>
            </a:endParaRPr>
          </a:p>
        </p:txBody>
      </p:sp>
      <p:sp>
        <p:nvSpPr>
          <p:cNvPr id="148" name="正方形/長方形 147"/>
          <p:cNvSpPr/>
          <p:nvPr/>
        </p:nvSpPr>
        <p:spPr>
          <a:xfrm>
            <a:off x="118330" y="441051"/>
            <a:ext cx="2881361" cy="340224"/>
          </a:xfrm>
          <a:prstGeom prst="rect">
            <a:avLst/>
          </a:prstGeom>
          <a:solidFill>
            <a:srgbClr val="FFC000"/>
          </a:solidFill>
          <a:ln w="15875">
            <a:noFill/>
          </a:ln>
        </p:spPr>
        <p:txBody>
          <a:bodyPr wrap="square" tIns="36000" bIns="0" anchor="ctr" anchorCtr="1">
            <a:noAutofit/>
          </a:bodyPr>
          <a:lstStyle/>
          <a:p>
            <a:pPr marL="0" marR="0" lvl="0" indent="0" algn="l" defTabSz="422052" rtl="0" eaLnBrk="0" fontAlgn="base" latinLnBrk="0" hangingPunct="0">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w="0"/>
                <a:solidFill>
                  <a:srgbClr val="000000"/>
                </a:solidFill>
                <a:effectLst/>
                <a:uLnTx/>
                <a:uFillTx/>
                <a:latin typeface="メイリオ"/>
                <a:ea typeface="メイリオ"/>
                <a:cs typeface="メイリオ" panose="020B0604030504040204" pitchFamily="50" charset="-128"/>
              </a:rPr>
              <a:t>大阪大学の国際化を先導</a:t>
            </a:r>
            <a:endParaRPr kumimoji="1" lang="en-US" altLang="ja-JP" sz="1600" b="1" i="0" u="none" strike="noStrike" kern="1200" cap="none" spc="0" normalizeH="0" baseline="0" noProof="0" dirty="0">
              <a:ln w="0"/>
              <a:solidFill>
                <a:srgbClr val="000000"/>
              </a:solidFill>
              <a:effectLst/>
              <a:uLnTx/>
              <a:uFillTx/>
              <a:latin typeface="メイリオ"/>
              <a:ea typeface="メイリオ"/>
              <a:cs typeface="メイリオ" panose="020B0604030504040204" pitchFamily="50" charset="-128"/>
            </a:endParaRPr>
          </a:p>
        </p:txBody>
      </p:sp>
      <p:sp>
        <p:nvSpPr>
          <p:cNvPr id="149" name="テキスト ボックス 148"/>
          <p:cNvSpPr txBox="1"/>
          <p:nvPr/>
        </p:nvSpPr>
        <p:spPr>
          <a:xfrm>
            <a:off x="93884" y="941459"/>
            <a:ext cx="8978841" cy="2446823"/>
          </a:xfrm>
          <a:prstGeom prst="rect">
            <a:avLst/>
          </a:prstGeom>
          <a:solidFill>
            <a:schemeClr val="accent3">
              <a:lumMod val="20000"/>
              <a:lumOff val="80000"/>
            </a:schemeClr>
          </a:solidFill>
          <a:ln w="15875">
            <a:solidFill>
              <a:srgbClr val="C00000"/>
            </a:solidFill>
          </a:ln>
        </p:spPr>
        <p:txBody>
          <a:bodyPr wrap="square" rtlCol="0">
            <a:spAutoFit/>
          </a:bodyPr>
          <a:lstStyle/>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世界の</a:t>
            </a:r>
            <a:r>
              <a:rPr kumimoji="1" lang="en-US" altLang="ja-JP"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25</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言語の</a:t>
            </a:r>
            <a:r>
              <a:rPr kumimoji="1" lang="ja-JP" altLang="en-US"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専攻科から</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なる外国語学部</a:t>
            </a:r>
            <a:r>
              <a:rPr kumimoji="1" lang="ja-JP" altLang="en-US" sz="1600" b="1" i="0" u="sng"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を有し、国内有数の日本語･日本文化教育研究</a:t>
            </a:r>
            <a:r>
              <a:rPr kumimoji="1" lang="ja-JP" altLang="en-US" sz="1600" b="1" i="0" u="sng"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拠点を擁する。</a:t>
            </a:r>
            <a:endParaRPr kumimoji="1" lang="en-US" altLang="ja-JP" sz="1600" b="1" i="0" u="sng"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endParaRPr>
          </a:p>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sng"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世界</a:t>
            </a:r>
            <a:r>
              <a:rPr kumimoji="1" lang="en-US" altLang="ja-JP" sz="1600" b="1" i="0" u="sng"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70</a:t>
            </a:r>
            <a:r>
              <a:rPr kumimoji="1" lang="ja-JP" altLang="en-US" sz="1600" b="1" i="0" u="sng"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ヵ国</a:t>
            </a:r>
            <a:r>
              <a:rPr kumimoji="1"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の人々が集い</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多様な視点や発想が交差する教育研究環境を</a:t>
            </a:r>
            <a:r>
              <a:rPr kumimoji="1" lang="ja-JP" altLang="en-US"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実現</a:t>
            </a:r>
            <a:endParaRPr kumimoji="1" lang="en-US" altLang="ja-JP" sz="1600" b="1" i="0" u="none"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endParaRPr>
          </a:p>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異なる</a:t>
            </a:r>
            <a:r>
              <a:rPr kumimoji="1"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言語・文化的背景を持つ人々と共創する</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グローバル人材を</a:t>
            </a:r>
            <a:r>
              <a:rPr kumimoji="1" lang="ja-JP" altLang="en-US"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育成</a:t>
            </a:r>
            <a:endParaRPr kumimoji="1" lang="en-US" altLang="ja-JP"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endParaRPr>
          </a:p>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sng"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多彩な市民講座</a:t>
            </a:r>
            <a:r>
              <a:rPr kumimoji="1"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や</a:t>
            </a:r>
            <a:r>
              <a:rPr kumimoji="1" lang="ja-JP" altLang="en-US" sz="1600" b="1" i="0" u="sng"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社学連携事業・国際交流事業を展開</a:t>
            </a:r>
            <a:endParaRPr kumimoji="1" lang="en-US" altLang="ja-JP"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日本と世界をつなぐ架け橋となる</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a:t>
            </a:r>
            <a:r>
              <a:rPr kumimoji="1" lang="en-US" altLang="ja-JP"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Japanese Studies</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」のネットワーク拠点を形成</a:t>
            </a:r>
            <a:endParaRPr kumimoji="1" lang="en-US" altLang="ja-JP" sz="1600" b="1" i="0" u="none"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endParaRPr>
          </a:p>
          <a:p>
            <a:pPr marL="139700" marR="0" lvl="0" indent="-140400" algn="just" defTabSz="685817" rtl="0" eaLnBrk="1" fontAlgn="auto" latinLnBrk="0" hangingPunct="1">
              <a:spcBef>
                <a:spcPts val="0"/>
              </a:spcBef>
              <a:spcAft>
                <a:spcPts val="600"/>
              </a:spcAft>
              <a:buClr>
                <a:schemeClr val="tx1"/>
              </a:buClr>
              <a:buSzTx/>
              <a:buFont typeface="Wingdings" panose="05000000000000000000" pitchFamily="2" charset="2"/>
              <a:buChar char="l"/>
              <a:tabLst/>
              <a:defRPr/>
            </a:pPr>
            <a:r>
              <a:rPr kumimoji="1" lang="ja-JP" altLang="en-US" sz="1600" b="1" i="0" u="none" strike="noStrike" kern="100" cap="none" spc="0" normalizeH="0" baseline="0" noProof="0" dirty="0">
                <a:ln>
                  <a:noFill/>
                </a:ln>
                <a:solidFill>
                  <a:srgbClr val="000000"/>
                </a:solidFill>
                <a:effectLst/>
                <a:uLnTx/>
                <a:uFillTx/>
                <a:latin typeface="メイリオ"/>
                <a:ea typeface="メイリオ"/>
                <a:cs typeface="Times New Roman" panose="02020603050405020304" pitchFamily="18" charset="0"/>
              </a:rPr>
              <a:t>学生・市民・企業が</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世界進出のきっかけとなる研修・人材育成プログラムを展開</a:t>
            </a:r>
            <a:r>
              <a:rPr kumimoji="1" lang="ja-JP" altLang="en-US" sz="1600" b="1" i="0" u="none" strike="noStrike" kern="100" cap="none" spc="0" normalizeH="0" baseline="0" noProof="0" dirty="0">
                <a:ln>
                  <a:noFill/>
                </a:ln>
                <a:solidFill>
                  <a:srgbClr val="000000"/>
                </a:solidFill>
                <a:effectLst/>
                <a:uLnTx/>
                <a:uFillTx/>
                <a:latin typeface="メイリオ"/>
                <a:ea typeface="メイリオ"/>
                <a:cs typeface="Times New Roman" panose="02020603050405020304" pitchFamily="18" charset="0"/>
              </a:rPr>
              <a:t>し、</a:t>
            </a:r>
            <a:r>
              <a:rPr kumimoji="1" lang="ja-JP" altLang="en-US" sz="1600" b="1" i="0" u="sng"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rPr>
              <a:t>海外進出や多様な文化圏へ対応するマーケティング機会を</a:t>
            </a:r>
            <a:r>
              <a:rPr kumimoji="1" lang="ja-JP" altLang="en-US" sz="1600" b="1" i="0" u="sng"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提供</a:t>
            </a:r>
            <a:endParaRPr kumimoji="1" lang="en-US" altLang="ja-JP" sz="1600" b="1" i="0" u="none" strike="noStrike" kern="100" cap="none" spc="0" normalizeH="0" baseline="0" noProof="0" dirty="0">
              <a:ln>
                <a:noFill/>
              </a:ln>
              <a:solidFill>
                <a:srgbClr val="C00000"/>
              </a:solidFill>
              <a:effectLst/>
              <a:uLnTx/>
              <a:uFillTx/>
              <a:latin typeface="メイリオ"/>
              <a:ea typeface="メイリオ"/>
              <a:cs typeface="Times New Roman" panose="02020603050405020304" pitchFamily="18" charset="0"/>
            </a:endParaRPr>
          </a:p>
        </p:txBody>
      </p:sp>
      <p:pic>
        <p:nvPicPr>
          <p:cNvPr id="17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000" t="12121" r="19076" b="20934"/>
          <a:stretch/>
        </p:blipFill>
        <p:spPr bwMode="auto">
          <a:xfrm>
            <a:off x="3466956" y="3610924"/>
            <a:ext cx="2236618" cy="1193098"/>
          </a:xfrm>
          <a:prstGeom prst="rect">
            <a:avLst/>
          </a:prstGeom>
          <a:noFill/>
          <a:extLst>
            <a:ext uri="{909E8E84-426E-40DD-AFC4-6F175D3DCCD1}">
              <a14:hiddenFill xmlns:a14="http://schemas.microsoft.com/office/drawing/2010/main">
                <a:solidFill>
                  <a:srgbClr val="FFFFFF"/>
                </a:solidFill>
              </a14:hiddenFill>
            </a:ext>
          </a:extLst>
        </p:spPr>
      </p:pic>
      <p:sp>
        <p:nvSpPr>
          <p:cNvPr id="171" name="テキスト ボックス 170"/>
          <p:cNvSpPr txBox="1"/>
          <p:nvPr/>
        </p:nvSpPr>
        <p:spPr>
          <a:xfrm>
            <a:off x="3366455" y="4884793"/>
            <a:ext cx="2371337" cy="287971"/>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倉田箕面市長と西尾大阪大学総長による合意書締結（</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2016</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4</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月</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12</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日</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72" name="テキスト ボックス 171"/>
          <p:cNvSpPr txBox="1"/>
          <p:nvPr/>
        </p:nvSpPr>
        <p:spPr>
          <a:xfrm>
            <a:off x="3346614" y="5310689"/>
            <a:ext cx="2385565" cy="1329561"/>
          </a:xfrm>
          <a:prstGeom prst="roundRect">
            <a:avLst>
              <a:gd name="adj" fmla="val 8536"/>
            </a:avLst>
          </a:prstGeom>
          <a:solidFill>
            <a:schemeClr val="accent2">
              <a:lumMod val="20000"/>
              <a:lumOff val="80000"/>
            </a:schemeClr>
          </a:solidFill>
          <a:ln>
            <a:noFill/>
          </a:ln>
        </p:spPr>
        <p:txBody>
          <a:bodyPr wrap="square" rtlCol="0" anchor="ctr" anchorCtr="0">
            <a:noAutofit/>
          </a:bodyPr>
          <a:lstStyle/>
          <a:p>
            <a:pPr marL="171450" marR="0" lvl="0" indent="-171450" algn="l" defTabSz="914400" rtl="0" eaLnBrk="1" fontAlgn="auto" latinLnBrk="0" hangingPunct="1">
              <a:lnSpc>
                <a:spcPct val="100000"/>
              </a:lnSpc>
              <a:spcBef>
                <a:spcPts val="0"/>
              </a:spcBef>
              <a:spcAft>
                <a:spcPts val="300"/>
              </a:spcAft>
              <a:buClr>
                <a:srgbClr val="C00000"/>
              </a:buClr>
              <a:buSzTx/>
              <a:buFont typeface="Wingdings" panose="05000000000000000000" pitchFamily="2" charset="2"/>
              <a:buChar char="u"/>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箕面市が大学図書館と市立</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図書館等を</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整備後、大学が維持管理・</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運営</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71450" marR="0" lvl="0" indent="-171450" algn="l" defTabSz="914400" rtl="0" eaLnBrk="1" fontAlgn="auto" latinLnBrk="0" hangingPunct="1">
              <a:lnSpc>
                <a:spcPct val="100000"/>
              </a:lnSpc>
              <a:spcBef>
                <a:spcPts val="0"/>
              </a:spcBef>
              <a:spcAft>
                <a:spcPts val="0"/>
              </a:spcAft>
              <a:buClr>
                <a:srgbClr val="C00000"/>
              </a:buClr>
              <a:buSzTx/>
              <a:buFont typeface="Wingdings" panose="05000000000000000000" pitchFamily="2" charset="2"/>
              <a:buChar char="u"/>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施設</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の相互利用や共用化</a:t>
            </a:r>
          </a:p>
        </p:txBody>
      </p:sp>
      <p:sp>
        <p:nvSpPr>
          <p:cNvPr id="22" name="タイトル 21"/>
          <p:cNvSpPr>
            <a:spLocks noGrp="1"/>
          </p:cNvSpPr>
          <p:nvPr>
            <p:ph type="title"/>
          </p:nvPr>
        </p:nvSpPr>
        <p:spPr/>
        <p:txBody>
          <a:bodyPr/>
          <a:lstStyle/>
          <a:p>
            <a:r>
              <a:rPr lang="ja-JP" altLang="en-US" dirty="0"/>
              <a:t>国際協働ネットワークの基盤</a:t>
            </a:r>
            <a:r>
              <a:rPr lang="ja-JP" altLang="en-US" dirty="0" smtClean="0"/>
              <a:t>強化③：</a:t>
            </a:r>
            <a:r>
              <a:rPr lang="en-US" altLang="ja-JP" dirty="0"/>
              <a:t>V-</a:t>
            </a:r>
            <a:r>
              <a:rPr lang="ja-JP" altLang="en-US" dirty="0" smtClean="0"/>
              <a:t>３「</a:t>
            </a:r>
            <a:r>
              <a:rPr lang="en-US" altLang="ja-JP" dirty="0"/>
              <a:t>OU</a:t>
            </a:r>
            <a:r>
              <a:rPr lang="ja-JP" altLang="en-US" dirty="0"/>
              <a:t>グローバルキャンパス</a:t>
            </a:r>
            <a:r>
              <a:rPr lang="ja-JP" altLang="en-US" dirty="0" smtClean="0"/>
              <a:t>」</a:t>
            </a:r>
            <a:endParaRPr kumimoji="1" lang="ja-JP" altLang="en-US" dirty="0"/>
          </a:p>
        </p:txBody>
      </p:sp>
      <p:sp>
        <p:nvSpPr>
          <p:cNvPr id="23" name="スライド番号プレースホルダー 2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１７</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4" name="正方形/長方形 23"/>
          <p:cNvSpPr/>
          <p:nvPr/>
        </p:nvSpPr>
        <p:spPr>
          <a:xfrm>
            <a:off x="5779736" y="5239480"/>
            <a:ext cx="3251092" cy="423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141" name="グループ化 140"/>
          <p:cNvGrpSpPr/>
          <p:nvPr/>
        </p:nvGrpSpPr>
        <p:grpSpPr>
          <a:xfrm>
            <a:off x="5621597" y="3340089"/>
            <a:ext cx="3711543" cy="3023904"/>
            <a:chOff x="294038" y="3756396"/>
            <a:chExt cx="3711543" cy="3023904"/>
          </a:xfrm>
        </p:grpSpPr>
        <p:sp>
          <p:nvSpPr>
            <p:cNvPr id="143" name="テキスト ボックス 142"/>
            <p:cNvSpPr txBox="1"/>
            <p:nvPr/>
          </p:nvSpPr>
          <p:spPr>
            <a:xfrm>
              <a:off x="1143055" y="3756396"/>
              <a:ext cx="1828800" cy="633046"/>
            </a:xfrm>
            <a:prstGeom prst="rect">
              <a:avLst/>
            </a:prstGeom>
            <a:noFill/>
            <a:ln>
              <a:noFill/>
            </a:ln>
            <a:effectLst>
              <a:softEdge rad="635000"/>
            </a:effectLst>
          </p:spPr>
          <p:txBody>
            <a:bodyPr wrap="none" rtlCol="0">
              <a:noAutofit/>
            </a:bodyPr>
            <a:lstStyle/>
            <a:p>
              <a:pPr marL="0" marR="0" lvl="0" indent="0" algn="ctr" defTabSz="844083" rtl="0" eaLnBrk="1" fontAlgn="auto" latinLnBrk="0" hangingPunct="1">
                <a:lnSpc>
                  <a:spcPct val="15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glow rad="228600">
                      <a:srgbClr val="2D287F"/>
                    </a:glow>
                  </a:effectLst>
                  <a:uLnTx/>
                  <a:uFillTx/>
                  <a:latin typeface="HG丸ｺﾞｼｯｸM-PRO" panose="020F0600000000000000" pitchFamily="50" charset="-128"/>
                  <a:ea typeface="HG丸ｺﾞｼｯｸM-PRO" panose="020F0600000000000000" pitchFamily="50" charset="-128"/>
                  <a:cs typeface="+mn-cs"/>
                </a:rPr>
                <a:t>グローバルビレッジ</a:t>
              </a:r>
              <a:endParaRPr kumimoji="1" lang="en-US" altLang="ja-JP" sz="1600" b="1" i="0" u="none" strike="noStrike" kern="1200" cap="none" spc="0" normalizeH="0" baseline="0" noProof="0" dirty="0">
                <a:ln>
                  <a:noFill/>
                </a:ln>
                <a:solidFill>
                  <a:prstClr val="white"/>
                </a:solidFill>
                <a:effectLst>
                  <a:glow rad="228600">
                    <a:srgbClr val="2D287F"/>
                  </a:glow>
                </a:effectLst>
                <a:uLnTx/>
                <a:uFillTx/>
                <a:latin typeface="HG丸ｺﾞｼｯｸM-PRO" panose="020F0600000000000000" pitchFamily="50" charset="-128"/>
                <a:ea typeface="HG丸ｺﾞｼｯｸM-PRO" panose="020F0600000000000000" pitchFamily="50" charset="-128"/>
                <a:cs typeface="+mn-cs"/>
              </a:endParaRPr>
            </a:p>
          </p:txBody>
        </p:sp>
        <p:sp>
          <p:nvSpPr>
            <p:cNvPr id="144" name="テキスト ボックス 143"/>
            <p:cNvSpPr txBox="1"/>
            <p:nvPr/>
          </p:nvSpPr>
          <p:spPr>
            <a:xfrm>
              <a:off x="957134" y="4159908"/>
              <a:ext cx="2162311" cy="29238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black"/>
                  </a:solidFill>
                  <a:effectLst>
                    <a:glow rad="101600">
                      <a:prstClr val="white"/>
                    </a:glow>
                  </a:effectLst>
                  <a:uLnTx/>
                  <a:uFillTx/>
                  <a:latin typeface="メイリオ"/>
                  <a:ea typeface="メイリオ"/>
                  <a:cs typeface="+mn-cs"/>
                </a:rPr>
                <a:t>吹田市</a:t>
              </a:r>
              <a:r>
                <a:rPr kumimoji="1" lang="ja-JP" altLang="en-US" sz="1300" b="1" i="0" u="none" strike="noStrike" kern="1200" cap="none" spc="0" normalizeH="0" baseline="0" noProof="0" dirty="0">
                  <a:ln>
                    <a:noFill/>
                  </a:ln>
                  <a:solidFill>
                    <a:prstClr val="black"/>
                  </a:solidFill>
                  <a:effectLst>
                    <a:glow rad="101600">
                      <a:prstClr val="white"/>
                    </a:glow>
                  </a:effectLst>
                  <a:uLnTx/>
                  <a:uFillTx/>
                  <a:latin typeface="メイリオ"/>
                  <a:ea typeface="メイリオ"/>
                  <a:cs typeface="+mn-cs"/>
                </a:rPr>
                <a:t>津雲台</a:t>
              </a:r>
            </a:p>
          </p:txBody>
        </p:sp>
        <p:sp>
          <p:nvSpPr>
            <p:cNvPr id="145" name="テキスト ボックス 144"/>
            <p:cNvSpPr txBox="1"/>
            <p:nvPr/>
          </p:nvSpPr>
          <p:spPr>
            <a:xfrm>
              <a:off x="553651" y="5015146"/>
              <a:ext cx="323319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留学生用（</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75</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％）と日本人学生用（</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25</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％）の混住型約</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2,000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戸の寮、教職員宿舎：約</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600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戸</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6" name="テキスト ボックス 145"/>
            <p:cNvSpPr txBox="1"/>
            <p:nvPr/>
          </p:nvSpPr>
          <p:spPr>
            <a:xfrm>
              <a:off x="294038" y="5626138"/>
              <a:ext cx="3711543" cy="115416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C0504D">
                      <a:lumMod val="75000"/>
                    </a:srgbClr>
                  </a:solidFill>
                  <a:effectLst/>
                  <a:uLnTx/>
                  <a:uFillTx/>
                  <a:latin typeface="メイリオ"/>
                  <a:ea typeface="メイリオ"/>
                  <a:cs typeface="+mn-cs"/>
                </a:rPr>
                <a:t>外国人研究者・留学生の</a:t>
              </a:r>
              <a:endParaRPr kumimoji="1" lang="en-US" altLang="ja-JP" sz="1400" b="1" i="0" u="sng" strike="noStrike" kern="1200" cap="none" spc="0" normalizeH="0" baseline="0" noProof="0" dirty="0" smtClean="0">
                <a:ln>
                  <a:noFill/>
                </a:ln>
                <a:solidFill>
                  <a:srgbClr val="C0504D">
                    <a:lumMod val="75000"/>
                  </a:srgbClr>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1" lang="ja-JP" altLang="en-US" sz="1400" b="1" i="0" u="sng" strike="noStrike" kern="1200" cap="none" spc="0" normalizeH="0" baseline="0" noProof="0" dirty="0" smtClean="0">
                  <a:ln>
                    <a:noFill/>
                  </a:ln>
                  <a:solidFill>
                    <a:srgbClr val="C0504D">
                      <a:lumMod val="75000"/>
                    </a:srgbClr>
                  </a:solidFill>
                  <a:effectLst/>
                  <a:uLnTx/>
                  <a:uFillTx/>
                  <a:latin typeface="メイリオ"/>
                  <a:ea typeface="メイリオ"/>
                  <a:cs typeface="+mn-cs"/>
                </a:rPr>
                <a:t>受け入れ環境の向上</a:t>
              </a:r>
              <a:endParaRPr kumimoji="1" lang="en-US" altLang="ja-JP" sz="1400" b="1" i="0" u="sng" strike="noStrike" kern="1200" cap="none" spc="0" normalizeH="0" baseline="0" noProof="0" dirty="0" smtClean="0">
                <a:ln>
                  <a:noFill/>
                </a:ln>
                <a:solidFill>
                  <a:srgbClr val="C0504D">
                    <a:lumMod val="75000"/>
                  </a:srgbClr>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2020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10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月第</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1</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期供用開始予定</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（学生寮：約</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300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戸、</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宿舎：約</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400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戸、</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PFI</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事業）</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pic>
        <p:nvPicPr>
          <p:cNvPr id="3" name="図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7547" y="4041111"/>
            <a:ext cx="2059457" cy="587985"/>
          </a:xfrm>
          <a:prstGeom prst="rect">
            <a:avLst/>
          </a:prstGeom>
        </p:spPr>
      </p:pic>
      <p:pic>
        <p:nvPicPr>
          <p:cNvPr id="63" name="図 62"/>
          <p:cNvPicPr>
            <a:picLocks noChangeAspect="1"/>
          </p:cNvPicPr>
          <p:nvPr/>
        </p:nvPicPr>
        <p:blipFill rotWithShape="1">
          <a:blip r:embed="rId5" cstate="print">
            <a:extLst>
              <a:ext uri="{28A0092B-C50C-407E-A947-70E740481C1C}">
                <a14:useLocalDpi xmlns:a14="http://schemas.microsoft.com/office/drawing/2010/main" val="0"/>
              </a:ext>
            </a:extLst>
          </a:blip>
          <a:srcRect t="-1" b="1768"/>
          <a:stretch/>
        </p:blipFill>
        <p:spPr bwMode="auto">
          <a:xfrm>
            <a:off x="118330" y="3540575"/>
            <a:ext cx="3168014" cy="2646294"/>
          </a:xfrm>
          <a:prstGeom prst="rect">
            <a:avLst/>
          </a:prstGeom>
          <a:noFill/>
        </p:spPr>
      </p:pic>
      <p:grpSp>
        <p:nvGrpSpPr>
          <p:cNvPr id="64" name="グループ化 63"/>
          <p:cNvGrpSpPr/>
          <p:nvPr/>
        </p:nvGrpSpPr>
        <p:grpSpPr>
          <a:xfrm>
            <a:off x="1986722" y="5594341"/>
            <a:ext cx="1348262" cy="169976"/>
            <a:chOff x="5463877" y="4000706"/>
            <a:chExt cx="1348262" cy="169976"/>
          </a:xfrm>
        </p:grpSpPr>
        <p:sp>
          <p:nvSpPr>
            <p:cNvPr id="65" name="正方形/長方形 64"/>
            <p:cNvSpPr/>
            <p:nvPr/>
          </p:nvSpPr>
          <p:spPr bwMode="auto">
            <a:xfrm>
              <a:off x="5508104" y="4005796"/>
              <a:ext cx="1224136" cy="164886"/>
            </a:xfrm>
            <a:prstGeom prst="rect">
              <a:avLst/>
            </a:prstGeom>
            <a:solidFill>
              <a:schemeClr val="bg1"/>
            </a:solidFill>
            <a:ln w="12700" cap="flat" cmpd="sng" algn="ctr">
              <a:solidFill>
                <a:schemeClr val="accent2">
                  <a:lumMod val="75000"/>
                </a:schemeClr>
              </a:solidFill>
              <a:prstDash val="solid"/>
              <a:round/>
              <a:headEnd type="none" w="med" len="med"/>
              <a:tailEnd type="none" w="med" len="med"/>
            </a:ln>
            <a:effectLst/>
            <a:extLst/>
          </p:spPr>
          <p:txBody>
            <a:bodyPr vert="horz" wrap="square" lIns="92075" tIns="46038" rIns="92075" bIns="46038" numCol="1" rtlCol="0"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smtClean="0">
                <a:ln>
                  <a:noFill/>
                </a:ln>
                <a:solidFill>
                  <a:prstClr val="black"/>
                </a:solidFill>
                <a:effectLst/>
                <a:uLnTx/>
                <a:uFillTx/>
                <a:latin typeface="HGS創英角ﾎﾟｯﾌﾟ体" pitchFamily="50" charset="-128"/>
                <a:ea typeface="HGS創英角ﾎﾟｯﾌﾟ体" pitchFamily="50" charset="-128"/>
                <a:cs typeface="+mn-cs"/>
              </a:endParaRPr>
            </a:p>
          </p:txBody>
        </p:sp>
        <p:sp>
          <p:nvSpPr>
            <p:cNvPr id="66" name="テキスト ボックス 65"/>
            <p:cNvSpPr txBox="1"/>
            <p:nvPr/>
          </p:nvSpPr>
          <p:spPr>
            <a:xfrm>
              <a:off x="5463877" y="4000706"/>
              <a:ext cx="1348262" cy="132043"/>
            </a:xfrm>
            <a:prstGeom prst="rect">
              <a:avLst/>
            </a:prstGeom>
            <a:noFill/>
            <a:ln w="12700">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prstClr val="black"/>
                  </a:solidFill>
                  <a:effectLst/>
                  <a:uLnTx/>
                  <a:uFillTx/>
                  <a:latin typeface="メイリオ"/>
                  <a:ea typeface="メイリオ"/>
                  <a:cs typeface="+mn-cs"/>
                </a:rPr>
                <a:t>箕面市立市民文化</a:t>
              </a: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ホール</a:t>
              </a:r>
            </a:p>
          </p:txBody>
        </p:sp>
      </p:grpSp>
      <p:grpSp>
        <p:nvGrpSpPr>
          <p:cNvPr id="67" name="グループ化 66"/>
          <p:cNvGrpSpPr/>
          <p:nvPr/>
        </p:nvGrpSpPr>
        <p:grpSpPr>
          <a:xfrm>
            <a:off x="2053625" y="4285203"/>
            <a:ext cx="1313180" cy="306966"/>
            <a:chOff x="5103542" y="3709593"/>
            <a:chExt cx="1313180" cy="306966"/>
          </a:xfrm>
        </p:grpSpPr>
        <p:sp>
          <p:nvSpPr>
            <p:cNvPr id="68" name="正方形/長方形 67"/>
            <p:cNvSpPr/>
            <p:nvPr/>
          </p:nvSpPr>
          <p:spPr bwMode="auto">
            <a:xfrm>
              <a:off x="5160132" y="3713524"/>
              <a:ext cx="1176129" cy="303035"/>
            </a:xfrm>
            <a:prstGeom prst="rect">
              <a:avLst/>
            </a:prstGeom>
            <a:solidFill>
              <a:schemeClr val="bg1"/>
            </a:solidFill>
            <a:ln w="12700" cap="flat" cmpd="sng" algn="ctr">
              <a:solidFill>
                <a:schemeClr val="accent2">
                  <a:lumMod val="75000"/>
                </a:schemeClr>
              </a:solidFill>
              <a:prstDash val="solid"/>
              <a:round/>
              <a:headEnd type="none" w="med" len="med"/>
              <a:tailEnd type="none" w="med" len="med"/>
            </a:ln>
            <a:effectLst/>
            <a:extLst/>
          </p:spPr>
          <p:txBody>
            <a:bodyPr vert="horz" wrap="square" lIns="92075" tIns="46038" rIns="92075" bIns="46038" numCol="1" rtlCol="0"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smtClean="0">
                <a:ln>
                  <a:noFill/>
                </a:ln>
                <a:solidFill>
                  <a:prstClr val="black"/>
                </a:solidFill>
                <a:effectLst/>
                <a:uLnTx/>
                <a:uFillTx/>
                <a:latin typeface="HGS創英角ﾎﾟｯﾌﾟ体" pitchFamily="50" charset="-128"/>
                <a:ea typeface="HGS創英角ﾎﾟｯﾌﾟ体" pitchFamily="50" charset="-128"/>
                <a:cs typeface="+mn-cs"/>
              </a:endParaRPr>
            </a:p>
          </p:txBody>
        </p:sp>
        <p:sp>
          <p:nvSpPr>
            <p:cNvPr id="69" name="テキスト ボックス 68"/>
            <p:cNvSpPr txBox="1"/>
            <p:nvPr/>
          </p:nvSpPr>
          <p:spPr>
            <a:xfrm>
              <a:off x="5103542" y="3709593"/>
              <a:ext cx="1313180" cy="288000"/>
            </a:xfrm>
            <a:prstGeom prst="rect">
              <a:avLst/>
            </a:prstGeom>
            <a:noFill/>
            <a:ln w="12700">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prstClr val="black"/>
                  </a:solidFill>
                  <a:effectLst/>
                  <a:uLnTx/>
                  <a:uFillTx/>
                  <a:latin typeface="メイリオ"/>
                  <a:ea typeface="メイリオ"/>
                  <a:cs typeface="+mn-cs"/>
                </a:rPr>
                <a:t>箕面市立文化交流施設・</a:t>
              </a:r>
              <a:endParaRPr kumimoji="1" lang="en-US" altLang="ja-JP" sz="8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prstClr val="black"/>
                  </a:solidFill>
                  <a:effectLst/>
                  <a:uLnTx/>
                  <a:uFillTx/>
                  <a:latin typeface="メイリオ"/>
                  <a:ea typeface="メイリオ"/>
                  <a:cs typeface="+mn-cs"/>
                </a:rPr>
                <a:t>図書館</a:t>
              </a:r>
              <a:endPar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endParaRPr>
            </a:p>
          </p:txBody>
        </p:sp>
      </p:grpSp>
      <p:grpSp>
        <p:nvGrpSpPr>
          <p:cNvPr id="70" name="グループ化 69"/>
          <p:cNvGrpSpPr/>
          <p:nvPr/>
        </p:nvGrpSpPr>
        <p:grpSpPr>
          <a:xfrm>
            <a:off x="203863" y="4085667"/>
            <a:ext cx="854464" cy="171463"/>
            <a:chOff x="5936385" y="3960758"/>
            <a:chExt cx="854464" cy="171463"/>
          </a:xfrm>
        </p:grpSpPr>
        <p:sp>
          <p:nvSpPr>
            <p:cNvPr id="71" name="正方形/長方形 70"/>
            <p:cNvSpPr/>
            <p:nvPr/>
          </p:nvSpPr>
          <p:spPr bwMode="auto">
            <a:xfrm>
              <a:off x="6003792" y="3967335"/>
              <a:ext cx="725437" cy="164886"/>
            </a:xfrm>
            <a:prstGeom prst="rect">
              <a:avLst/>
            </a:prstGeom>
            <a:solidFill>
              <a:schemeClr val="bg1"/>
            </a:solidFill>
            <a:ln w="12700" cap="flat" cmpd="sng" algn="ctr">
              <a:solidFill>
                <a:schemeClr val="accent2">
                  <a:lumMod val="75000"/>
                </a:schemeClr>
              </a:solidFill>
              <a:prstDash val="solid"/>
              <a:round/>
              <a:headEnd type="none" w="med" len="med"/>
              <a:tailEnd type="none" w="med" len="med"/>
            </a:ln>
            <a:effectLst/>
            <a:extLst/>
          </p:spPr>
          <p:txBody>
            <a:bodyPr vert="horz" wrap="square" lIns="92075" tIns="46038" rIns="92075" bIns="46038" numCol="1" rtlCol="0"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smtClean="0">
                <a:ln>
                  <a:noFill/>
                </a:ln>
                <a:solidFill>
                  <a:prstClr val="black"/>
                </a:solidFill>
                <a:effectLst/>
                <a:uLnTx/>
                <a:uFillTx/>
                <a:latin typeface="HGS創英角ﾎﾟｯﾌﾟ体" pitchFamily="50" charset="-128"/>
                <a:ea typeface="HGS創英角ﾎﾟｯﾌﾟ体" pitchFamily="50" charset="-128"/>
                <a:cs typeface="+mn-cs"/>
              </a:endParaRPr>
            </a:p>
          </p:txBody>
        </p:sp>
        <p:sp>
          <p:nvSpPr>
            <p:cNvPr id="72" name="テキスト ボックス 71"/>
            <p:cNvSpPr txBox="1"/>
            <p:nvPr/>
          </p:nvSpPr>
          <p:spPr>
            <a:xfrm>
              <a:off x="5936385" y="3960758"/>
              <a:ext cx="854464" cy="144000"/>
            </a:xfrm>
            <a:prstGeom prst="rect">
              <a:avLst/>
            </a:prstGeom>
            <a:noFill/>
            <a:ln w="12700">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prstClr val="black"/>
                  </a:solidFill>
                  <a:effectLst/>
                  <a:uLnTx/>
                  <a:uFillTx/>
                  <a:latin typeface="メイリオ"/>
                  <a:ea typeface="メイリオ"/>
                  <a:cs typeface="+mn-cs"/>
                </a:rPr>
                <a:t>大阪大学校舎</a:t>
              </a:r>
              <a:endPar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endParaRPr>
            </a:p>
          </p:txBody>
        </p:sp>
      </p:grpSp>
      <p:grpSp>
        <p:nvGrpSpPr>
          <p:cNvPr id="73" name="グループ化 72"/>
          <p:cNvGrpSpPr/>
          <p:nvPr/>
        </p:nvGrpSpPr>
        <p:grpSpPr>
          <a:xfrm>
            <a:off x="2370462" y="3748702"/>
            <a:ext cx="907599" cy="173209"/>
            <a:chOff x="5737003" y="3956292"/>
            <a:chExt cx="907599" cy="173209"/>
          </a:xfrm>
        </p:grpSpPr>
        <p:sp>
          <p:nvSpPr>
            <p:cNvPr id="74" name="正方形/長方形 73"/>
            <p:cNvSpPr/>
            <p:nvPr/>
          </p:nvSpPr>
          <p:spPr bwMode="auto">
            <a:xfrm>
              <a:off x="5793383" y="3964615"/>
              <a:ext cx="794841" cy="164886"/>
            </a:xfrm>
            <a:prstGeom prst="rect">
              <a:avLst/>
            </a:prstGeom>
            <a:solidFill>
              <a:schemeClr val="bg1"/>
            </a:solidFill>
            <a:ln w="12700" cap="flat" cmpd="sng" algn="ctr">
              <a:solidFill>
                <a:schemeClr val="accent2">
                  <a:lumMod val="75000"/>
                </a:schemeClr>
              </a:solidFill>
              <a:prstDash val="solid"/>
              <a:round/>
              <a:headEnd type="none" w="med" len="med"/>
              <a:tailEnd type="none" w="med" len="med"/>
            </a:ln>
            <a:effectLst/>
            <a:extLst/>
          </p:spPr>
          <p:txBody>
            <a:bodyPr vert="horz" wrap="square" lIns="92075" tIns="46038" rIns="92075" bIns="46038" numCol="1" rtlCol="0"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smtClean="0">
                <a:ln>
                  <a:noFill/>
                </a:ln>
                <a:solidFill>
                  <a:prstClr val="black"/>
                </a:solidFill>
                <a:effectLst/>
                <a:uLnTx/>
                <a:uFillTx/>
                <a:latin typeface="HGS創英角ﾎﾟｯﾌﾟ体" pitchFamily="50" charset="-128"/>
                <a:ea typeface="HGS創英角ﾎﾟｯﾌﾟ体" pitchFamily="50" charset="-128"/>
                <a:cs typeface="+mn-cs"/>
              </a:endParaRPr>
            </a:p>
          </p:txBody>
        </p:sp>
        <p:sp>
          <p:nvSpPr>
            <p:cNvPr id="75" name="テキスト ボックス 74"/>
            <p:cNvSpPr txBox="1"/>
            <p:nvPr/>
          </p:nvSpPr>
          <p:spPr>
            <a:xfrm>
              <a:off x="5737003" y="3956292"/>
              <a:ext cx="907599" cy="144000"/>
            </a:xfrm>
            <a:prstGeom prst="rect">
              <a:avLst/>
            </a:prstGeom>
            <a:noFill/>
            <a:ln w="12700">
              <a:noFill/>
            </a:ln>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smtClean="0">
                  <a:ln>
                    <a:noFill/>
                  </a:ln>
                  <a:solidFill>
                    <a:prstClr val="black"/>
                  </a:solidFill>
                  <a:effectLst/>
                  <a:uLnTx/>
                  <a:uFillTx/>
                  <a:latin typeface="メイリオ"/>
                  <a:ea typeface="メイリオ"/>
                  <a:cs typeface="+mn-cs"/>
                </a:rPr>
                <a:t>大阪大学学生寮</a:t>
              </a:r>
              <a:endPar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endParaRPr>
            </a:p>
          </p:txBody>
        </p:sp>
      </p:grpSp>
      <p:sp>
        <p:nvSpPr>
          <p:cNvPr id="4" name="正方形/長方形 3"/>
          <p:cNvSpPr/>
          <p:nvPr/>
        </p:nvSpPr>
        <p:spPr>
          <a:xfrm>
            <a:off x="152127" y="6235772"/>
            <a:ext cx="2274982" cy="461665"/>
          </a:xfrm>
          <a:prstGeom prst="rect">
            <a:avLst/>
          </a:prstGeom>
        </p:spPr>
        <p:txBody>
          <a:bodyPr wrap="none">
            <a:spAutoFit/>
          </a:bodyPr>
          <a:lstStyle/>
          <a:p>
            <a:r>
              <a:rPr lang="en-US" altLang="ja-JP" sz="1200" b="1" dirty="0" smtClean="0">
                <a:cs typeface="+mj-cs"/>
              </a:rPr>
              <a:t>2021</a:t>
            </a:r>
            <a:r>
              <a:rPr lang="ja-JP" altLang="en-US" sz="1200" b="1" dirty="0" smtClean="0">
                <a:cs typeface="+mj-cs"/>
              </a:rPr>
              <a:t>年開学の新キャンパス</a:t>
            </a:r>
            <a:endParaRPr lang="en-US" altLang="ja-JP" sz="1200" b="1" dirty="0" smtClean="0">
              <a:cs typeface="+mj-cs"/>
            </a:endParaRPr>
          </a:p>
          <a:p>
            <a:r>
              <a:rPr lang="ja-JP" altLang="en-US" sz="1200" b="1" dirty="0" smtClean="0">
                <a:cs typeface="+mj-cs"/>
              </a:rPr>
              <a:t>「</a:t>
            </a:r>
            <a:r>
              <a:rPr lang="en-US" altLang="ja-JP" sz="1200" b="1" dirty="0" smtClean="0">
                <a:cs typeface="+mj-cs"/>
              </a:rPr>
              <a:t>OU</a:t>
            </a:r>
            <a:r>
              <a:rPr lang="ja-JP" altLang="en-US" sz="1200" b="1" dirty="0" smtClean="0">
                <a:cs typeface="+mj-cs"/>
              </a:rPr>
              <a:t>グローバルキャンパス」</a:t>
            </a:r>
            <a:endParaRPr lang="ja-JP" altLang="en-US" sz="1200" dirty="0"/>
          </a:p>
        </p:txBody>
      </p:sp>
      <p:sp>
        <p:nvSpPr>
          <p:cNvPr id="80" name="テキスト ボックス 79"/>
          <p:cNvSpPr txBox="1"/>
          <p:nvPr/>
        </p:nvSpPr>
        <p:spPr>
          <a:xfrm>
            <a:off x="4225651" y="453503"/>
            <a:ext cx="4656098" cy="292388"/>
          </a:xfrm>
          <a:prstGeom prst="rect">
            <a:avLst/>
          </a:prstGeom>
          <a:noFill/>
          <a:ln w="28575">
            <a:solidFill>
              <a:schemeClr val="dk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srgbClr val="1F497D">
                    <a:lumMod val="75000"/>
                  </a:srgbClr>
                </a:solidFill>
                <a:effectLst/>
                <a:uLnTx/>
                <a:uFillTx/>
                <a:latin typeface="メイリオ"/>
                <a:ea typeface="メイリオ"/>
                <a:cs typeface="+mn-cs"/>
              </a:rPr>
              <a:t>社会の</a:t>
            </a:r>
            <a:r>
              <a:rPr kumimoji="1" lang="ja-JP" altLang="en-US" sz="1300" b="1" i="0" u="none" strike="noStrike" kern="1200" cap="none" spc="0" normalizeH="0" baseline="0" noProof="0" dirty="0">
                <a:ln>
                  <a:noFill/>
                </a:ln>
                <a:solidFill>
                  <a:srgbClr val="1F497D">
                    <a:lumMod val="75000"/>
                  </a:srgbClr>
                </a:solidFill>
                <a:effectLst/>
                <a:uLnTx/>
                <a:uFillTx/>
                <a:latin typeface="メイリオ"/>
                <a:ea typeface="メイリオ"/>
                <a:cs typeface="+mn-cs"/>
              </a:rPr>
              <a:t>中</a:t>
            </a:r>
            <a:r>
              <a:rPr kumimoji="1" lang="ja-JP" altLang="en-US" sz="1300" b="1" i="0" u="none" strike="noStrike" kern="1200" cap="none" spc="0" normalizeH="0" baseline="0" noProof="0" dirty="0" smtClean="0">
                <a:ln>
                  <a:noFill/>
                </a:ln>
                <a:solidFill>
                  <a:srgbClr val="1F497D">
                    <a:lumMod val="75000"/>
                  </a:srgbClr>
                </a:solidFill>
                <a:effectLst/>
                <a:uLnTx/>
                <a:uFillTx/>
                <a:latin typeface="メイリオ"/>
                <a:ea typeface="メイリオ"/>
                <a:cs typeface="+mn-cs"/>
              </a:rPr>
              <a:t>での大学の国際化、大学による社会の国際化に貢献</a:t>
            </a:r>
            <a:endParaRPr kumimoji="1" lang="ja-JP" altLang="en-US" sz="1300" b="1" i="0" u="none" strike="noStrike" kern="1200" cap="none" spc="0" normalizeH="0" baseline="0" noProof="0" dirty="0">
              <a:ln>
                <a:noFill/>
              </a:ln>
              <a:solidFill>
                <a:srgbClr val="1F497D">
                  <a:lumMod val="75000"/>
                </a:srgbClr>
              </a:solidFill>
              <a:effectLst/>
              <a:uLnTx/>
              <a:uFillTx/>
              <a:latin typeface="メイリオ"/>
              <a:ea typeface="メイリオ"/>
              <a:cs typeface="+mn-cs"/>
            </a:endParaRPr>
          </a:p>
        </p:txBody>
      </p:sp>
      <p:sp>
        <p:nvSpPr>
          <p:cNvPr id="33" name="テキスト ボックス 32"/>
          <p:cNvSpPr txBox="1"/>
          <p:nvPr/>
        </p:nvSpPr>
        <p:spPr>
          <a:xfrm>
            <a:off x="2295939" y="6244620"/>
            <a:ext cx="1181846"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srgbClr val="0000FF"/>
                </a:solidFill>
                <a:effectLst/>
                <a:uLnTx/>
                <a:uFillTx/>
              </a:rPr>
              <a:t>【</a:t>
            </a:r>
            <a:r>
              <a:rPr kumimoji="0" lang="ja-JP" altLang="en-US" sz="1200" b="1" i="0" u="none" strike="noStrike" kern="0" cap="none" spc="0" normalizeH="0" baseline="0" noProof="0" dirty="0" smtClean="0">
                <a:ln>
                  <a:noFill/>
                </a:ln>
                <a:solidFill>
                  <a:srgbClr val="0000FF"/>
                </a:solidFill>
                <a:effectLst/>
                <a:uLnTx/>
                <a:uFillTx/>
              </a:rPr>
              <a:t>付録１２</a:t>
            </a:r>
            <a:r>
              <a:rPr kumimoji="0" lang="en-US" altLang="ja-JP" sz="1200" b="1" i="0" u="none" strike="noStrike" kern="0" cap="none" spc="0" normalizeH="0" baseline="0" noProof="0" dirty="0" smtClean="0">
                <a:ln>
                  <a:noFill/>
                </a:ln>
                <a:solidFill>
                  <a:srgbClr val="0000FF"/>
                </a:solidFill>
                <a:effectLst/>
                <a:uLnTx/>
                <a:uFillTx/>
              </a:rPr>
              <a:t>】</a:t>
            </a:r>
            <a:endParaRPr kumimoji="0" lang="ja-JP" altLang="en-US" sz="1200" b="1" i="0" u="none" strike="noStrike" kern="0" cap="none" spc="0" normalizeH="0" baseline="0" noProof="0" dirty="0">
              <a:ln>
                <a:noFill/>
              </a:ln>
              <a:solidFill>
                <a:srgbClr val="0000FF"/>
              </a:solidFill>
              <a:effectLst/>
              <a:uLnTx/>
              <a:uFillTx/>
            </a:endParaRPr>
          </a:p>
        </p:txBody>
      </p:sp>
      <p:sp>
        <p:nvSpPr>
          <p:cNvPr id="34" name="正方形/長方形 33"/>
          <p:cNvSpPr/>
          <p:nvPr/>
        </p:nvSpPr>
        <p:spPr>
          <a:xfrm>
            <a:off x="-3096446" y="315174"/>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付録番号の変更</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0350435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直線コネクタ 24"/>
          <p:cNvCxnSpPr/>
          <p:nvPr/>
        </p:nvCxnSpPr>
        <p:spPr>
          <a:xfrm rot="5400000">
            <a:off x="4385131" y="1723706"/>
            <a:ext cx="0" cy="312255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p:nvCxnSpPr>
        <p:spPr>
          <a:xfrm>
            <a:off x="4355976" y="1867722"/>
            <a:ext cx="0" cy="3122556"/>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二等辺三角形 32"/>
          <p:cNvSpPr/>
          <p:nvPr/>
        </p:nvSpPr>
        <p:spPr>
          <a:xfrm rot="2812637">
            <a:off x="3171829" y="5342554"/>
            <a:ext cx="360040" cy="1002328"/>
          </a:xfrm>
          <a:prstGeom prst="triangle">
            <a:avLst/>
          </a:prstGeom>
          <a:solidFill>
            <a:srgbClr val="C9C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2" name="二等辺三角形 31"/>
          <p:cNvSpPr/>
          <p:nvPr/>
        </p:nvSpPr>
        <p:spPr>
          <a:xfrm rot="19431788">
            <a:off x="7464128" y="3343657"/>
            <a:ext cx="360040" cy="1002328"/>
          </a:xfrm>
          <a:prstGeom prst="triangle">
            <a:avLst/>
          </a:prstGeom>
          <a:solidFill>
            <a:srgbClr val="CBE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1" name="二等辺三角形 30"/>
          <p:cNvSpPr/>
          <p:nvPr/>
        </p:nvSpPr>
        <p:spPr>
          <a:xfrm rot="15395330">
            <a:off x="5367053" y="558293"/>
            <a:ext cx="360040" cy="1002328"/>
          </a:xfrm>
          <a:prstGeom prst="triangle">
            <a:avLst/>
          </a:prstGeom>
          <a:solidFill>
            <a:srgbClr val="FFE4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9" name="二等辺三角形 18"/>
          <p:cNvSpPr/>
          <p:nvPr/>
        </p:nvSpPr>
        <p:spPr>
          <a:xfrm rot="2812637">
            <a:off x="1061286" y="3683430"/>
            <a:ext cx="360040" cy="1002328"/>
          </a:xfrm>
          <a:prstGeom prst="triangle">
            <a:avLst/>
          </a:prstGeom>
          <a:solidFill>
            <a:srgbClr val="F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 name="タイトル 5"/>
          <p:cNvSpPr>
            <a:spLocks noGrp="1"/>
          </p:cNvSpPr>
          <p:nvPr>
            <p:ph type="title"/>
          </p:nvPr>
        </p:nvSpPr>
        <p:spPr>
          <a:xfrm>
            <a:off x="752455" y="-22423"/>
            <a:ext cx="8136904" cy="360000"/>
          </a:xfrm>
        </p:spPr>
        <p:txBody>
          <a:bodyPr/>
          <a:lstStyle/>
          <a:p>
            <a:r>
              <a:rPr lang="ja-JP" altLang="en-US" dirty="0" smtClean="0">
                <a:solidFill>
                  <a:prstClr val="white"/>
                </a:solidFill>
                <a:latin typeface="ＭＳ Ｐゴシック" panose="020B0600070205080204" pitchFamily="50" charset="-128"/>
                <a:ea typeface="ＭＳ Ｐゴシック" panose="020B0600070205080204" pitchFamily="50" charset="-128"/>
                <a:cs typeface="Meiryo" charset="-128"/>
              </a:rPr>
              <a:t>基盤強化：ガバナンス改革の基本方針</a:t>
            </a:r>
            <a:endParaRPr kumimoji="1" lang="ja-JP" altLang="en-US" dirty="0"/>
          </a:p>
        </p:txBody>
      </p:sp>
      <p:sp>
        <p:nvSpPr>
          <p:cNvPr id="7" name="スライド番号プレースホルダー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１８</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 name="フリーフォーム 8"/>
          <p:cNvSpPr/>
          <p:nvPr/>
        </p:nvSpPr>
        <p:spPr>
          <a:xfrm>
            <a:off x="3271859" y="2431778"/>
            <a:ext cx="2218253" cy="1752815"/>
          </a:xfrm>
          <a:custGeom>
            <a:avLst/>
            <a:gdLst>
              <a:gd name="connsiteX0" fmla="*/ 0 w 2218253"/>
              <a:gd name="connsiteY0" fmla="*/ 876408 h 1752815"/>
              <a:gd name="connsiteX1" fmla="*/ 1109127 w 2218253"/>
              <a:gd name="connsiteY1" fmla="*/ 0 h 1752815"/>
              <a:gd name="connsiteX2" fmla="*/ 2218254 w 2218253"/>
              <a:gd name="connsiteY2" fmla="*/ 876408 h 1752815"/>
              <a:gd name="connsiteX3" fmla="*/ 1109127 w 2218253"/>
              <a:gd name="connsiteY3" fmla="*/ 1752816 h 1752815"/>
              <a:gd name="connsiteX4" fmla="*/ 0 w 2218253"/>
              <a:gd name="connsiteY4" fmla="*/ 876408 h 1752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18253" h="1752815">
                <a:moveTo>
                  <a:pt x="0" y="876408"/>
                </a:moveTo>
                <a:cubicBezTo>
                  <a:pt x="0" y="392381"/>
                  <a:pt x="496573" y="0"/>
                  <a:pt x="1109127" y="0"/>
                </a:cubicBezTo>
                <a:cubicBezTo>
                  <a:pt x="1721681" y="0"/>
                  <a:pt x="2218254" y="392381"/>
                  <a:pt x="2218254" y="876408"/>
                </a:cubicBezTo>
                <a:cubicBezTo>
                  <a:pt x="2218254" y="1360435"/>
                  <a:pt x="1721681" y="1752816"/>
                  <a:pt x="1109127" y="1752816"/>
                </a:cubicBezTo>
                <a:cubicBezTo>
                  <a:pt x="496573" y="1752816"/>
                  <a:pt x="0" y="1360435"/>
                  <a:pt x="0" y="876408"/>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37556" tIns="269394" rIns="337556" bIns="269394" numCol="1" spcCol="1270" anchor="ctr" anchorCtr="0">
            <a:noAutofit/>
          </a:bodyPr>
          <a:lstStyle/>
          <a:p>
            <a:pPr marL="0" marR="0" lvl="0" indent="0" algn="ctr" defTabSz="889000" rtl="0" eaLnBrk="1" fontAlgn="auto" latinLnBrk="0" hangingPunct="1">
              <a:lnSpc>
                <a:spcPct val="90000"/>
              </a:lnSpc>
              <a:spcBef>
                <a:spcPct val="0"/>
              </a:spcBef>
              <a:spcAft>
                <a:spcPct val="3500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好循環を生み出す大学経営システム</a:t>
            </a:r>
            <a:endPar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21" name="グループ化 20"/>
          <p:cNvGrpSpPr/>
          <p:nvPr/>
        </p:nvGrpSpPr>
        <p:grpSpPr>
          <a:xfrm>
            <a:off x="1236345" y="985806"/>
            <a:ext cx="6324720" cy="4644759"/>
            <a:chOff x="1236345" y="985806"/>
            <a:chExt cx="6324720" cy="4644759"/>
          </a:xfrm>
        </p:grpSpPr>
        <p:sp>
          <p:nvSpPr>
            <p:cNvPr id="11" name="フリーフォーム 10"/>
            <p:cNvSpPr/>
            <p:nvPr/>
          </p:nvSpPr>
          <p:spPr>
            <a:xfrm>
              <a:off x="3400159" y="985806"/>
              <a:ext cx="1961654" cy="1289052"/>
            </a:xfrm>
            <a:custGeom>
              <a:avLst/>
              <a:gdLst>
                <a:gd name="connsiteX0" fmla="*/ 0 w 1961654"/>
                <a:gd name="connsiteY0" fmla="*/ 644526 h 1289052"/>
                <a:gd name="connsiteX1" fmla="*/ 980827 w 1961654"/>
                <a:gd name="connsiteY1" fmla="*/ 0 h 1289052"/>
                <a:gd name="connsiteX2" fmla="*/ 1961654 w 1961654"/>
                <a:gd name="connsiteY2" fmla="*/ 644526 h 1289052"/>
                <a:gd name="connsiteX3" fmla="*/ 980827 w 1961654"/>
                <a:gd name="connsiteY3" fmla="*/ 1289052 h 1289052"/>
                <a:gd name="connsiteX4" fmla="*/ 0 w 1961654"/>
                <a:gd name="connsiteY4" fmla="*/ 644526 h 128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1654" h="1289052">
                  <a:moveTo>
                    <a:pt x="0" y="644526"/>
                  </a:moveTo>
                  <a:cubicBezTo>
                    <a:pt x="0" y="288564"/>
                    <a:pt x="439131" y="0"/>
                    <a:pt x="980827" y="0"/>
                  </a:cubicBezTo>
                  <a:cubicBezTo>
                    <a:pt x="1522523" y="0"/>
                    <a:pt x="1961654" y="288564"/>
                    <a:pt x="1961654" y="644526"/>
                  </a:cubicBezTo>
                  <a:cubicBezTo>
                    <a:pt x="1961654" y="1000488"/>
                    <a:pt x="1522523" y="1289052"/>
                    <a:pt x="980827" y="1289052"/>
                  </a:cubicBezTo>
                  <a:cubicBezTo>
                    <a:pt x="439131" y="1289052"/>
                    <a:pt x="0" y="1000488"/>
                    <a:pt x="0" y="644526"/>
                  </a:cubicBezTo>
                  <a:close/>
                </a:path>
              </a:pathLst>
            </a:custGeom>
            <a:solidFill>
              <a:srgbClr val="D88C0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6168" tIns="197667" rIns="296168" bIns="197667"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b="1" i="0" u="none" strike="noStrike" kern="1200" cap="none" spc="0" normalizeH="0" baseline="0" noProof="0" dirty="0" smtClean="0">
                  <a:ln>
                    <a:noFill/>
                  </a:ln>
                  <a:solidFill>
                    <a:prstClr val="white"/>
                  </a:solidFill>
                  <a:effectLst/>
                  <a:uLnTx/>
                  <a:uFillTx/>
                  <a:latin typeface="メイリオ"/>
                  <a:ea typeface="メイリオ"/>
                  <a:cs typeface="+mn-cs"/>
                </a:rPr>
                <a:t>経営体制の強化</a:t>
              </a:r>
              <a:endParaRPr kumimoji="1" lang="ja-JP" altLang="en-US"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3" name="フリーフォーム 12"/>
            <p:cNvSpPr/>
            <p:nvPr/>
          </p:nvSpPr>
          <p:spPr>
            <a:xfrm>
              <a:off x="5596007" y="2660536"/>
              <a:ext cx="1965058" cy="1289052"/>
            </a:xfrm>
            <a:custGeom>
              <a:avLst/>
              <a:gdLst>
                <a:gd name="connsiteX0" fmla="*/ 0 w 1965058"/>
                <a:gd name="connsiteY0" fmla="*/ 644526 h 1289052"/>
                <a:gd name="connsiteX1" fmla="*/ 982529 w 1965058"/>
                <a:gd name="connsiteY1" fmla="*/ 0 h 1289052"/>
                <a:gd name="connsiteX2" fmla="*/ 1965058 w 1965058"/>
                <a:gd name="connsiteY2" fmla="*/ 644526 h 1289052"/>
                <a:gd name="connsiteX3" fmla="*/ 982529 w 1965058"/>
                <a:gd name="connsiteY3" fmla="*/ 1289052 h 1289052"/>
                <a:gd name="connsiteX4" fmla="*/ 0 w 1965058"/>
                <a:gd name="connsiteY4" fmla="*/ 644526 h 128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5058" h="1289052">
                  <a:moveTo>
                    <a:pt x="0" y="644526"/>
                  </a:moveTo>
                  <a:cubicBezTo>
                    <a:pt x="0" y="288564"/>
                    <a:pt x="439893" y="0"/>
                    <a:pt x="982529" y="0"/>
                  </a:cubicBezTo>
                  <a:cubicBezTo>
                    <a:pt x="1525165" y="0"/>
                    <a:pt x="1965058" y="288564"/>
                    <a:pt x="1965058" y="644526"/>
                  </a:cubicBezTo>
                  <a:cubicBezTo>
                    <a:pt x="1965058" y="1000488"/>
                    <a:pt x="1525165" y="1289052"/>
                    <a:pt x="982529" y="1289052"/>
                  </a:cubicBezTo>
                  <a:cubicBezTo>
                    <a:pt x="439893" y="1289052"/>
                    <a:pt x="0" y="1000488"/>
                    <a:pt x="0" y="644526"/>
                  </a:cubicBezTo>
                  <a:close/>
                </a:path>
              </a:pathLst>
            </a:custGeom>
            <a:solidFill>
              <a:srgbClr val="52772D"/>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none" lIns="296666" tIns="197667" rIns="296666" bIns="197667"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教職員</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の</a:t>
              </a:r>
              <a:r>
                <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rPr>
                <a:t/>
              </a:r>
              <a:br>
                <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rPr>
              </a:b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パフォーマンスの</a:t>
              </a:r>
              <a:r>
                <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rPr>
                <a:t/>
              </a:r>
              <a:br>
                <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rPr>
              </a:b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最大化</a:t>
              </a:r>
              <a:endPar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（人事制度改革）</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6" name="フリーフォーム 15"/>
            <p:cNvSpPr/>
            <p:nvPr/>
          </p:nvSpPr>
          <p:spPr>
            <a:xfrm>
              <a:off x="3396910" y="4341513"/>
              <a:ext cx="1968151" cy="1289052"/>
            </a:xfrm>
            <a:custGeom>
              <a:avLst/>
              <a:gdLst>
                <a:gd name="connsiteX0" fmla="*/ 0 w 1968151"/>
                <a:gd name="connsiteY0" fmla="*/ 644526 h 1289052"/>
                <a:gd name="connsiteX1" fmla="*/ 984076 w 1968151"/>
                <a:gd name="connsiteY1" fmla="*/ 0 h 1289052"/>
                <a:gd name="connsiteX2" fmla="*/ 1968152 w 1968151"/>
                <a:gd name="connsiteY2" fmla="*/ 644526 h 1289052"/>
                <a:gd name="connsiteX3" fmla="*/ 984076 w 1968151"/>
                <a:gd name="connsiteY3" fmla="*/ 1289052 h 1289052"/>
                <a:gd name="connsiteX4" fmla="*/ 0 w 1968151"/>
                <a:gd name="connsiteY4" fmla="*/ 644526 h 128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8151" h="1289052">
                  <a:moveTo>
                    <a:pt x="0" y="644526"/>
                  </a:moveTo>
                  <a:cubicBezTo>
                    <a:pt x="0" y="288564"/>
                    <a:pt x="440586" y="0"/>
                    <a:pt x="984076" y="0"/>
                  </a:cubicBezTo>
                  <a:cubicBezTo>
                    <a:pt x="1527566" y="0"/>
                    <a:pt x="1968152" y="288564"/>
                    <a:pt x="1968152" y="644526"/>
                  </a:cubicBezTo>
                  <a:cubicBezTo>
                    <a:pt x="1968152" y="1000488"/>
                    <a:pt x="1527566" y="1289052"/>
                    <a:pt x="984076" y="1289052"/>
                  </a:cubicBezTo>
                  <a:cubicBezTo>
                    <a:pt x="440586" y="1289052"/>
                    <a:pt x="0" y="1000488"/>
                    <a:pt x="0" y="644526"/>
                  </a:cubicBez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none" lIns="297119" tIns="197667" rIns="297119" bIns="197667"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財務基盤強化</a:t>
              </a:r>
              <a:endPar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（財源の多様化）</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8" name="フリーフォーム 17"/>
            <p:cNvSpPr/>
            <p:nvPr/>
          </p:nvSpPr>
          <p:spPr>
            <a:xfrm>
              <a:off x="1236345" y="2640768"/>
              <a:ext cx="1849816" cy="1289052"/>
            </a:xfrm>
            <a:custGeom>
              <a:avLst/>
              <a:gdLst>
                <a:gd name="connsiteX0" fmla="*/ 0 w 1849816"/>
                <a:gd name="connsiteY0" fmla="*/ 644526 h 1289052"/>
                <a:gd name="connsiteX1" fmla="*/ 924908 w 1849816"/>
                <a:gd name="connsiteY1" fmla="*/ 0 h 1289052"/>
                <a:gd name="connsiteX2" fmla="*/ 1849816 w 1849816"/>
                <a:gd name="connsiteY2" fmla="*/ 644526 h 1289052"/>
                <a:gd name="connsiteX3" fmla="*/ 924908 w 1849816"/>
                <a:gd name="connsiteY3" fmla="*/ 1289052 h 1289052"/>
                <a:gd name="connsiteX4" fmla="*/ 0 w 1849816"/>
                <a:gd name="connsiteY4" fmla="*/ 644526 h 1289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9816" h="1289052">
                  <a:moveTo>
                    <a:pt x="0" y="644526"/>
                  </a:moveTo>
                  <a:cubicBezTo>
                    <a:pt x="0" y="288564"/>
                    <a:pt x="414095" y="0"/>
                    <a:pt x="924908" y="0"/>
                  </a:cubicBezTo>
                  <a:cubicBezTo>
                    <a:pt x="1435721" y="0"/>
                    <a:pt x="1849816" y="288564"/>
                    <a:pt x="1849816" y="644526"/>
                  </a:cubicBezTo>
                  <a:cubicBezTo>
                    <a:pt x="1849816" y="1000488"/>
                    <a:pt x="1435721" y="1289052"/>
                    <a:pt x="924908" y="1289052"/>
                  </a:cubicBezTo>
                  <a:cubicBezTo>
                    <a:pt x="414095" y="1289052"/>
                    <a:pt x="0" y="1000488"/>
                    <a:pt x="0" y="644526"/>
                  </a:cubicBez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79789" tIns="197667" rIns="279789" bIns="197667" numCol="1" spcCol="1270" anchor="ctr" anchorCtr="0">
              <a:noAutofit/>
            </a:body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高度経営人材の育成</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grpSp>
      <p:sp>
        <p:nvSpPr>
          <p:cNvPr id="3" name="角丸四角形 2"/>
          <p:cNvSpPr/>
          <p:nvPr/>
        </p:nvSpPr>
        <p:spPr>
          <a:xfrm>
            <a:off x="5666483" y="692503"/>
            <a:ext cx="3242581" cy="860199"/>
          </a:xfrm>
          <a:prstGeom prst="roundRect">
            <a:avLst>
              <a:gd name="adj" fmla="val 301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0" rtlCol="0" anchor="ctr">
            <a:spAutoFit/>
          </a:bodyPr>
          <a:lstStyle/>
          <a:p>
            <a:pPr marL="152400" marR="0" lvl="0" indent="-151200" algn="l" defTabSz="914400" rtl="0" eaLnBrk="1" fontAlgn="auto" latinLnBrk="0" hangingPunct="1">
              <a:lnSpc>
                <a:spcPct val="100000"/>
              </a:lnSpc>
              <a:spcBef>
                <a:spcPts val="0"/>
              </a:spcBef>
              <a:spcAft>
                <a:spcPts val="300"/>
              </a:spcAft>
              <a:buClr>
                <a:schemeClr val="tx1"/>
              </a:buClr>
              <a:buSzTx/>
              <a:buFont typeface="+mj-lt"/>
              <a:buAutoNum type="arabicPeriod"/>
              <a:tabLst/>
              <a:defRPr/>
            </a:pP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執行部体制の強化</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chemeClr val="tx1"/>
                </a:solidFill>
                <a:effectLst/>
                <a:uLnTx/>
                <a:uFillTx/>
                <a:latin typeface="メイリオ"/>
                <a:ea typeface="メイリオ"/>
                <a:cs typeface="+mn-cs"/>
              </a:rPr>
              <a:t>「</a:t>
            </a:r>
            <a:r>
              <a:rPr kumimoji="1" lang="ja-JP" altLang="en-US" sz="1200" b="1" i="0" u="none" strike="noStrike" kern="1200" cap="none" spc="0" normalizeH="0" baseline="0" noProof="0" dirty="0">
                <a:ln>
                  <a:noFill/>
                </a:ln>
                <a:solidFill>
                  <a:schemeClr val="tx1"/>
                </a:solidFill>
                <a:effectLst/>
                <a:uLnTx/>
                <a:uFillTx/>
                <a:latin typeface="メイリオ"/>
                <a:ea typeface="メイリオ"/>
                <a:cs typeface="+mn-cs"/>
              </a:rPr>
              <a:t>経営運営総括理事」、「教育研究総括理事」の</a:t>
            </a:r>
            <a:r>
              <a:rPr kumimoji="1" lang="ja-JP" altLang="en-US" sz="1200" b="1" i="0" u="none" strike="noStrike" kern="1200" cap="none" spc="0" normalizeH="0" baseline="0" noProof="0" dirty="0" smtClean="0">
                <a:ln>
                  <a:noFill/>
                </a:ln>
                <a:solidFill>
                  <a:schemeClr val="tx1"/>
                </a:solidFill>
                <a:effectLst/>
                <a:uLnTx/>
                <a:uFillTx/>
                <a:latin typeface="メイリオ"/>
                <a:ea typeface="メイリオ"/>
                <a:cs typeface="+mn-cs"/>
              </a:rPr>
              <a:t>設置</a:t>
            </a:r>
            <a:endParaRPr kumimoji="1" lang="en-US" altLang="ja-JP" sz="1200" b="1" i="0" u="none" strike="noStrike" kern="1200" cap="none" spc="0" normalizeH="0" baseline="0" noProof="0" dirty="0" smtClean="0">
              <a:ln>
                <a:noFill/>
              </a:ln>
              <a:solidFill>
                <a:schemeClr val="tx1"/>
              </a:solidFill>
              <a:effectLst/>
              <a:uLnTx/>
              <a:uFillTx/>
              <a:latin typeface="メイリオ"/>
              <a:ea typeface="メイリオ"/>
              <a:cs typeface="+mn-cs"/>
            </a:endParaRPr>
          </a:p>
          <a:p>
            <a:pPr marL="152400" marR="0" lvl="0" indent="-151200" algn="l" defTabSz="914400" rtl="0" eaLnBrk="1" fontAlgn="auto" latinLnBrk="0" hangingPunct="1">
              <a:lnSpc>
                <a:spcPct val="100000"/>
              </a:lnSpc>
              <a:spcBef>
                <a:spcPts val="0"/>
              </a:spcBef>
              <a:spcAft>
                <a:spcPts val="300"/>
              </a:spcAft>
              <a:buClr>
                <a:schemeClr val="tx1"/>
              </a:buClr>
              <a:buSzTx/>
              <a:buFont typeface="+mj-lt"/>
              <a:buAutoNum type="arabicPeriod"/>
              <a:tabLst/>
              <a:defRPr/>
            </a:pP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部局間ガバナンスの強化</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chemeClr val="tx1"/>
                </a:solidFill>
                <a:effectLst/>
                <a:uLnTx/>
                <a:uFillTx/>
                <a:latin typeface="メイリオ"/>
                <a:ea typeface="メイリオ"/>
                <a:cs typeface="+mn-cs"/>
              </a:rPr>
              <a:t>戦略</a:t>
            </a:r>
            <a:r>
              <a:rPr kumimoji="1" lang="ja-JP" altLang="en-US" sz="1200" b="1" i="0" u="none" strike="noStrike" kern="1200" cap="none" spc="0" normalizeH="0" baseline="0" noProof="0" dirty="0">
                <a:ln>
                  <a:noFill/>
                </a:ln>
                <a:solidFill>
                  <a:schemeClr val="tx1"/>
                </a:solidFill>
                <a:effectLst/>
                <a:uLnTx/>
                <a:uFillTx/>
                <a:latin typeface="メイリオ"/>
                <a:ea typeface="メイリオ"/>
                <a:cs typeface="+mn-cs"/>
              </a:rPr>
              <a:t>会議</a:t>
            </a:r>
            <a:r>
              <a:rPr kumimoji="1" lang="ja-JP" altLang="en-US" sz="1200" b="1" i="0" u="none" strike="noStrike" kern="1200" cap="none" spc="0" normalizeH="0" baseline="0" noProof="0" dirty="0" smtClean="0">
                <a:ln>
                  <a:noFill/>
                </a:ln>
                <a:solidFill>
                  <a:schemeClr val="tx1"/>
                </a:solidFill>
                <a:effectLst/>
                <a:uLnTx/>
                <a:uFillTx/>
                <a:latin typeface="メイリオ"/>
                <a:ea typeface="メイリオ"/>
                <a:cs typeface="+mn-cs"/>
              </a:rPr>
              <a:t>の設置</a:t>
            </a:r>
            <a:endParaRPr kumimoji="1" lang="en-US" altLang="ja-JP" sz="1200" b="1" i="0" u="none" strike="noStrike" kern="1200" cap="none" spc="0" normalizeH="0" baseline="0" noProof="0" dirty="0" smtClean="0">
              <a:ln>
                <a:noFill/>
              </a:ln>
              <a:solidFill>
                <a:schemeClr val="tx1"/>
              </a:solidFill>
              <a:effectLst/>
              <a:uLnTx/>
              <a:uFillTx/>
              <a:latin typeface="メイリオ"/>
              <a:ea typeface="メイリオ"/>
              <a:cs typeface="+mn-cs"/>
            </a:endParaRPr>
          </a:p>
          <a:p>
            <a:pPr marL="152400" marR="0" lvl="0" indent="-151200" algn="l" defTabSz="914400" rtl="0" eaLnBrk="1" fontAlgn="auto" latinLnBrk="0" hangingPunct="1">
              <a:lnSpc>
                <a:spcPct val="100000"/>
              </a:lnSpc>
              <a:spcBef>
                <a:spcPts val="0"/>
              </a:spcBef>
              <a:spcAft>
                <a:spcPts val="30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国際アドバイザリーボードの設置</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40" name="角丸四角形 39"/>
          <p:cNvSpPr/>
          <p:nvPr/>
        </p:nvSpPr>
        <p:spPr>
          <a:xfrm>
            <a:off x="1917694" y="5939719"/>
            <a:ext cx="3798371" cy="607478"/>
          </a:xfrm>
          <a:prstGeom prst="roundRect">
            <a:avLst>
              <a:gd name="adj" fmla="val 5421"/>
            </a:avLst>
          </a:prstGeom>
          <a:solidFill>
            <a:srgbClr val="C9C9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0" rtlCol="0" anchor="ctr">
            <a:spAutoFit/>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組織対</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組織の</a:t>
            </a:r>
            <a:r>
              <a:rPr kumimoji="1" lang="ja-JP" altLang="en-US" sz="1200" b="1" i="0" u="none" strike="noStrike" kern="1200" cap="none" spc="0" normalizeH="0" baseline="0" noProof="0" dirty="0">
                <a:ln>
                  <a:noFill/>
                </a:ln>
                <a:solidFill>
                  <a:srgbClr val="C00000"/>
                </a:solidFill>
                <a:effectLst/>
                <a:uLnTx/>
                <a:uFillTx/>
                <a:latin typeface="メイリオ"/>
                <a:ea typeface="メイリオ"/>
                <a:cs typeface="+mn-cs"/>
              </a:rPr>
              <a:t>大型共同研究等外部資金の</a:t>
            </a: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獲得</a:t>
            </a:r>
            <a:endParaRPr kumimoji="1" lang="en-US" altLang="ja-JP" sz="12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基金</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（寄附金）収入拡大による安定財源の</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獲得</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資産</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運用益の拡大による安定財源の</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獲得</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41" name="角丸四角形 40"/>
          <p:cNvSpPr/>
          <p:nvPr/>
        </p:nvSpPr>
        <p:spPr>
          <a:xfrm>
            <a:off x="221899" y="4249855"/>
            <a:ext cx="2547829" cy="1472368"/>
          </a:xfrm>
          <a:prstGeom prst="roundRect">
            <a:avLst>
              <a:gd name="adj" fmla="val 379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0" rtlCol="0" anchor="ctr">
            <a:spAutoFit/>
          </a:bodyPr>
          <a:lstStyle/>
          <a:p>
            <a:pPr marL="151200" marR="0" lvl="0" indent="-151200" algn="just" defTabSz="914400" rtl="0" eaLnBrk="1" fontAlgn="auto" latinLnBrk="0" hangingPunct="1">
              <a:lnSpc>
                <a:spcPct val="100000"/>
              </a:lnSpc>
              <a:spcBef>
                <a:spcPts val="0"/>
              </a:spcBef>
              <a:spcAft>
                <a:spcPts val="300"/>
              </a:spcAft>
              <a:buClr>
                <a:schemeClr val="tx1"/>
              </a:buClr>
              <a:buSzTx/>
              <a:buFont typeface="+mj-lt"/>
              <a:buAutoNum type="arabicPeriod"/>
              <a:tabLst/>
              <a:defRPr/>
            </a:pPr>
            <a:r>
              <a:rPr kumimoji="1" lang="en-US" altLang="ja-JP" sz="1200" b="1" i="0" u="none" strike="noStrike" kern="1200" cap="none" spc="0" normalizeH="0" baseline="0" noProof="0" dirty="0" smtClean="0">
                <a:ln>
                  <a:noFill/>
                </a:ln>
                <a:solidFill>
                  <a:srgbClr val="C00000"/>
                </a:solidFill>
                <a:effectLst/>
                <a:uLnTx/>
                <a:uFillTx/>
                <a:latin typeface="メイリオ"/>
                <a:ea typeface="メイリオ"/>
                <a:cs typeface="+mn-cs"/>
              </a:rPr>
              <a:t>URA</a:t>
            </a:r>
            <a:r>
              <a:rPr kumimoji="1" lang="ja-JP" altLang="en-US" sz="1200" b="1" i="0" u="none" strike="noStrike" kern="1200" cap="none" spc="0" normalizeH="0" baseline="0" noProof="0" dirty="0" err="1">
                <a:ln>
                  <a:noFill/>
                </a:ln>
                <a:solidFill>
                  <a:srgbClr val="C00000"/>
                </a:solidFill>
                <a:effectLst/>
                <a:uLnTx/>
                <a:uFillTx/>
                <a:latin typeface="メイリオ"/>
                <a:ea typeface="メイリオ"/>
                <a:cs typeface="+mn-cs"/>
              </a:rPr>
              <a:t>、</a:t>
            </a:r>
            <a:r>
              <a:rPr kumimoji="1" lang="en-US" altLang="ja-JP" sz="1200" b="1" i="0" u="none" strike="noStrike" kern="1200" cap="none" spc="0" normalizeH="0" baseline="0" noProof="0" dirty="0" err="1" smtClean="0">
                <a:ln>
                  <a:noFill/>
                </a:ln>
                <a:solidFill>
                  <a:srgbClr val="C00000"/>
                </a:solidFill>
                <a:effectLst/>
                <a:uLnTx/>
                <a:uFillTx/>
                <a:latin typeface="メイリオ"/>
                <a:ea typeface="メイリオ"/>
                <a:cs typeface="+mn-cs"/>
              </a:rPr>
              <a:t>IRer</a:t>
            </a: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の育成</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（データとエビデンスに基づく</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大学</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経営の支援）</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1200" marR="0" lvl="0" indent="-151200" algn="just" defTabSz="914400" rtl="0" eaLnBrk="1" fontAlgn="auto" latinLnBrk="0" hangingPunct="1">
              <a:lnSpc>
                <a:spcPct val="100000"/>
              </a:lnSpc>
              <a:spcBef>
                <a:spcPts val="0"/>
              </a:spcBef>
              <a:spcAft>
                <a:spcPts val="30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教職協働体制の構築（経営企画オフィス）</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51200" marR="0" lvl="0" indent="-151200" algn="just" defTabSz="914400" rtl="0" eaLnBrk="1" fontAlgn="auto" latinLnBrk="0" hangingPunct="1">
              <a:lnSpc>
                <a:spcPct val="100000"/>
              </a:lnSpc>
              <a:spcBef>
                <a:spcPts val="0"/>
              </a:spcBef>
              <a:spcAft>
                <a:spcPts val="30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有能</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な事務職員の経営参加</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1200" marR="0" lvl="0" indent="-151200" algn="just" defTabSz="914400" rtl="0" eaLnBrk="1" fontAlgn="auto" latinLnBrk="0" hangingPunct="1">
              <a:lnSpc>
                <a:spcPct val="100000"/>
              </a:lnSpc>
              <a:spcBef>
                <a:spcPts val="0"/>
              </a:spcBef>
              <a:spcAft>
                <a:spcPts val="30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経営陣、経営支援に積極登用）</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2" name="角丸四角形 41"/>
          <p:cNvSpPr/>
          <p:nvPr/>
        </p:nvSpPr>
        <p:spPr>
          <a:xfrm>
            <a:off x="5942225" y="4153285"/>
            <a:ext cx="2998288" cy="1233103"/>
          </a:xfrm>
          <a:prstGeom prst="roundRect">
            <a:avLst>
              <a:gd name="adj" fmla="val 2904"/>
            </a:avLst>
          </a:prstGeom>
          <a:solidFill>
            <a:srgbClr val="CBED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0" rtlCol="0" anchor="ctr">
            <a:spAutoFit/>
          </a:bodyPr>
          <a:lstStyle/>
          <a:p>
            <a:pPr marL="151200" marR="0" lvl="0" indent="-151200" algn="l" defTabSz="914400" rtl="0" eaLnBrk="1" fontAlgn="auto" latinLnBrk="0" hangingPunct="1">
              <a:lnSpc>
                <a:spcPct val="100000"/>
              </a:lnSpc>
              <a:spcBef>
                <a:spcPts val="0"/>
              </a:spcBef>
              <a:spcAft>
                <a:spcPts val="300"/>
              </a:spcAft>
              <a:buClr>
                <a:schemeClr val="tx1"/>
              </a:buClr>
              <a:buSzTx/>
              <a:buFont typeface="+mj-lt"/>
              <a:buAutoNum type="arabicPeriod"/>
              <a:tabLst/>
              <a:defRPr/>
            </a:pP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民間等とのクロスアポイントメント制度の拡大</a:t>
            </a:r>
            <a:endParaRPr kumimoji="1" lang="en-US" altLang="ja-JP" sz="12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151200" marR="0" lvl="0" indent="-151200" algn="l" defTabSz="914400" rtl="0" eaLnBrk="1" fontAlgn="auto" latinLnBrk="0" hangingPunct="1">
              <a:lnSpc>
                <a:spcPct val="100000"/>
              </a:lnSpc>
              <a:spcBef>
                <a:spcPts val="0"/>
              </a:spcBef>
              <a:spcAft>
                <a:spcPts val="300"/>
              </a:spcAft>
              <a:buClr>
                <a:schemeClr val="tx1"/>
              </a:buClr>
              <a:buSzTx/>
              <a:buFont typeface="+mj-lt"/>
              <a:buAutoNum type="arabicPeriod"/>
              <a:tabLst/>
              <a:defRPr/>
            </a:pP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教員の役割分化</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（研究重視型、教育重視型、経営重視型）</a:t>
            </a:r>
            <a:r>
              <a:rPr kumimoji="1" lang="ja-JP" altLang="en-US" sz="1200" b="1" i="0" u="none" strike="noStrike" kern="1200" cap="none" spc="0" normalizeH="0" baseline="0" noProof="0" dirty="0" smtClean="0">
                <a:ln>
                  <a:noFill/>
                </a:ln>
                <a:solidFill>
                  <a:srgbClr val="C00000"/>
                </a:solidFill>
                <a:effectLst/>
                <a:uLnTx/>
                <a:uFillTx/>
                <a:latin typeface="メイリオ"/>
                <a:ea typeface="メイリオ"/>
                <a:cs typeface="+mn-cs"/>
              </a:rPr>
              <a:t>と業績評価の給与等への反映</a:t>
            </a:r>
            <a:endParaRPr kumimoji="1" lang="en-US" altLang="ja-JP" sz="1200" b="1" i="0" u="none" strike="noStrike" kern="1200" cap="none" spc="0" normalizeH="0" baseline="0" noProof="0" dirty="0" smtClean="0">
              <a:ln>
                <a:noFill/>
              </a:ln>
              <a:solidFill>
                <a:srgbClr val="C00000"/>
              </a:solidFill>
              <a:effectLst/>
              <a:uLnTx/>
              <a:uFillTx/>
              <a:latin typeface="メイリオ"/>
              <a:ea typeface="メイリオ"/>
              <a:cs typeface="+mn-cs"/>
            </a:endParaRPr>
          </a:p>
          <a:p>
            <a:pPr marL="151200" marR="0" lvl="0" indent="-151200" algn="l" defTabSz="914400" rtl="0" eaLnBrk="1" fontAlgn="auto" latinLnBrk="0" hangingPunct="1">
              <a:lnSpc>
                <a:spcPct val="100000"/>
              </a:lnSpc>
              <a:spcBef>
                <a:spcPts val="0"/>
              </a:spcBef>
              <a:spcAft>
                <a:spcPts val="300"/>
              </a:spcAft>
              <a:buClrTx/>
              <a:buSzTx/>
              <a:buFont typeface="+mj-lt"/>
              <a:buAutoNum type="arabicPeriod"/>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混合給与制度</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の</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導入</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 name="テキスト ボックス 1"/>
          <p:cNvSpPr txBox="1"/>
          <p:nvPr/>
        </p:nvSpPr>
        <p:spPr>
          <a:xfrm>
            <a:off x="4716250" y="6560739"/>
            <a:ext cx="118184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n-cs"/>
              </a:rPr>
              <a:t>付録１１</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endParaRPr kumimoji="1" lang="ja-JP" altLang="en-US" sz="1200" b="1" i="0" u="none" strike="noStrike" kern="1200" cap="none" spc="0" normalizeH="0" baseline="0" noProof="0" dirty="0">
              <a:ln>
                <a:noFill/>
              </a:ln>
              <a:solidFill>
                <a:srgbClr val="0000FF"/>
              </a:solidFill>
              <a:effectLst/>
              <a:uLnTx/>
              <a:uFillTx/>
              <a:latin typeface="メイリオ"/>
              <a:ea typeface="メイリオ"/>
              <a:cs typeface="+mn-cs"/>
            </a:endParaRPr>
          </a:p>
        </p:txBody>
      </p:sp>
      <p:grpSp>
        <p:nvGrpSpPr>
          <p:cNvPr id="22" name="グループ化 21"/>
          <p:cNvGrpSpPr/>
          <p:nvPr/>
        </p:nvGrpSpPr>
        <p:grpSpPr>
          <a:xfrm flipV="1">
            <a:off x="2739510" y="1648990"/>
            <a:ext cx="3318390" cy="3318390"/>
            <a:chOff x="2739510" y="1648990"/>
            <a:chExt cx="3318390" cy="3318390"/>
          </a:xfrm>
        </p:grpSpPr>
        <p:sp>
          <p:nvSpPr>
            <p:cNvPr id="20" name="円弧 19"/>
            <p:cNvSpPr/>
            <p:nvPr/>
          </p:nvSpPr>
          <p:spPr>
            <a:xfrm>
              <a:off x="2739510" y="1648990"/>
              <a:ext cx="3318390" cy="3318390"/>
            </a:xfrm>
            <a:prstGeom prst="arc">
              <a:avLst>
                <a:gd name="adj1" fmla="val 17765106"/>
                <a:gd name="adj2" fmla="val 20727157"/>
              </a:avLst>
            </a:prstGeom>
            <a:ln w="203200">
              <a:solidFill>
                <a:schemeClr val="accent1">
                  <a:lumMod val="60000"/>
                  <a:lumOff val="4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 name="円弧 34"/>
            <p:cNvSpPr/>
            <p:nvPr/>
          </p:nvSpPr>
          <p:spPr>
            <a:xfrm flipH="1">
              <a:off x="2739510" y="1648990"/>
              <a:ext cx="3318390" cy="3318390"/>
            </a:xfrm>
            <a:prstGeom prst="arc">
              <a:avLst>
                <a:gd name="adj1" fmla="val 17765106"/>
                <a:gd name="adj2" fmla="val 20727157"/>
              </a:avLst>
            </a:prstGeom>
            <a:ln w="203200">
              <a:solidFill>
                <a:schemeClr val="accent1">
                  <a:lumMod val="60000"/>
                  <a:lumOff val="4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grpSp>
        <p:nvGrpSpPr>
          <p:cNvPr id="37" name="グループ化 36"/>
          <p:cNvGrpSpPr/>
          <p:nvPr/>
        </p:nvGrpSpPr>
        <p:grpSpPr>
          <a:xfrm>
            <a:off x="2739510" y="1648990"/>
            <a:ext cx="3318390" cy="3318390"/>
            <a:chOff x="2739510" y="1648990"/>
            <a:chExt cx="3318390" cy="3318390"/>
          </a:xfrm>
        </p:grpSpPr>
        <p:sp>
          <p:nvSpPr>
            <p:cNvPr id="38" name="円弧 37"/>
            <p:cNvSpPr/>
            <p:nvPr/>
          </p:nvSpPr>
          <p:spPr>
            <a:xfrm>
              <a:off x="2739510" y="1648990"/>
              <a:ext cx="3318390" cy="3318390"/>
            </a:xfrm>
            <a:prstGeom prst="arc">
              <a:avLst>
                <a:gd name="adj1" fmla="val 17765106"/>
                <a:gd name="adj2" fmla="val 20727157"/>
              </a:avLst>
            </a:prstGeom>
            <a:ln w="203200">
              <a:solidFill>
                <a:schemeClr val="accent1">
                  <a:lumMod val="60000"/>
                  <a:lumOff val="4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3" name="円弧 42"/>
            <p:cNvSpPr/>
            <p:nvPr/>
          </p:nvSpPr>
          <p:spPr>
            <a:xfrm flipH="1">
              <a:off x="2739510" y="1648990"/>
              <a:ext cx="3318390" cy="3318390"/>
            </a:xfrm>
            <a:prstGeom prst="arc">
              <a:avLst>
                <a:gd name="adj1" fmla="val 17765106"/>
                <a:gd name="adj2" fmla="val 20727157"/>
              </a:avLst>
            </a:prstGeom>
            <a:ln w="203200">
              <a:solidFill>
                <a:schemeClr val="accent1">
                  <a:lumMod val="60000"/>
                  <a:lumOff val="4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28" name="テキスト ボックス 27"/>
          <p:cNvSpPr txBox="1"/>
          <p:nvPr/>
        </p:nvSpPr>
        <p:spPr>
          <a:xfrm>
            <a:off x="7858678" y="1598751"/>
            <a:ext cx="118739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n-cs"/>
              </a:rPr>
              <a:t>付録９</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endParaRPr kumimoji="1" lang="ja-JP" altLang="en-US" sz="1200" b="1" i="0" u="none" strike="noStrike" kern="1200" cap="none" spc="0" normalizeH="0" baseline="0" noProof="0" dirty="0">
              <a:ln>
                <a:noFill/>
              </a:ln>
              <a:solidFill>
                <a:srgbClr val="0000FF"/>
              </a:solidFill>
              <a:effectLst/>
              <a:uLnTx/>
              <a:uFillTx/>
              <a:latin typeface="メイリオ"/>
              <a:ea typeface="メイリオ"/>
              <a:cs typeface="+mn-cs"/>
            </a:endParaRPr>
          </a:p>
        </p:txBody>
      </p:sp>
      <p:sp>
        <p:nvSpPr>
          <p:cNvPr id="29" name="テキスト ボックス 28"/>
          <p:cNvSpPr txBox="1"/>
          <p:nvPr/>
        </p:nvSpPr>
        <p:spPr>
          <a:xfrm>
            <a:off x="7823623" y="6346989"/>
            <a:ext cx="122402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srgbClr val="0000FF"/>
                </a:solidFill>
                <a:effectLst/>
                <a:uLnTx/>
                <a:uFillTx/>
                <a:latin typeface="メイリオ"/>
                <a:ea typeface="メイリオ"/>
                <a:cs typeface="+mn-cs"/>
              </a:rPr>
              <a:t>付録１０</a:t>
            </a:r>
            <a:r>
              <a:rPr kumimoji="1" lang="en-US" altLang="ja-JP" sz="1200" b="1" i="0" u="none" strike="noStrike" kern="1200" cap="none" spc="0" normalizeH="0" baseline="0" noProof="0" dirty="0" smtClean="0">
                <a:ln>
                  <a:noFill/>
                </a:ln>
                <a:solidFill>
                  <a:srgbClr val="0000FF"/>
                </a:solidFill>
                <a:effectLst/>
                <a:uLnTx/>
                <a:uFillTx/>
                <a:latin typeface="メイリオ"/>
                <a:ea typeface="メイリオ"/>
                <a:cs typeface="+mn-cs"/>
              </a:rPr>
              <a:t>】</a:t>
            </a:r>
            <a:endParaRPr kumimoji="1" lang="ja-JP" altLang="en-US" sz="1200" b="1" i="0" u="none" strike="noStrike" kern="1200" cap="none" spc="0" normalizeH="0" baseline="0" noProof="0" dirty="0">
              <a:ln>
                <a:noFill/>
              </a:ln>
              <a:solidFill>
                <a:srgbClr val="0000FF"/>
              </a:solidFill>
              <a:effectLst/>
              <a:uLnTx/>
              <a:uFillTx/>
              <a:latin typeface="メイリオ"/>
              <a:ea typeface="メイリオ"/>
              <a:cs typeface="+mn-cs"/>
            </a:endParaRPr>
          </a:p>
        </p:txBody>
      </p:sp>
      <p:sp>
        <p:nvSpPr>
          <p:cNvPr id="5" name="正方形/長方形 4"/>
          <p:cNvSpPr/>
          <p:nvPr/>
        </p:nvSpPr>
        <p:spPr>
          <a:xfrm>
            <a:off x="5872169" y="5421919"/>
            <a:ext cx="3138400" cy="907941"/>
          </a:xfrm>
          <a:prstGeom prst="rect">
            <a:avLst/>
          </a:prstGeom>
          <a:ln>
            <a:solidFill>
              <a:schemeClr val="tx1"/>
            </a:solidFill>
          </a:ln>
        </p:spPr>
        <p:txBody>
          <a:bodyPr wrap="square">
            <a:spAutoFit/>
          </a:bodyPr>
          <a:lstStyle/>
          <a:p>
            <a:pPr marL="171450" lvl="0" indent="-171450">
              <a:spcAft>
                <a:spcPts val="300"/>
              </a:spcAft>
              <a:buFont typeface="Wingdings" panose="05000000000000000000" pitchFamily="2" charset="2"/>
              <a:buChar char="l"/>
              <a:defRPr/>
            </a:pPr>
            <a:r>
              <a:rPr lang="ja-JP" altLang="en-US" sz="1200" b="1" dirty="0" smtClean="0">
                <a:solidFill>
                  <a:prstClr val="black"/>
                </a:solidFill>
                <a:latin typeface="メイリオ" panose="020B0604030504040204" pitchFamily="50" charset="-128"/>
                <a:ea typeface="メイリオ" panose="020B0604030504040204" pitchFamily="50" charset="-128"/>
              </a:rPr>
              <a:t>民間とのクロスアポイントメント制度の締結実績</a:t>
            </a:r>
            <a:endParaRPr lang="en-US" altLang="ja-JP" sz="1200" b="1" dirty="0" smtClean="0">
              <a:solidFill>
                <a:prstClr val="black"/>
              </a:solidFill>
              <a:latin typeface="メイリオ" panose="020B0604030504040204" pitchFamily="50" charset="-128"/>
              <a:ea typeface="メイリオ" panose="020B0604030504040204" pitchFamily="50" charset="-128"/>
            </a:endParaRPr>
          </a:p>
          <a:p>
            <a:pPr lvl="0">
              <a:spcAft>
                <a:spcPts val="300"/>
              </a:spcAft>
              <a:defRPr/>
            </a:pPr>
            <a:r>
              <a:rPr lang="ja-JP" altLang="en-US" sz="1200" b="1" dirty="0" smtClean="0">
                <a:solidFill>
                  <a:prstClr val="black"/>
                </a:solidFill>
                <a:latin typeface="メイリオ" panose="020B0604030504040204" pitchFamily="50" charset="-128"/>
                <a:ea typeface="メイリオ" panose="020B0604030504040204" pitchFamily="50" charset="-128"/>
              </a:rPr>
              <a:t>・</a:t>
            </a:r>
            <a:r>
              <a:rPr lang="ja-JP" altLang="en-US" sz="1200" b="1" dirty="0">
                <a:solidFill>
                  <a:prstClr val="black"/>
                </a:solidFill>
                <a:latin typeface="メイリオ" panose="020B0604030504040204" pitchFamily="50" charset="-128"/>
                <a:ea typeface="メイリオ" panose="020B0604030504040204" pitchFamily="50" charset="-128"/>
              </a:rPr>
              <a:t>コマツに工学研究科教授を派遣</a:t>
            </a:r>
            <a:endParaRPr lang="en-US" altLang="ja-JP" sz="1200" b="1" dirty="0">
              <a:solidFill>
                <a:prstClr val="black"/>
              </a:solidFill>
              <a:latin typeface="メイリオ" panose="020B0604030504040204" pitchFamily="50" charset="-128"/>
              <a:ea typeface="メイリオ" panose="020B0604030504040204" pitchFamily="50" charset="-128"/>
            </a:endParaRPr>
          </a:p>
          <a:p>
            <a:pPr lvl="0">
              <a:spcAft>
                <a:spcPts val="300"/>
              </a:spcAft>
              <a:defRPr/>
            </a:pPr>
            <a:r>
              <a:rPr lang="ja-JP" altLang="en-US" sz="1200" b="1" dirty="0" smtClean="0">
                <a:solidFill>
                  <a:prstClr val="black"/>
                </a:solidFill>
                <a:latin typeface="メイリオ" panose="020B0604030504040204" pitchFamily="50" charset="-128"/>
                <a:ea typeface="メイリオ" panose="020B0604030504040204" pitchFamily="50" charset="-128"/>
              </a:rPr>
              <a:t>・ダイキンの女性研究者を</a:t>
            </a:r>
            <a:r>
              <a:rPr lang="ja-JP" altLang="en-US" sz="1200" b="1" dirty="0">
                <a:solidFill>
                  <a:prstClr val="black"/>
                </a:solidFill>
                <a:latin typeface="メイリオ" panose="020B0604030504040204" pitchFamily="50" charset="-128"/>
                <a:ea typeface="メイリオ" panose="020B0604030504040204" pitchFamily="50" charset="-128"/>
              </a:rPr>
              <a:t>受入</a:t>
            </a:r>
            <a:endParaRPr lang="en-US" altLang="ja-JP" sz="1200" b="1" dirty="0">
              <a:solidFill>
                <a:prstClr val="black"/>
              </a:solidFill>
              <a:latin typeface="メイリオ" panose="020B0604030504040204" pitchFamily="50" charset="-128"/>
              <a:ea typeface="メイリオ" panose="020B0604030504040204" pitchFamily="50" charset="-128"/>
            </a:endParaRPr>
          </a:p>
        </p:txBody>
      </p:sp>
      <p:sp>
        <p:nvSpPr>
          <p:cNvPr id="36" name="角丸四角形 35"/>
          <p:cNvSpPr/>
          <p:nvPr/>
        </p:nvSpPr>
        <p:spPr>
          <a:xfrm>
            <a:off x="228881" y="459064"/>
            <a:ext cx="3002551" cy="1200785"/>
          </a:xfrm>
          <a:prstGeom prst="roundRect">
            <a:avLst>
              <a:gd name="adj" fmla="val 6619"/>
            </a:avLst>
          </a:prstGeom>
          <a:solidFill>
            <a:schemeClr val="bg1"/>
          </a:solidFill>
          <a:ln w="57150" cap="flat" cmpd="sng" algn="ctr">
            <a:solidFill>
              <a:srgbClr val="055DCD">
                <a:lumMod val="60000"/>
                <a:lumOff val="40000"/>
              </a:srgbClr>
            </a:solidFill>
            <a:prstDash val="solid"/>
          </a:ln>
          <a:effectLst/>
        </p:spPr>
        <p:txBody>
          <a:bodyPr rtlCol="0" anchor="ctr"/>
          <a:lstStyle/>
          <a:p>
            <a:pPr marL="285750" lvl="0" indent="-285750" algn="just">
              <a:lnSpc>
                <a:spcPts val="1800"/>
              </a:lnSpc>
              <a:buClr>
                <a:prstClr val="black"/>
              </a:buClr>
              <a:buFont typeface="Wingdings" panose="05000000000000000000" pitchFamily="2" charset="2"/>
              <a:buChar char="l"/>
              <a:defRPr/>
            </a:pPr>
            <a:r>
              <a:rPr lang="ja-JP" altLang="en-US" sz="1350" b="1" dirty="0">
                <a:solidFill>
                  <a:srgbClr val="C00000"/>
                </a:solidFill>
                <a:cs typeface="Arial" panose="020B0604020202020204" pitchFamily="34" charset="0"/>
              </a:rPr>
              <a:t>適正かつ戦略的に大学を経営できるガバナンス体制と財務基盤を強化</a:t>
            </a:r>
            <a:endParaRPr lang="en-US" altLang="ja-JP" sz="1350" b="1" dirty="0">
              <a:solidFill>
                <a:srgbClr val="C00000"/>
              </a:solidFill>
              <a:cs typeface="Arial" panose="020B0604020202020204" pitchFamily="34" charset="0"/>
            </a:endParaRPr>
          </a:p>
          <a:p>
            <a:pPr marL="285750" lvl="0" indent="-285750" algn="just">
              <a:lnSpc>
                <a:spcPts val="1800"/>
              </a:lnSpc>
              <a:buFont typeface="Wingdings" panose="05000000000000000000" pitchFamily="2" charset="2"/>
              <a:buChar char="l"/>
              <a:defRPr/>
            </a:pPr>
            <a:r>
              <a:rPr lang="ja-JP" altLang="en-US" sz="1350" b="1" dirty="0">
                <a:solidFill>
                  <a:prstClr val="black"/>
                </a:solidFill>
              </a:rPr>
              <a:t>コンプライアンスの徹底</a:t>
            </a:r>
          </a:p>
          <a:p>
            <a:pPr marL="285750" lvl="0" indent="-285750" algn="just">
              <a:lnSpc>
                <a:spcPts val="1800"/>
              </a:lnSpc>
              <a:buFont typeface="Wingdings" panose="05000000000000000000" pitchFamily="2" charset="2"/>
              <a:buChar char="l"/>
              <a:defRPr/>
            </a:pPr>
            <a:r>
              <a:rPr lang="ja-JP" altLang="en-US" sz="1350" b="1" dirty="0">
                <a:solidFill>
                  <a:prstClr val="black"/>
                </a:solidFill>
              </a:rPr>
              <a:t>教育研究機能を最大限に発揮</a:t>
            </a:r>
          </a:p>
        </p:txBody>
      </p:sp>
      <p:sp>
        <p:nvSpPr>
          <p:cNvPr id="34" name="正方形/長方形 33"/>
          <p:cNvSpPr/>
          <p:nvPr/>
        </p:nvSpPr>
        <p:spPr>
          <a:xfrm>
            <a:off x="-3074416" y="226402"/>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付録番号の変更</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239284696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角丸四角形 27"/>
          <p:cNvSpPr/>
          <p:nvPr/>
        </p:nvSpPr>
        <p:spPr>
          <a:xfrm>
            <a:off x="79588" y="872367"/>
            <a:ext cx="2544685" cy="4953079"/>
          </a:xfrm>
          <a:prstGeom prst="roundRect">
            <a:avLst/>
          </a:prstGeom>
          <a:solidFill>
            <a:srgbClr val="CC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 name="正方形/長方形 5"/>
          <p:cNvSpPr/>
          <p:nvPr/>
        </p:nvSpPr>
        <p:spPr>
          <a:xfrm>
            <a:off x="307174" y="-1048979"/>
            <a:ext cx="818716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rPr>
              <a:t>１</a:t>
            </a:r>
            <a:r>
              <a:rPr kumimoji="1" lang="ja-JP" altLang="en-US" sz="1800" b="1" i="0" u="none" strike="noStrike" kern="12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rPr>
              <a:t>７</a:t>
            </a:r>
            <a:r>
              <a:rPr kumimoji="1" lang="ja-JP" altLang="en-US" sz="18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rPr>
              <a:t>　基盤強化２　財務</a:t>
            </a:r>
            <a:r>
              <a:rPr kumimoji="1" lang="ja-JP" altLang="en-US" sz="1800" b="1" i="0" u="none" strike="noStrike" kern="12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rPr>
              <a:t>構造</a:t>
            </a:r>
            <a:r>
              <a:rPr kumimoji="1" lang="ja-JP" altLang="en-US" sz="18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rPr>
              <a:t>改革</a:t>
            </a:r>
            <a:endParaRPr kumimoji="1" lang="ja-JP" altLang="en-US" sz="1800" b="1" i="0" u="none" strike="noStrike" kern="1200" cap="none" spc="0" normalizeH="0" baseline="0" noProof="0" dirty="0">
              <a:ln>
                <a:noFill/>
              </a:ln>
              <a:solidFill>
                <a:prstClr val="white"/>
              </a:solidFill>
              <a:effectLst/>
              <a:uLnTx/>
              <a:uFillTx/>
              <a:latin typeface="ＭＳ Ｐゴシック" panose="020B0600070205080204" pitchFamily="50" charset="-128"/>
              <a:ea typeface="ＭＳ Ｐゴシック" panose="020B0600070205080204" pitchFamily="50" charset="-128"/>
              <a:cs typeface="メイリオ" panose="020B0604030504040204" pitchFamily="50" charset="-128"/>
            </a:endParaRPr>
          </a:p>
        </p:txBody>
      </p:sp>
      <p:sp>
        <p:nvSpPr>
          <p:cNvPr id="2" name="タイトル 1"/>
          <p:cNvSpPr>
            <a:spLocks noGrp="1"/>
          </p:cNvSpPr>
          <p:nvPr>
            <p:ph type="title"/>
          </p:nvPr>
        </p:nvSpPr>
        <p:spPr/>
        <p:txBody>
          <a:bodyPr/>
          <a:lstStyle/>
          <a:p>
            <a:r>
              <a:rPr lang="zh-TW" altLang="en-US" dirty="0" smtClean="0"/>
              <a:t>基盤</a:t>
            </a:r>
            <a:r>
              <a:rPr lang="zh-TW" altLang="en-US" dirty="0"/>
              <a:t>強化２　</a:t>
            </a:r>
            <a:r>
              <a:rPr lang="zh-TW" altLang="en-US" dirty="0" smtClean="0"/>
              <a:t>財務</a:t>
            </a:r>
            <a:r>
              <a:rPr lang="ja-JP" altLang="en-US" dirty="0" smtClean="0"/>
              <a:t>基盤強化</a:t>
            </a:r>
            <a:endParaRPr kumimoji="1" lang="ja-JP" altLang="en-US" dirty="0"/>
          </a:p>
        </p:txBody>
      </p:sp>
      <p:sp>
        <p:nvSpPr>
          <p:cNvPr id="3" name="スライド番号プレースホルダー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１９</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7" name="円/楕円 86"/>
          <p:cNvSpPr/>
          <p:nvPr/>
        </p:nvSpPr>
        <p:spPr>
          <a:xfrm>
            <a:off x="79588" y="590057"/>
            <a:ext cx="1913573" cy="953924"/>
          </a:xfrm>
          <a:prstGeom prst="ellipse">
            <a:avLst/>
          </a:prstGeom>
          <a:gradFill flip="none" rotWithShape="1">
            <a:gsLst>
              <a:gs pos="0">
                <a:srgbClr val="92D050"/>
              </a:gs>
              <a:gs pos="16000">
                <a:srgbClr val="92D050"/>
              </a:gs>
              <a:gs pos="46000">
                <a:schemeClr val="bg1"/>
              </a:gs>
              <a:gs pos="100000">
                <a:schemeClr val="accent1">
                  <a:tint val="23500"/>
                  <a:satMod val="16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さらなる</a:t>
            </a:r>
            <a:endPar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外部資金の</a:t>
            </a:r>
            <a:endPar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呼び込み</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正方形/長方形 88"/>
          <p:cNvSpPr/>
          <p:nvPr/>
        </p:nvSpPr>
        <p:spPr>
          <a:xfrm>
            <a:off x="107504" y="6021288"/>
            <a:ext cx="8747475" cy="760442"/>
          </a:xfrm>
          <a:prstGeom prst="rect">
            <a:avLst/>
          </a:prstGeom>
          <a:solidFill>
            <a:srgbClr val="52C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0" i="0" u="none" strike="noStrike" kern="1200" cap="none" spc="0" normalizeH="0" baseline="0" noProof="0">
              <a:ln>
                <a:noFill/>
              </a:ln>
              <a:solidFill>
                <a:prstClr val="white"/>
              </a:solidFill>
              <a:effectLst/>
              <a:uLnTx/>
              <a:uFillTx/>
              <a:latin typeface="メイリオ"/>
              <a:ea typeface="メイリオ"/>
              <a:cs typeface="+mn-cs"/>
            </a:endParaRPr>
          </a:p>
        </p:txBody>
      </p:sp>
      <p:cxnSp>
        <p:nvCxnSpPr>
          <p:cNvPr id="99" name="カギ線コネクタ 98"/>
          <p:cNvCxnSpPr>
            <a:stCxn id="95" idx="6"/>
            <a:endCxn id="90" idx="1"/>
          </p:cNvCxnSpPr>
          <p:nvPr/>
        </p:nvCxnSpPr>
        <p:spPr>
          <a:xfrm>
            <a:off x="2155758" y="1884542"/>
            <a:ext cx="587905" cy="2209131"/>
          </a:xfrm>
          <a:prstGeom prst="bentConnector3">
            <a:avLst>
              <a:gd name="adj1" fmla="val 50000"/>
            </a:avLst>
          </a:prstGeom>
          <a:ln w="38100" cmpd="sng">
            <a:solidFill>
              <a:srgbClr val="C00000"/>
            </a:solidFill>
            <a:prstDash val="sysDash"/>
            <a:tailEnd type="triangle"/>
          </a:ln>
          <a:effectLst>
            <a:glow rad="38100">
              <a:schemeClr val="bg1"/>
            </a:glow>
          </a:effectLst>
        </p:spPr>
        <p:style>
          <a:lnRef idx="2">
            <a:schemeClr val="accent1"/>
          </a:lnRef>
          <a:fillRef idx="0">
            <a:schemeClr val="accent1"/>
          </a:fillRef>
          <a:effectRef idx="1">
            <a:schemeClr val="accent1"/>
          </a:effectRef>
          <a:fontRef idx="minor">
            <a:schemeClr val="tx1"/>
          </a:fontRef>
        </p:style>
      </p:cxnSp>
      <p:cxnSp>
        <p:nvCxnSpPr>
          <p:cNvPr id="113" name="直線コネクタ 112"/>
          <p:cNvCxnSpPr>
            <a:stCxn id="107" idx="6"/>
          </p:cNvCxnSpPr>
          <p:nvPr/>
        </p:nvCxnSpPr>
        <p:spPr>
          <a:xfrm>
            <a:off x="2124141" y="3756751"/>
            <a:ext cx="288399" cy="0"/>
          </a:xfrm>
          <a:prstGeom prst="line">
            <a:avLst/>
          </a:prstGeom>
          <a:ln w="38100" cmpd="sng">
            <a:solidFill>
              <a:srgbClr val="C00000"/>
            </a:solidFill>
            <a:prstDash val="sysDash"/>
            <a:headEnd type="none" w="med" len="med"/>
            <a:tailEnd type="none" w="med" len="med"/>
          </a:ln>
          <a:effectLst>
            <a:glow rad="38100">
              <a:schemeClr val="bg1"/>
            </a:glow>
          </a:effectLst>
        </p:spPr>
        <p:style>
          <a:lnRef idx="2">
            <a:schemeClr val="accent1"/>
          </a:lnRef>
          <a:fillRef idx="0">
            <a:schemeClr val="accent1"/>
          </a:fillRef>
          <a:effectRef idx="1">
            <a:schemeClr val="accent1"/>
          </a:effectRef>
          <a:fontRef idx="minor">
            <a:schemeClr val="tx1"/>
          </a:fontRef>
        </p:style>
      </p:cxnSp>
      <p:cxnSp>
        <p:nvCxnSpPr>
          <p:cNvPr id="122" name="カギ線コネクタ 121"/>
          <p:cNvCxnSpPr/>
          <p:nvPr/>
        </p:nvCxnSpPr>
        <p:spPr>
          <a:xfrm flipV="1">
            <a:off x="2148586" y="3991312"/>
            <a:ext cx="297477" cy="1165834"/>
          </a:xfrm>
          <a:prstGeom prst="bentConnector2">
            <a:avLst/>
          </a:prstGeom>
          <a:ln w="38100" cmpd="sng">
            <a:solidFill>
              <a:srgbClr val="C00000"/>
            </a:solidFill>
            <a:prstDash val="sysDash"/>
            <a:tailEnd type="none"/>
          </a:ln>
          <a:effectLst>
            <a:glow rad="38100">
              <a:schemeClr val="bg1"/>
            </a:glow>
          </a:effectLst>
        </p:spPr>
        <p:style>
          <a:lnRef idx="2">
            <a:schemeClr val="accent1"/>
          </a:lnRef>
          <a:fillRef idx="0">
            <a:schemeClr val="accent1"/>
          </a:fillRef>
          <a:effectRef idx="1">
            <a:schemeClr val="accent1"/>
          </a:effectRef>
          <a:fontRef idx="minor">
            <a:schemeClr val="tx1"/>
          </a:fontRef>
        </p:style>
      </p:cxnSp>
      <p:sp>
        <p:nvSpPr>
          <p:cNvPr id="163" name="正方形/長方形 162"/>
          <p:cNvSpPr/>
          <p:nvPr/>
        </p:nvSpPr>
        <p:spPr>
          <a:xfrm>
            <a:off x="7431740" y="6270250"/>
            <a:ext cx="1181786"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管理会計</a:t>
            </a:r>
            <a:endParaRPr kumimoji="1" lang="ja-JP" altLang="en-US"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64" name="正方形/長方形 163"/>
          <p:cNvSpPr/>
          <p:nvPr/>
        </p:nvSpPr>
        <p:spPr>
          <a:xfrm>
            <a:off x="5002132" y="6270250"/>
            <a:ext cx="1079438"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予算調整</a:t>
            </a:r>
            <a:endParaRPr kumimoji="1" lang="en-US" altLang="ja-JP"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制度</a:t>
            </a:r>
            <a:endParaRPr kumimoji="1" lang="ja-JP" altLang="en-US" sz="14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69" name="正方形/長方形 168"/>
          <p:cNvSpPr/>
          <p:nvPr/>
        </p:nvSpPr>
        <p:spPr>
          <a:xfrm>
            <a:off x="3741406" y="6270250"/>
            <a:ext cx="1181786"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学内リソースの</a:t>
            </a: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戦略的配分</a:t>
            </a:r>
            <a:endParaRPr kumimoji="1" lang="ja-JP" altLang="en-US" sz="12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71" name="正方形/長方形 170"/>
          <p:cNvSpPr/>
          <p:nvPr/>
        </p:nvSpPr>
        <p:spPr>
          <a:xfrm>
            <a:off x="2561953" y="6270250"/>
            <a:ext cx="1090255"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戦略策定</a:t>
            </a: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機能の強化</a:t>
            </a:r>
            <a:endParaRPr kumimoji="1" lang="ja-JP" altLang="en-US" sz="12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72" name="正方形/長方形 171"/>
          <p:cNvSpPr/>
          <p:nvPr/>
        </p:nvSpPr>
        <p:spPr>
          <a:xfrm>
            <a:off x="56387" y="394814"/>
            <a:ext cx="5077587" cy="252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wrap="none" tIns="54000" bIns="0"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1F497D"/>
                </a:solidFill>
                <a:effectLst/>
                <a:uLnTx/>
                <a:uFillTx/>
                <a:latin typeface="メイリオ"/>
                <a:ea typeface="メイリオ"/>
                <a:cs typeface="+mn-cs"/>
              </a:rPr>
              <a:t>社会との共創を軸とした好循環システム（</a:t>
            </a:r>
            <a:r>
              <a:rPr kumimoji="1" lang="en-US" altLang="ja-JP" sz="1600" b="1" i="0" u="none" strike="noStrike" kern="1200" cap="none" spc="0" normalizeH="0" baseline="0" noProof="0" dirty="0" smtClean="0">
                <a:ln>
                  <a:noFill/>
                </a:ln>
                <a:solidFill>
                  <a:srgbClr val="1F497D"/>
                </a:solidFill>
                <a:effectLst/>
                <a:uLnTx/>
                <a:uFillTx/>
                <a:latin typeface="メイリオ"/>
                <a:ea typeface="メイリオ"/>
                <a:cs typeface="+mn-cs"/>
              </a:rPr>
              <a:t>2021</a:t>
            </a:r>
            <a:r>
              <a:rPr kumimoji="1" lang="ja-JP" altLang="en-US" sz="1600" b="1" i="0" u="none" strike="noStrike" kern="1200" cap="none" spc="0" normalizeH="0" baseline="0" noProof="0" dirty="0" smtClean="0">
                <a:ln>
                  <a:noFill/>
                </a:ln>
                <a:solidFill>
                  <a:srgbClr val="1F497D"/>
                </a:solidFill>
                <a:effectLst/>
                <a:uLnTx/>
                <a:uFillTx/>
                <a:latin typeface="メイリオ"/>
                <a:ea typeface="メイリオ"/>
                <a:cs typeface="+mn-cs"/>
              </a:rPr>
              <a:t>年度）</a:t>
            </a:r>
            <a:endParaRPr kumimoji="1" lang="ja-JP" altLang="en-US" sz="1600" b="1" i="0" u="none" strike="noStrike" kern="1200" cap="none" spc="0" normalizeH="0" baseline="0" noProof="0" dirty="0">
              <a:ln>
                <a:noFill/>
              </a:ln>
              <a:solidFill>
                <a:srgbClr val="1F497D"/>
              </a:solidFill>
              <a:effectLst/>
              <a:uLnTx/>
              <a:uFillTx/>
              <a:latin typeface="メイリオ"/>
              <a:ea typeface="メイリオ"/>
              <a:cs typeface="+mn-cs"/>
            </a:endParaRPr>
          </a:p>
        </p:txBody>
      </p:sp>
      <p:sp>
        <p:nvSpPr>
          <p:cNvPr id="174" name="正方形/長方形 173"/>
          <p:cNvSpPr/>
          <p:nvPr/>
        </p:nvSpPr>
        <p:spPr>
          <a:xfrm>
            <a:off x="4776366" y="2289701"/>
            <a:ext cx="1072662" cy="523220"/>
          </a:xfrm>
          <a:prstGeom prst="rect">
            <a:avLst/>
          </a:prstGeom>
        </p:spPr>
        <p:txBody>
          <a:bodyPr wrap="square" anchor="ctr" anchorCtr="1">
            <a:spAutoFit/>
          </a:bodyPr>
          <a:lstStyle/>
          <a:p>
            <a:pPr marL="0" marR="0" lvl="0" indent="0" algn="l"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rgbClr val="1A3C9A"/>
                </a:solidFill>
                <a:effectLst>
                  <a:glow rad="127000">
                    <a:prstClr val="white"/>
                  </a:glow>
                </a:effectLst>
                <a:uLnTx/>
                <a:uFillTx/>
                <a:latin typeface="Meiryo" charset="-128"/>
                <a:ea typeface="Meiryo" charset="-128"/>
                <a:cs typeface="Meiryo" charset="-128"/>
              </a:rPr>
              <a:t>大阪大学</a:t>
            </a:r>
            <a:r>
              <a:rPr kumimoji="1" lang="ja-JP" altLang="en-US" sz="1400" b="1" i="0" u="none" strike="noStrike" kern="1200" cap="none" spc="0" normalizeH="0" baseline="0" noProof="0" dirty="0" smtClean="0">
                <a:ln>
                  <a:noFill/>
                </a:ln>
                <a:solidFill>
                  <a:srgbClr val="1A3C9A"/>
                </a:solidFill>
                <a:effectLst>
                  <a:glow rad="127000">
                    <a:prstClr val="white"/>
                  </a:glow>
                </a:effectLst>
                <a:uLnTx/>
                <a:uFillTx/>
                <a:latin typeface="Meiryo" charset="-128"/>
                <a:ea typeface="Meiryo" charset="-128"/>
                <a:cs typeface="Meiryo" charset="-128"/>
              </a:rPr>
              <a:t>の</a:t>
            </a:r>
            <a:endParaRPr kumimoji="1" lang="en-US" altLang="ja-JP" sz="1400" b="1" i="0" u="none" strike="noStrike" kern="1200" cap="none" spc="0" normalizeH="0" baseline="0" noProof="0" dirty="0" smtClean="0">
              <a:ln>
                <a:noFill/>
              </a:ln>
              <a:solidFill>
                <a:srgbClr val="1A3C9A"/>
              </a:solidFill>
              <a:effectLst>
                <a:glow rad="127000">
                  <a:prstClr val="white"/>
                </a:glow>
              </a:effectLst>
              <a:uLnTx/>
              <a:uFillTx/>
              <a:latin typeface="Meiryo" charset="-128"/>
              <a:ea typeface="Meiryo" charset="-128"/>
              <a:cs typeface="Meiryo" charset="-128"/>
            </a:endParaRPr>
          </a:p>
          <a:p>
            <a:pPr marL="0" marR="0" lvl="0" indent="0" algn="l" defTabSz="779173" rtl="0" eaLnBrk="1" fontAlgn="base" latinLnBrk="0" hangingPunct="1">
              <a:lnSpc>
                <a:spcPct val="100000"/>
              </a:lnSpc>
              <a:spcBef>
                <a:spcPts val="0"/>
              </a:spcBef>
              <a:spcAft>
                <a:spcPts val="600"/>
              </a:spcAft>
              <a:buClrTx/>
              <a:buSzTx/>
              <a:buFontTx/>
              <a:buNone/>
              <a:tabLst/>
              <a:defRPr/>
            </a:pPr>
            <a:r>
              <a:rPr kumimoji="1" lang="ja-JP" altLang="en-US" sz="1400" b="1" i="0" u="none" strike="noStrike" kern="1200" cap="none" spc="0" normalizeH="0" baseline="0" noProof="0" dirty="0" smtClean="0">
                <a:ln>
                  <a:noFill/>
                </a:ln>
                <a:solidFill>
                  <a:srgbClr val="1A3C9A"/>
                </a:solidFill>
                <a:effectLst>
                  <a:glow rad="127000">
                    <a:prstClr val="white"/>
                  </a:glow>
                </a:effectLst>
                <a:uLnTx/>
                <a:uFillTx/>
                <a:latin typeface="Meiryo" charset="-128"/>
                <a:ea typeface="Meiryo" charset="-128"/>
                <a:cs typeface="Meiryo" charset="-128"/>
              </a:rPr>
              <a:t>基盤的収入</a:t>
            </a:r>
            <a:endParaRPr kumimoji="1" lang="en-US" altLang="ja-JP" sz="1400" b="1" i="0" u="none" strike="noStrike" kern="1200" cap="none" spc="0" normalizeH="0" baseline="0" noProof="0" dirty="0">
              <a:ln>
                <a:noFill/>
              </a:ln>
              <a:solidFill>
                <a:srgbClr val="1A3C9A"/>
              </a:solidFill>
              <a:effectLst>
                <a:glow rad="127000">
                  <a:prstClr val="white"/>
                </a:glow>
              </a:effectLst>
              <a:uLnTx/>
              <a:uFillTx/>
              <a:latin typeface="Meiryo" charset="-128"/>
              <a:ea typeface="Meiryo" charset="-128"/>
              <a:cs typeface="Meiryo" charset="-128"/>
            </a:endParaRPr>
          </a:p>
        </p:txBody>
      </p:sp>
      <p:sp>
        <p:nvSpPr>
          <p:cNvPr id="178" name="正方形/長方形 177"/>
          <p:cNvSpPr/>
          <p:nvPr/>
        </p:nvSpPr>
        <p:spPr>
          <a:xfrm>
            <a:off x="2724904" y="3605023"/>
            <a:ext cx="395977" cy="3640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79" name="正方形/長方形 178"/>
          <p:cNvSpPr/>
          <p:nvPr/>
        </p:nvSpPr>
        <p:spPr>
          <a:xfrm>
            <a:off x="6171706" y="6270250"/>
            <a:ext cx="1161408"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人事制度</a:t>
            </a:r>
            <a:endParaRPr kumimoji="1" lang="en-US" altLang="ja-JP"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整備</a:t>
            </a:r>
            <a:endParaRPr kumimoji="1" lang="ja-JP" altLang="en-US" sz="14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81" name="正方形/長方形 180"/>
          <p:cNvSpPr/>
          <p:nvPr/>
        </p:nvSpPr>
        <p:spPr>
          <a:xfrm>
            <a:off x="1391500" y="6261628"/>
            <a:ext cx="1084760"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lang="ja-JP" altLang="en-US" sz="1100" b="1" dirty="0">
                <a:solidFill>
                  <a:prstClr val="black"/>
                </a:solidFill>
                <a:effectLst>
                  <a:glow rad="127000">
                    <a:prstClr val="white"/>
                  </a:glow>
                </a:effectLst>
                <a:latin typeface="Meiryo" charset="-128"/>
                <a:ea typeface="Meiryo" charset="-128"/>
                <a:cs typeface="Meiryo" charset="-128"/>
              </a:rPr>
              <a:t>土地</a:t>
            </a:r>
            <a:r>
              <a:rPr kumimoji="1" lang="ja-JP" altLang="en-US" sz="11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・資産</a:t>
            </a:r>
            <a:endParaRPr kumimoji="1" lang="en-US" altLang="ja-JP" sz="11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の有効活用</a:t>
            </a:r>
            <a:endParaRPr kumimoji="1" lang="ja-JP" altLang="en-US" sz="11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85" name="正方形/長方形 184"/>
          <p:cNvSpPr/>
          <p:nvPr/>
        </p:nvSpPr>
        <p:spPr>
          <a:xfrm>
            <a:off x="276378" y="6254206"/>
            <a:ext cx="1016496" cy="438723"/>
          </a:xfrm>
          <a:prstGeom prst="rect">
            <a:avLst/>
          </a:prstGeom>
          <a:solidFill>
            <a:schemeClr val="accent5">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wrap="none" lIns="0" tIns="90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出資事業</a:t>
            </a:r>
            <a:endParaRPr kumimoji="1" lang="en-US" altLang="ja-JP"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収益</a:t>
            </a:r>
            <a:endParaRPr kumimoji="1" lang="en-US" altLang="ja-JP" sz="14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p:txBody>
      </p:sp>
      <p:sp>
        <p:nvSpPr>
          <p:cNvPr id="193" name="テキスト ボックス 192"/>
          <p:cNvSpPr txBox="1"/>
          <p:nvPr/>
        </p:nvSpPr>
        <p:spPr>
          <a:xfrm>
            <a:off x="1780803" y="6021288"/>
            <a:ext cx="5815533" cy="307777"/>
          </a:xfrm>
          <a:prstGeom prst="rect">
            <a:avLst/>
          </a:prstGeom>
          <a:noFill/>
          <a:ln>
            <a:noFill/>
          </a:ln>
        </p:spPr>
        <p:txBody>
          <a:bodyPr wrap="square" rtlCol="0">
            <a:spAutoFit/>
          </a:bodyP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srgbClr val="1F497D">
                    <a:lumMod val="75000"/>
                  </a:srgbClr>
                </a:solidFill>
                <a:effectLst>
                  <a:glow rad="127000">
                    <a:prstClr val="white"/>
                  </a:glow>
                </a:effectLst>
                <a:uLnTx/>
                <a:uFillTx/>
                <a:latin typeface="Meiryo" charset="-128"/>
                <a:ea typeface="Meiryo" charset="-128"/>
                <a:cs typeface="Meiryo" charset="-128"/>
              </a:rPr>
              <a:t>財務基盤強化を下支えする仕組み</a:t>
            </a:r>
            <a:endParaRPr kumimoji="1" lang="ja-JP" altLang="en-US" sz="1400" b="1" i="0" u="none" strike="noStrike" kern="1200" cap="none" spc="0" normalizeH="0" baseline="0" noProof="0" dirty="0">
              <a:ln>
                <a:noFill/>
              </a:ln>
              <a:solidFill>
                <a:srgbClr val="1F497D">
                  <a:lumMod val="75000"/>
                </a:srgbClr>
              </a:solidFill>
              <a:effectLst>
                <a:glow rad="127000">
                  <a:prstClr val="white"/>
                </a:glow>
              </a:effectLst>
              <a:uLnTx/>
              <a:uFillTx/>
              <a:latin typeface="Meiryo" charset="-128"/>
              <a:ea typeface="Meiryo" charset="-128"/>
              <a:cs typeface="Meiryo" charset="-128"/>
            </a:endParaRPr>
          </a:p>
        </p:txBody>
      </p:sp>
      <p:sp>
        <p:nvSpPr>
          <p:cNvPr id="100" name="正方形/長方形 99"/>
          <p:cNvSpPr/>
          <p:nvPr/>
        </p:nvSpPr>
        <p:spPr>
          <a:xfrm>
            <a:off x="95471" y="1688373"/>
            <a:ext cx="1745664" cy="1317594"/>
          </a:xfrm>
          <a:prstGeom prst="rect">
            <a:avLst/>
          </a:prstGeom>
          <a:solidFill>
            <a:schemeClr val="accent5">
              <a:lumMod val="20000"/>
              <a:lumOff val="80000"/>
            </a:schemeClr>
          </a:solid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36000" rIns="36000" bIns="3600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6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7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　</a:t>
            </a: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64</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06" name="円/楕円 105"/>
          <p:cNvSpPr/>
          <p:nvPr/>
        </p:nvSpPr>
        <p:spPr>
          <a:xfrm>
            <a:off x="960351" y="4819555"/>
            <a:ext cx="1154712" cy="658788"/>
          </a:xfrm>
          <a:prstGeom prst="ellipse">
            <a:avLst/>
          </a:prstGeom>
          <a:solidFill>
            <a:schemeClr val="accent2">
              <a:lumMod val="60000"/>
              <a:lumOff val="40000"/>
            </a:schemeClr>
          </a:solidFill>
          <a:ln>
            <a:solidFill>
              <a:srgbClr val="FFC000"/>
            </a:solidFill>
          </a:ln>
          <a:effectLst>
            <a:glow rad="127000">
              <a:schemeClr val="bg1"/>
            </a:glow>
          </a:effectLst>
        </p:spPr>
        <p:style>
          <a:lnRef idx="1">
            <a:schemeClr val="accent6"/>
          </a:lnRef>
          <a:fillRef idx="3">
            <a:schemeClr val="accent6"/>
          </a:fillRef>
          <a:effectRef idx="2">
            <a:schemeClr val="accent6"/>
          </a:effectRef>
          <a:fontRef idx="minor">
            <a:schemeClr val="lt1"/>
          </a:fontRef>
        </p:style>
        <p:txBody>
          <a:bodyPr wrap="none" lIns="0" tIns="108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奨学寄附金</a:t>
            </a:r>
            <a:endParaRPr kumimoji="1" lang="en-US" altLang="ja-JP" sz="12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7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収入</a:t>
            </a:r>
            <a:endParaRPr kumimoji="1" lang="en-US" altLang="ja-JP" sz="17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07" name="円/楕円 106"/>
          <p:cNvSpPr/>
          <p:nvPr/>
        </p:nvSpPr>
        <p:spPr>
          <a:xfrm>
            <a:off x="969429" y="3427357"/>
            <a:ext cx="1154712" cy="658788"/>
          </a:xfrm>
          <a:prstGeom prst="ellipse">
            <a:avLst/>
          </a:prstGeom>
          <a:solidFill>
            <a:schemeClr val="accent2">
              <a:lumMod val="60000"/>
              <a:lumOff val="40000"/>
            </a:schemeClr>
          </a:solidFill>
          <a:ln>
            <a:solidFill>
              <a:srgbClr val="FFC000"/>
            </a:solidFill>
          </a:ln>
          <a:effectLst>
            <a:glow rad="127000">
              <a:schemeClr val="bg1"/>
            </a:glow>
          </a:effectLst>
        </p:spPr>
        <p:style>
          <a:lnRef idx="1">
            <a:schemeClr val="accent6"/>
          </a:lnRef>
          <a:fillRef idx="3">
            <a:schemeClr val="accent6"/>
          </a:fillRef>
          <a:effectRef idx="2">
            <a:schemeClr val="accent6"/>
          </a:effectRef>
          <a:fontRef idx="minor">
            <a:schemeClr val="lt1"/>
          </a:fontRef>
        </p:style>
        <p:txBody>
          <a:bodyPr wrap="none" lIns="0" tIns="108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受託研究等</a:t>
            </a:r>
            <a:endParaRPr kumimoji="1" lang="en-US" altLang="ja-JP" sz="12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704"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収入</a:t>
            </a:r>
            <a:endParaRPr kumimoji="1" lang="en-US" altLang="ja-JP" sz="1704"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1704"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14" name="正方形/長方形 113"/>
          <p:cNvSpPr/>
          <p:nvPr/>
        </p:nvSpPr>
        <p:spPr>
          <a:xfrm>
            <a:off x="290979" y="3849075"/>
            <a:ext cx="925966" cy="360729"/>
          </a:xfrm>
          <a:prstGeom prst="rect">
            <a:avLst/>
          </a:prstGeom>
          <a:solidFill>
            <a:schemeClr val="accent5">
              <a:lumMod val="20000"/>
              <a:lumOff val="80000"/>
            </a:schemeClr>
          </a:solid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281</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02" name="正方形/長方形 101"/>
          <p:cNvSpPr/>
          <p:nvPr/>
        </p:nvSpPr>
        <p:spPr>
          <a:xfrm>
            <a:off x="299354" y="4732102"/>
            <a:ext cx="806288" cy="360729"/>
          </a:xfrm>
          <a:prstGeom prst="rect">
            <a:avLst/>
          </a:prstGeom>
          <a:solidFill>
            <a:schemeClr val="accent5">
              <a:lumMod val="20000"/>
              <a:lumOff val="80000"/>
            </a:schemeClr>
          </a:solid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42</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cxnSp>
        <p:nvCxnSpPr>
          <p:cNvPr id="108" name="直線コネクタ 107"/>
          <p:cNvCxnSpPr/>
          <p:nvPr/>
        </p:nvCxnSpPr>
        <p:spPr>
          <a:xfrm>
            <a:off x="2272855" y="3330204"/>
            <a:ext cx="432000" cy="0"/>
          </a:xfrm>
          <a:prstGeom prst="line">
            <a:avLst/>
          </a:prstGeom>
          <a:ln w="38100" cmpd="sng">
            <a:solidFill>
              <a:srgbClr val="FFC000"/>
            </a:solidFill>
            <a:prstDash val="sysDash"/>
            <a:headEnd type="none" w="med" len="med"/>
            <a:tailEnd type="triangle" w="med" len="med"/>
          </a:ln>
          <a:effectLst>
            <a:glow rad="38100">
              <a:schemeClr val="bg1"/>
            </a:glow>
          </a:effectLst>
        </p:spPr>
        <p:style>
          <a:lnRef idx="2">
            <a:schemeClr val="accent1"/>
          </a:lnRef>
          <a:fillRef idx="0">
            <a:schemeClr val="accent1"/>
          </a:fillRef>
          <a:effectRef idx="1">
            <a:schemeClr val="accent1"/>
          </a:effectRef>
          <a:fontRef idx="minor">
            <a:schemeClr val="tx1"/>
          </a:fontRef>
        </p:style>
      </p:cxnSp>
      <p:cxnSp>
        <p:nvCxnSpPr>
          <p:cNvPr id="67" name="直線矢印コネクタ 66"/>
          <p:cNvCxnSpPr/>
          <p:nvPr/>
        </p:nvCxnSpPr>
        <p:spPr>
          <a:xfrm flipV="1">
            <a:off x="1135466" y="5452429"/>
            <a:ext cx="0" cy="794242"/>
          </a:xfrm>
          <a:prstGeom prst="straightConnector1">
            <a:avLst/>
          </a:prstGeom>
          <a:ln w="38100" cmpd="sng">
            <a:solidFill>
              <a:srgbClr val="C00000"/>
            </a:solidFill>
            <a:prstDash val="sysDash"/>
            <a:tailEnd type="triangle"/>
          </a:ln>
          <a:effectLst>
            <a:glow rad="38100">
              <a:schemeClr val="bg1"/>
            </a:glow>
          </a:effectLst>
        </p:spPr>
        <p:style>
          <a:lnRef idx="2">
            <a:schemeClr val="accent1"/>
          </a:lnRef>
          <a:fillRef idx="0">
            <a:schemeClr val="accent1"/>
          </a:fillRef>
          <a:effectRef idx="1">
            <a:schemeClr val="accent1"/>
          </a:effectRef>
          <a:fontRef idx="minor">
            <a:schemeClr val="tx1"/>
          </a:fontRef>
        </p:style>
      </p:cxnSp>
      <p:cxnSp>
        <p:nvCxnSpPr>
          <p:cNvPr id="71" name="直線矢印コネクタ 70"/>
          <p:cNvCxnSpPr/>
          <p:nvPr/>
        </p:nvCxnSpPr>
        <p:spPr>
          <a:xfrm flipV="1">
            <a:off x="2278026" y="3346730"/>
            <a:ext cx="5886" cy="2899941"/>
          </a:xfrm>
          <a:prstGeom prst="straightConnector1">
            <a:avLst/>
          </a:prstGeom>
          <a:ln w="38100" cmpd="sng">
            <a:solidFill>
              <a:srgbClr val="FFC000"/>
            </a:solidFill>
            <a:prstDash val="sysDash"/>
            <a:headEnd type="none" w="med" len="med"/>
            <a:tailEnd type="none" w="med" len="med"/>
          </a:ln>
          <a:effectLst>
            <a:glow rad="38100">
              <a:schemeClr val="bg1"/>
            </a:glow>
          </a:effectLst>
        </p:spPr>
        <p:style>
          <a:lnRef idx="2">
            <a:schemeClr val="accent1"/>
          </a:lnRef>
          <a:fillRef idx="0">
            <a:schemeClr val="accent1"/>
          </a:fillRef>
          <a:effectRef idx="1">
            <a:schemeClr val="accent1"/>
          </a:effectRef>
          <a:fontRef idx="minor">
            <a:schemeClr val="tx1"/>
          </a:fontRef>
        </p:style>
      </p:cxnSp>
      <p:sp>
        <p:nvSpPr>
          <p:cNvPr id="187" name="正方形/長方形 186"/>
          <p:cNvSpPr/>
          <p:nvPr/>
        </p:nvSpPr>
        <p:spPr>
          <a:xfrm>
            <a:off x="1975204" y="5398568"/>
            <a:ext cx="609735" cy="360040"/>
          </a:xfrm>
          <a:prstGeom prst="rect">
            <a:avLst/>
          </a:prstGeom>
          <a:solidFill>
            <a:srgbClr val="FFFF99"/>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1</a:t>
            </a:r>
            <a:r>
              <a:rPr kumimoji="1" lang="ja-JP" altLang="en-US" sz="1480"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80" b="1" i="0" u="none" strike="noStrike" kern="1200" cap="none" spc="0" normalizeH="0" baseline="0" noProof="0" dirty="0">
              <a:ln>
                <a:noFill/>
              </a:ln>
              <a:solidFill>
                <a:srgbClr val="C00000"/>
              </a:solidFill>
              <a:effectLst/>
              <a:uLnTx/>
              <a:uFillTx/>
              <a:latin typeface="メイリオ"/>
              <a:ea typeface="メイリオ"/>
              <a:cs typeface="+mn-cs"/>
            </a:endParaRPr>
          </a:p>
        </p:txBody>
      </p:sp>
      <p:grpSp>
        <p:nvGrpSpPr>
          <p:cNvPr id="15" name="グループ化 14"/>
          <p:cNvGrpSpPr/>
          <p:nvPr/>
        </p:nvGrpSpPr>
        <p:grpSpPr>
          <a:xfrm>
            <a:off x="2738824" y="1066136"/>
            <a:ext cx="5443200" cy="4869868"/>
            <a:chOff x="2700005" y="833865"/>
            <a:chExt cx="5443200" cy="4869868"/>
          </a:xfrm>
        </p:grpSpPr>
        <p:sp>
          <p:nvSpPr>
            <p:cNvPr id="118" name="円/楕円 105"/>
            <p:cNvSpPr/>
            <p:nvPr/>
          </p:nvSpPr>
          <p:spPr>
            <a:xfrm>
              <a:off x="4679842" y="3938622"/>
              <a:ext cx="1154712" cy="496435"/>
            </a:xfrm>
            <a:prstGeom prst="ellipse">
              <a:avLst/>
            </a:prstGeom>
            <a:solidFill>
              <a:schemeClr val="accent3"/>
            </a:solidFill>
            <a:ln>
              <a:solidFill>
                <a:srgbClr val="FFC000"/>
              </a:solidFill>
            </a:ln>
            <a:effectLst>
              <a:glow rad="127000">
                <a:schemeClr val="bg1"/>
              </a:glow>
            </a:effectLst>
          </p:spPr>
          <p:style>
            <a:lnRef idx="1">
              <a:schemeClr val="accent6"/>
            </a:lnRef>
            <a:fillRef idx="3">
              <a:schemeClr val="accent6"/>
            </a:fillRef>
            <a:effectRef idx="2">
              <a:schemeClr val="accent6"/>
            </a:effectRef>
            <a:fontRef idx="minor">
              <a:schemeClr val="lt1"/>
            </a:fontRef>
          </p:style>
          <p:txBody>
            <a:bodyPr wrap="none" lIns="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未来基金</a:t>
              </a:r>
              <a:endParaRPr kumimoji="1" lang="en-US" altLang="ja-JP" sz="14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90" name="正方形/長方形 89"/>
            <p:cNvSpPr/>
            <p:nvPr/>
          </p:nvSpPr>
          <p:spPr>
            <a:xfrm>
              <a:off x="2704844" y="3573723"/>
              <a:ext cx="1507116" cy="575357"/>
            </a:xfrm>
            <a:prstGeom prst="rect">
              <a:avLst/>
            </a:prstGeom>
            <a:solidFill>
              <a:schemeClr val="accent2">
                <a:lumMod val="60000"/>
                <a:lumOff val="40000"/>
              </a:schemeClr>
            </a:solidFill>
            <a:ln>
              <a:solidFill>
                <a:srgbClr val="FFC000"/>
              </a:solidFill>
            </a:ln>
          </p:spPr>
          <p:style>
            <a:lnRef idx="1">
              <a:schemeClr val="accent6"/>
            </a:lnRef>
            <a:fillRef idx="3">
              <a:schemeClr val="accent6"/>
            </a:fillRef>
            <a:effectRef idx="2">
              <a:schemeClr val="accent6"/>
            </a:effectRef>
            <a:fontRef idx="minor">
              <a:schemeClr val="lt1"/>
            </a:fontRef>
          </p:style>
          <p:txBody>
            <a:bodyPr lIns="0" tIns="132923"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13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3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総長裁量経費財源</a:t>
              </a:r>
              <a:endParaRPr kumimoji="1" lang="ja-JP" altLang="en-US" sz="13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sp>
          <p:nvSpPr>
            <p:cNvPr id="101" name="正方形/長方形 100"/>
            <p:cNvSpPr/>
            <p:nvPr/>
          </p:nvSpPr>
          <p:spPr>
            <a:xfrm>
              <a:off x="2706803" y="1018215"/>
              <a:ext cx="1462316" cy="1694896"/>
            </a:xfrm>
            <a:prstGeom prst="rect">
              <a:avLst/>
            </a:prstGeom>
            <a:solidFill>
              <a:schemeClr val="accent1"/>
            </a:solidFill>
            <a:ln>
              <a:solidFill>
                <a:srgbClr val="FFC000"/>
              </a:solidFill>
            </a:ln>
          </p:spPr>
          <p:style>
            <a:lnRef idx="1">
              <a:schemeClr val="accent6"/>
            </a:lnRef>
            <a:fillRef idx="3">
              <a:schemeClr val="accent6"/>
            </a:fillRef>
            <a:effectRef idx="2">
              <a:schemeClr val="accent6"/>
            </a:effectRef>
            <a:fontRef idx="minor">
              <a:schemeClr val="lt1"/>
            </a:fontRef>
          </p:style>
          <p:txBody>
            <a:bodyPr lIns="0" tIns="132923"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Meiryo" charset="-128"/>
                  <a:ea typeface="Meiryo" charset="-128"/>
                  <a:cs typeface="Meiryo" charset="-128"/>
                </a:rPr>
                <a:t>一般</a:t>
              </a:r>
              <a:r>
                <a:rPr kumimoji="1" lang="ja-JP" altLang="en-US" sz="1600" b="1" i="0" u="none" strike="noStrike" kern="1200" cap="none" spc="0" normalizeH="0" baseline="0" noProof="0" dirty="0" smtClean="0">
                  <a:ln>
                    <a:noFill/>
                  </a:ln>
                  <a:solidFill>
                    <a:prstClr val="white"/>
                  </a:solidFill>
                  <a:effectLst/>
                  <a:uLnTx/>
                  <a:uFillTx/>
                  <a:latin typeface="Meiryo" charset="-128"/>
                  <a:ea typeface="Meiryo" charset="-128"/>
                  <a:cs typeface="Meiryo" charset="-128"/>
                </a:rPr>
                <a:t>運営費</a:t>
              </a:r>
              <a:endParaRPr kumimoji="1" lang="en-US" altLang="ja-JP" sz="1600" b="1" i="0" u="none" strike="noStrike" kern="1200" cap="none" spc="0" normalizeH="0" baseline="0" noProof="0" dirty="0" smtClean="0">
                <a:ln>
                  <a:noFill/>
                </a:ln>
                <a:solidFill>
                  <a:prstClr val="white"/>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Meiryo" charset="-128"/>
                  <a:ea typeface="Meiryo" charset="-128"/>
                  <a:cs typeface="Meiryo" charset="-128"/>
                </a:rPr>
                <a:t>交付金相当</a:t>
              </a:r>
              <a:endParaRPr kumimoji="1" lang="en-US" altLang="ja-JP" sz="1600" b="1" i="0" u="none" strike="noStrike" kern="1200" cap="none" spc="0" normalizeH="0" baseline="0" noProof="0" dirty="0" smtClean="0">
                <a:ln>
                  <a:noFill/>
                </a:ln>
                <a:solidFill>
                  <a:prstClr val="white"/>
                </a:solidFill>
                <a:effectLst/>
                <a:uLnTx/>
                <a:uFillTx/>
                <a:latin typeface="Meiryo" charset="-128"/>
                <a:ea typeface="Meiryo" charset="-128"/>
                <a:cs typeface="Meiryo" charset="-128"/>
              </a:endParaRPr>
            </a:p>
          </p:txBody>
        </p:sp>
        <p:sp>
          <p:nvSpPr>
            <p:cNvPr id="103" name="正方形/長方形 102"/>
            <p:cNvSpPr/>
            <p:nvPr/>
          </p:nvSpPr>
          <p:spPr>
            <a:xfrm>
              <a:off x="2704844" y="2745446"/>
              <a:ext cx="1462316" cy="787819"/>
            </a:xfrm>
            <a:prstGeom prst="rect">
              <a:avLst/>
            </a:prstGeom>
            <a:solidFill>
              <a:srgbClr val="FFDC6D"/>
            </a:solidFill>
            <a:ln>
              <a:solidFill>
                <a:srgbClr val="FFC000"/>
              </a:solidFill>
            </a:ln>
          </p:spPr>
          <p:style>
            <a:lnRef idx="1">
              <a:schemeClr val="accent6"/>
            </a:lnRef>
            <a:fillRef idx="3">
              <a:schemeClr val="accent6"/>
            </a:fillRef>
            <a:effectRef idx="2">
              <a:schemeClr val="accent6"/>
            </a:effectRef>
            <a:fontRef idx="minor">
              <a:schemeClr val="lt1"/>
            </a:fontRef>
          </p:style>
          <p:txBody>
            <a:bodyPr lIns="0" tIns="3600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8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基盤的自己</a:t>
              </a:r>
              <a:r>
                <a:rPr kumimoji="1" lang="ja-JP" altLang="en-US"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収入</a:t>
              </a:r>
              <a:endParaRPr kumimoji="1" lang="en-US" altLang="ja-JP"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（学納金等）</a:t>
              </a:r>
            </a:p>
          </p:txBody>
        </p:sp>
        <p:sp>
          <p:nvSpPr>
            <p:cNvPr id="104" name="正方形/長方形 103"/>
            <p:cNvSpPr/>
            <p:nvPr/>
          </p:nvSpPr>
          <p:spPr>
            <a:xfrm>
              <a:off x="3227442" y="920551"/>
              <a:ext cx="1032740" cy="348209"/>
            </a:xfrm>
            <a:prstGeom prst="rect">
              <a:avLst/>
            </a:prstGeom>
            <a:solidFill>
              <a:schemeClr val="accent5">
                <a:lumMod val="20000"/>
                <a:lumOff val="8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358</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19" name="正方形/長方形 118"/>
            <p:cNvSpPr/>
            <p:nvPr/>
          </p:nvSpPr>
          <p:spPr>
            <a:xfrm>
              <a:off x="4693554" y="4339298"/>
              <a:ext cx="1149490" cy="1023356"/>
            </a:xfrm>
            <a:prstGeom prst="rect">
              <a:avLst/>
            </a:prstGeom>
            <a:solidFill>
              <a:srgbClr val="FDF483"/>
            </a:solid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r" defTabSz="914400" rtl="0" eaLnBrk="1" fontAlgn="auto" latinLnBrk="0" hangingPunct="1">
                <a:lnSpc>
                  <a:spcPts val="11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srgbClr val="1A3C9A"/>
                  </a:solidFill>
                  <a:effectLst/>
                  <a:uLnTx/>
                  <a:uFillTx/>
                  <a:latin typeface="メイリオ"/>
                  <a:ea typeface="メイリオ"/>
                  <a:cs typeface="+mn-cs"/>
                </a:rPr>
                <a:t>2021</a:t>
              </a:r>
              <a:r>
                <a:rPr kumimoji="1" lang="ja-JP" altLang="en-US" sz="900" b="1" i="0" u="none" strike="noStrike" kern="1200" cap="none" spc="0" normalizeH="0" baseline="0" noProof="0" dirty="0" smtClean="0">
                  <a:ln>
                    <a:noFill/>
                  </a:ln>
                  <a:solidFill>
                    <a:srgbClr val="1A3C9A"/>
                  </a:solidFill>
                  <a:effectLst/>
                  <a:uLnTx/>
                  <a:uFillTx/>
                  <a:latin typeface="メイリオ"/>
                  <a:ea typeface="メイリオ"/>
                  <a:cs typeface="+mn-cs"/>
                </a:rPr>
                <a:t>年度まで</a:t>
              </a:r>
              <a:endParaRPr kumimoji="1" lang="en-US" altLang="ja-JP" sz="900" b="1" i="0" u="none" strike="noStrike" kern="1200" cap="none" spc="0" normalizeH="0" baseline="0" noProof="0" dirty="0" smtClean="0">
                <a:ln>
                  <a:noFill/>
                </a:ln>
                <a:solidFill>
                  <a:srgbClr val="1A3C9A"/>
                </a:solidFill>
                <a:effectLst/>
                <a:uLnTx/>
                <a:uFillTx/>
                <a:latin typeface="メイリオ"/>
                <a:ea typeface="メイリオ"/>
                <a:cs typeface="+mn-cs"/>
              </a:endParaRPr>
            </a:p>
            <a:p>
              <a:pPr marL="0" marR="0" lvl="0" indent="0" algn="r" defTabSz="914400" rtl="0" eaLnBrk="1" fontAlgn="auto" latinLnBrk="0" hangingPunct="1">
                <a:lnSpc>
                  <a:spcPts val="23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1A3C9A"/>
                  </a:solidFill>
                  <a:effectLst/>
                  <a:uLnTx/>
                  <a:uFillTx/>
                  <a:latin typeface="メイリオ"/>
                  <a:ea typeface="メイリオ"/>
                  <a:cs typeface="+mn-cs"/>
                </a:rPr>
                <a:t>累計</a:t>
              </a: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90</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en-US" altLang="ja-JP" sz="1477" b="1" i="0" u="none" strike="noStrike" kern="1200" cap="none" spc="0" normalizeH="0" baseline="0" noProof="0" dirty="0" smtClean="0">
                <a:ln>
                  <a:noFill/>
                </a:ln>
                <a:solidFill>
                  <a:srgbClr val="C00000"/>
                </a:solidFill>
                <a:effectLst/>
                <a:uLnTx/>
                <a:uFillTx/>
                <a:latin typeface="メイリオ"/>
                <a:ea typeface="メイリオ"/>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1A3C9A"/>
                  </a:solidFill>
                  <a:effectLst/>
                  <a:uLnTx/>
                  <a:uFillTx/>
                  <a:latin typeface="メイリオ"/>
                  <a:ea typeface="メイリオ"/>
                  <a:cs typeface="+mn-cs"/>
                </a:rPr>
                <a:t>2031</a:t>
              </a:r>
              <a:r>
                <a:rPr kumimoji="1" lang="ja-JP" altLang="en-US" sz="900" b="1" i="0" u="none" strike="noStrike" kern="1200" cap="none" spc="0" normalizeH="0" baseline="0" noProof="0" dirty="0">
                  <a:ln>
                    <a:noFill/>
                  </a:ln>
                  <a:solidFill>
                    <a:srgbClr val="1A3C9A"/>
                  </a:solidFill>
                  <a:effectLst/>
                  <a:uLnTx/>
                  <a:uFillTx/>
                  <a:latin typeface="メイリオ"/>
                  <a:ea typeface="メイリオ"/>
                  <a:cs typeface="+mn-cs"/>
                </a:rPr>
                <a:t>年度まで</a:t>
              </a:r>
              <a:endParaRPr kumimoji="1" lang="en-US" altLang="ja-JP" sz="900" b="1" i="0" u="none" strike="noStrike" kern="1200" cap="none" spc="0" normalizeH="0" baseline="0" noProof="0" dirty="0">
                <a:ln>
                  <a:noFill/>
                </a:ln>
                <a:solidFill>
                  <a:srgbClr val="1A3C9A"/>
                </a:solidFill>
                <a:effectLst/>
                <a:uLnTx/>
                <a:uFillTx/>
                <a:latin typeface="メイリオ"/>
                <a:ea typeface="メイリオ"/>
                <a:cs typeface="+mn-cs"/>
              </a:endParaRPr>
            </a:p>
            <a:p>
              <a:pPr marL="0" marR="0" lvl="0" indent="0" algn="r" defTabSz="914400" rtl="0" eaLnBrk="1" fontAlgn="auto" latinLnBrk="0" hangingPunct="1">
                <a:lnSpc>
                  <a:spcPts val="23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A3C9A"/>
                  </a:solidFill>
                  <a:effectLst/>
                  <a:uLnTx/>
                  <a:uFillTx/>
                  <a:latin typeface="メイリオ"/>
                  <a:ea typeface="メイリオ"/>
                  <a:cs typeface="+mn-cs"/>
                </a:rPr>
                <a:t>累計</a:t>
              </a:r>
              <a:r>
                <a:rPr kumimoji="1" lang="en-US" altLang="ja-JP" sz="2400" b="1" i="0" u="none" strike="noStrike" kern="1200" cap="none" spc="0" normalizeH="0" baseline="0" noProof="0" dirty="0">
                  <a:ln>
                    <a:noFill/>
                  </a:ln>
                  <a:solidFill>
                    <a:srgbClr val="C00000"/>
                  </a:solidFill>
                  <a:effectLst/>
                  <a:uLnTx/>
                  <a:uFillTx/>
                  <a:latin typeface="Calibri" panose="020F0502020204030204" pitchFamily="34" charset="0"/>
                  <a:ea typeface="メイリオ"/>
                  <a:cs typeface="+mn-cs"/>
                </a:rPr>
                <a:t>150</a:t>
              </a:r>
              <a:r>
                <a:rPr kumimoji="1" lang="ja-JP" altLang="en-US" sz="1400" b="1" i="0" u="none" strike="noStrike" kern="1200" cap="none" spc="0" normalizeH="0" baseline="0" noProof="0" dirty="0">
                  <a:ln>
                    <a:noFill/>
                  </a:ln>
                  <a:solidFill>
                    <a:srgbClr val="C00000"/>
                  </a:solidFill>
                  <a:effectLst/>
                  <a:uLnTx/>
                  <a:uFillTx/>
                  <a:latin typeface="メイリオ"/>
                  <a:ea typeface="メイリオ"/>
                  <a:cs typeface="+mn-cs"/>
                </a:rPr>
                <a:t>億</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mn-cs"/>
                </a:rPr>
                <a:t>円</a:t>
              </a:r>
              <a:endParaRPr kumimoji="1" lang="ja-JP" altLang="en-US" sz="20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28" name="右中かっこ 127"/>
            <p:cNvSpPr/>
            <p:nvPr/>
          </p:nvSpPr>
          <p:spPr>
            <a:xfrm>
              <a:off x="4311645" y="1062976"/>
              <a:ext cx="224009" cy="3086169"/>
            </a:xfrm>
            <a:prstGeom prst="rightBrace">
              <a:avLst>
                <a:gd name="adj1" fmla="val 8333"/>
                <a:gd name="adj2" fmla="val 50306"/>
              </a:avLst>
            </a:prstGeom>
            <a:ln w="38100">
              <a:solidFill>
                <a:srgbClr val="1A3C9A"/>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9" name="正方形/長方形 128"/>
            <p:cNvSpPr/>
            <p:nvPr/>
          </p:nvSpPr>
          <p:spPr>
            <a:xfrm>
              <a:off x="3251228" y="2544786"/>
              <a:ext cx="1032740" cy="348382"/>
            </a:xfrm>
            <a:prstGeom prst="rect">
              <a:avLst/>
            </a:prstGeom>
            <a:solidFill>
              <a:schemeClr val="accent5">
                <a:lumMod val="20000"/>
                <a:lumOff val="8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132</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38" name="正方形/長方形 137"/>
            <p:cNvSpPr/>
            <p:nvPr/>
          </p:nvSpPr>
          <p:spPr>
            <a:xfrm>
              <a:off x="2700005" y="4736044"/>
              <a:ext cx="1540987" cy="967689"/>
            </a:xfrm>
            <a:prstGeom prst="rect">
              <a:avLst/>
            </a:prstGeom>
            <a:solidFill>
              <a:srgbClr val="0070C0"/>
            </a:solidFill>
            <a:ln>
              <a:solidFill>
                <a:srgbClr val="FFC000"/>
              </a:solidFill>
              <a:prstDash val="sysDash"/>
            </a:ln>
          </p:spPr>
          <p:style>
            <a:lnRef idx="1">
              <a:schemeClr val="accent6"/>
            </a:lnRef>
            <a:fillRef idx="3">
              <a:schemeClr val="accent6"/>
            </a:fillRef>
            <a:effectRef idx="2">
              <a:schemeClr val="accent6"/>
            </a:effectRef>
            <a:fontRef idx="minor">
              <a:schemeClr val="lt1"/>
            </a:fontRef>
          </p:style>
          <p:txBody>
            <a:bodyPr lIns="0" tIns="132923"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附属病院</a:t>
              </a:r>
              <a:endParaRPr kumimoji="1" lang="en-US" altLang="ja-JP"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600" b="1" i="0" u="sng" strike="noStrike" kern="1200" cap="none" spc="0" normalizeH="0" baseline="0" noProof="0" dirty="0">
                  <a:ln>
                    <a:noFill/>
                  </a:ln>
                  <a:solidFill>
                    <a:prstClr val="white"/>
                  </a:solidFill>
                  <a:effectLst/>
                  <a:uLnTx/>
                  <a:uFillTx/>
                  <a:latin typeface="Meiryo" charset="-128"/>
                  <a:ea typeface="Meiryo" charset="-128"/>
                  <a:cs typeface="Meiryo" charset="-128"/>
                </a:rPr>
                <a:t>収入</a:t>
              </a:r>
              <a:endParaRPr kumimoji="1" lang="en-US" altLang="ja-JP" sz="1600"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sp>
          <p:nvSpPr>
            <p:cNvPr id="141" name="正方形/長方形 140"/>
            <p:cNvSpPr/>
            <p:nvPr/>
          </p:nvSpPr>
          <p:spPr>
            <a:xfrm>
              <a:off x="3265680" y="4452516"/>
              <a:ext cx="1032740" cy="420390"/>
            </a:xfrm>
            <a:prstGeom prst="rect">
              <a:avLst/>
            </a:prstGeom>
            <a:solidFill>
              <a:schemeClr val="accent5">
                <a:lumMod val="20000"/>
                <a:lumOff val="80000"/>
              </a:schemeClr>
            </a:solid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401</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45" name="正方形/長方形 144"/>
            <p:cNvSpPr/>
            <p:nvPr/>
          </p:nvSpPr>
          <p:spPr>
            <a:xfrm>
              <a:off x="3275856" y="3455861"/>
              <a:ext cx="987186" cy="333179"/>
            </a:xfrm>
            <a:prstGeom prst="rect">
              <a:avLst/>
            </a:prstGeom>
            <a:solidFill>
              <a:schemeClr val="bg1"/>
            </a:solidFill>
            <a:ln w="3810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30</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grpSp>
          <p:nvGrpSpPr>
            <p:cNvPr id="14" name="グループ化 13"/>
            <p:cNvGrpSpPr/>
            <p:nvPr/>
          </p:nvGrpSpPr>
          <p:grpSpPr>
            <a:xfrm>
              <a:off x="6300193" y="3135978"/>
              <a:ext cx="1843012" cy="1626412"/>
              <a:chOff x="6300193" y="3135978"/>
              <a:chExt cx="1843012" cy="1626412"/>
            </a:xfrm>
          </p:grpSpPr>
          <p:sp>
            <p:nvSpPr>
              <p:cNvPr id="84" name="角丸四角形 83"/>
              <p:cNvSpPr/>
              <p:nvPr/>
            </p:nvSpPr>
            <p:spPr>
              <a:xfrm>
                <a:off x="6441706" y="3501804"/>
                <a:ext cx="1639376" cy="350044"/>
              </a:xfrm>
              <a:prstGeom prst="roundRect">
                <a:avLst>
                  <a:gd name="adj" fmla="val 9023"/>
                </a:avLst>
              </a:prstGeom>
              <a:solidFill>
                <a:schemeClr val="accent6">
                  <a:lumMod val="60000"/>
                  <a:lumOff val="40000"/>
                </a:schemeClr>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tIns="10800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研究プロジェクト</a:t>
                </a:r>
                <a:endParaRPr kumimoji="1" lang="en-US" altLang="ja-JP" sz="14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sp>
            <p:nvSpPr>
              <p:cNvPr id="85" name="角丸四角形 84"/>
              <p:cNvSpPr/>
              <p:nvPr/>
            </p:nvSpPr>
            <p:spPr>
              <a:xfrm>
                <a:off x="6443764" y="3913467"/>
                <a:ext cx="1639376" cy="350044"/>
              </a:xfrm>
              <a:prstGeom prst="roundRect">
                <a:avLst>
                  <a:gd name="adj" fmla="val 9023"/>
                </a:avLst>
              </a:prstGeom>
              <a:solidFill>
                <a:schemeClr val="accent6">
                  <a:lumMod val="60000"/>
                  <a:lumOff val="40000"/>
                </a:schemeClr>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tIns="10800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教育プロジェクト</a:t>
                </a:r>
                <a:endParaRPr kumimoji="1" lang="en-US" altLang="ja-JP" sz="14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sp>
            <p:nvSpPr>
              <p:cNvPr id="86" name="角丸四角形 85"/>
              <p:cNvSpPr/>
              <p:nvPr/>
            </p:nvSpPr>
            <p:spPr>
              <a:xfrm>
                <a:off x="6448441" y="4317432"/>
                <a:ext cx="1639376" cy="350044"/>
              </a:xfrm>
              <a:prstGeom prst="roundRect">
                <a:avLst>
                  <a:gd name="adj" fmla="val 9023"/>
                </a:avLst>
              </a:prstGeom>
              <a:solidFill>
                <a:schemeClr val="accent6">
                  <a:lumMod val="60000"/>
                  <a:lumOff val="40000"/>
                </a:schemeClr>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tIns="10800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国際連携活動</a:t>
                </a:r>
                <a:endParaRPr kumimoji="1" lang="en-US" altLang="ja-JP" sz="14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sp>
            <p:nvSpPr>
              <p:cNvPr id="150" name="角丸四角形 149"/>
              <p:cNvSpPr/>
              <p:nvPr/>
            </p:nvSpPr>
            <p:spPr>
              <a:xfrm>
                <a:off x="6300193" y="3272515"/>
                <a:ext cx="1843012" cy="1489875"/>
              </a:xfrm>
              <a:prstGeom prst="roundRect">
                <a:avLst>
                  <a:gd name="adj" fmla="val 5953"/>
                </a:avLst>
              </a:prstGeom>
              <a:noFill/>
              <a:ln w="28575">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61" name="テキスト ボックス 160"/>
              <p:cNvSpPr txBox="1"/>
              <p:nvPr/>
            </p:nvSpPr>
            <p:spPr>
              <a:xfrm>
                <a:off x="6443994" y="3135978"/>
                <a:ext cx="1558465" cy="400110"/>
              </a:xfrm>
              <a:prstGeom prst="rect">
                <a:avLst/>
              </a:prstGeom>
              <a:noFill/>
            </p:spPr>
            <p:txBody>
              <a:bodyPr wrap="square" rtlCol="0">
                <a:spAutoFit/>
              </a:bodyPr>
              <a:lstStyle/>
              <a:p>
                <a:pPr marL="0" marR="0" lvl="0" indent="0" algn="l" defTabSz="779173"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srgbClr val="C0504D">
                        <a:lumMod val="75000"/>
                      </a:srgbClr>
                    </a:solidFill>
                    <a:effectLst>
                      <a:glow rad="127000">
                        <a:prstClr val="white"/>
                      </a:glow>
                    </a:effectLst>
                    <a:uLnTx/>
                    <a:uFillTx/>
                    <a:latin typeface="Meiryo" charset="-128"/>
                    <a:ea typeface="Meiryo" charset="-128"/>
                    <a:cs typeface="Meiryo" charset="-128"/>
                  </a:rPr>
                  <a:t>戦略的活動</a:t>
                </a:r>
                <a:endParaRPr kumimoji="1" lang="ja-JP" altLang="en-US" sz="2000" b="1" i="0" u="none" strike="noStrike" kern="1200" cap="none" spc="0" normalizeH="0" baseline="0" noProof="0" dirty="0">
                  <a:ln>
                    <a:noFill/>
                  </a:ln>
                  <a:solidFill>
                    <a:srgbClr val="C0504D">
                      <a:lumMod val="75000"/>
                    </a:srgbClr>
                  </a:solidFill>
                  <a:effectLst>
                    <a:glow rad="127000">
                      <a:prstClr val="white"/>
                    </a:glow>
                  </a:effectLst>
                  <a:uLnTx/>
                  <a:uFillTx/>
                  <a:latin typeface="Meiryo" charset="-128"/>
                  <a:ea typeface="Meiryo" charset="-128"/>
                  <a:cs typeface="Meiryo" charset="-128"/>
                </a:endParaRPr>
              </a:p>
            </p:txBody>
          </p:sp>
        </p:grpSp>
        <p:sp>
          <p:nvSpPr>
            <p:cNvPr id="176" name="正方形/長方形 175"/>
            <p:cNvSpPr/>
            <p:nvPr/>
          </p:nvSpPr>
          <p:spPr>
            <a:xfrm>
              <a:off x="4759298" y="2637769"/>
              <a:ext cx="1032740" cy="420390"/>
            </a:xfrm>
            <a:prstGeom prst="rect">
              <a:avLst/>
            </a:prstGeom>
            <a:solidFill>
              <a:schemeClr val="accent5">
                <a:lumMod val="20000"/>
                <a:lumOff val="80000"/>
              </a:schemeClr>
            </a:solidFill>
            <a:ln w="38100">
              <a:solidFill>
                <a:srgbClr val="1A3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520</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grpSp>
          <p:nvGrpSpPr>
            <p:cNvPr id="13" name="グループ化 12"/>
            <p:cNvGrpSpPr/>
            <p:nvPr/>
          </p:nvGrpSpPr>
          <p:grpSpPr>
            <a:xfrm>
              <a:off x="5290087" y="833865"/>
              <a:ext cx="2853117" cy="2309184"/>
              <a:chOff x="5290087" y="833865"/>
              <a:chExt cx="2853117" cy="2309184"/>
            </a:xfrm>
          </p:grpSpPr>
          <p:sp>
            <p:nvSpPr>
              <p:cNvPr id="91" name="角丸四角形 90"/>
              <p:cNvSpPr/>
              <p:nvPr/>
            </p:nvSpPr>
            <p:spPr>
              <a:xfrm>
                <a:off x="6300192" y="966840"/>
                <a:ext cx="1843012" cy="2176209"/>
              </a:xfrm>
              <a:prstGeom prst="roundRect">
                <a:avLst>
                  <a:gd name="adj" fmla="val 6986"/>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6" name="角丸四角形 95"/>
              <p:cNvSpPr/>
              <p:nvPr/>
            </p:nvSpPr>
            <p:spPr>
              <a:xfrm>
                <a:off x="6412898" y="1216779"/>
                <a:ext cx="1639376" cy="592555"/>
              </a:xfrm>
              <a:prstGeom prst="roundRect">
                <a:avLst>
                  <a:gd name="adj" fmla="val 9023"/>
                </a:avLst>
              </a:prstGeom>
              <a:solidFill>
                <a:srgbClr val="0070C0"/>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高等</a:t>
                </a:r>
                <a:r>
                  <a:rPr kumimoji="1" lang="ja-JP" altLang="en-US" sz="1534" b="1" i="0" u="sng" strike="noStrike" kern="1200" cap="none" spc="0" normalizeH="0" baseline="0" noProof="0" dirty="0">
                    <a:ln>
                      <a:noFill/>
                    </a:ln>
                    <a:solidFill>
                      <a:prstClr val="white"/>
                    </a:solidFill>
                    <a:effectLst/>
                    <a:uLnTx/>
                    <a:uFillTx/>
                    <a:latin typeface="Meiryo" charset="-128"/>
                    <a:ea typeface="Meiryo" charset="-128"/>
                    <a:cs typeface="Meiryo" charset="-128"/>
                  </a:rPr>
                  <a:t>共</a:t>
                </a: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創研究院</a:t>
                </a:r>
                <a:endParaRPr kumimoji="1" lang="en-US" altLang="ja-JP"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1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若手</a:t>
                </a:r>
                <a:r>
                  <a:rPr kumimoji="1" lang="ja-JP" altLang="en-US" sz="11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研究者</a:t>
                </a:r>
                <a:r>
                  <a:rPr kumimoji="1" lang="ja-JP" altLang="en-US" sz="16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人件費</a:t>
                </a:r>
                <a:endParaRPr kumimoji="1" lang="ja-JP" altLang="en-US" sz="1600"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1534"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sp>
            <p:nvSpPr>
              <p:cNvPr id="98" name="テキスト ボックス 97"/>
              <p:cNvSpPr txBox="1"/>
              <p:nvPr/>
            </p:nvSpPr>
            <p:spPr>
              <a:xfrm>
                <a:off x="6402010" y="833865"/>
                <a:ext cx="1687300" cy="400110"/>
              </a:xfrm>
              <a:prstGeom prst="rect">
                <a:avLst/>
              </a:prstGeom>
              <a:noFill/>
            </p:spPr>
            <p:txBody>
              <a:bodyPr wrap="square" rtlCol="0">
                <a:spAutoFit/>
              </a:bodyPr>
              <a:lstStyle/>
              <a:p>
                <a:pPr marL="0" marR="0" lvl="0" indent="0" algn="l" defTabSz="779173"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srgbClr val="1F497D"/>
                    </a:solidFill>
                    <a:effectLst>
                      <a:glow rad="127000">
                        <a:prstClr val="white"/>
                      </a:glow>
                    </a:effectLst>
                    <a:uLnTx/>
                    <a:uFillTx/>
                    <a:latin typeface="Meiryo" charset="-128"/>
                    <a:ea typeface="Meiryo" charset="-128"/>
                    <a:cs typeface="Meiryo" charset="-128"/>
                  </a:rPr>
                  <a:t>基盤的活動</a:t>
                </a:r>
                <a:endParaRPr kumimoji="1" lang="ja-JP" altLang="en-US" sz="2000" b="1" i="0" u="none" strike="noStrike" kern="1200" cap="none" spc="0" normalizeH="0" baseline="0" noProof="0" dirty="0">
                  <a:ln>
                    <a:noFill/>
                  </a:ln>
                  <a:solidFill>
                    <a:srgbClr val="1F497D"/>
                  </a:solidFill>
                  <a:effectLst>
                    <a:glow rad="127000">
                      <a:prstClr val="white"/>
                    </a:glow>
                  </a:effectLst>
                  <a:uLnTx/>
                  <a:uFillTx/>
                  <a:latin typeface="Meiryo" charset="-128"/>
                  <a:ea typeface="Meiryo" charset="-128"/>
                  <a:cs typeface="Meiryo" charset="-128"/>
                </a:endParaRPr>
              </a:p>
            </p:txBody>
          </p:sp>
          <p:sp>
            <p:nvSpPr>
              <p:cNvPr id="151" name="正方形/長方形 150"/>
              <p:cNvSpPr/>
              <p:nvPr/>
            </p:nvSpPr>
            <p:spPr>
              <a:xfrm>
                <a:off x="5290087" y="1078069"/>
                <a:ext cx="1158354" cy="621652"/>
              </a:xfrm>
              <a:prstGeom prst="rect">
                <a:avLst/>
              </a:prstGeom>
              <a:solidFill>
                <a:srgbClr val="FDF483"/>
              </a:solid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00FF"/>
                    </a:solidFill>
                    <a:effectLst/>
                    <a:uLnTx/>
                    <a:uFillTx/>
                    <a:latin typeface="Calibri" panose="020F0502020204030204" pitchFamily="34" charset="0"/>
                    <a:ea typeface="メイリオ"/>
                    <a:cs typeface="+mn-cs"/>
                  </a:rPr>
                  <a:t>2017-2026</a:t>
                </a:r>
                <a:r>
                  <a:rPr kumimoji="1" lang="ja-JP" altLang="en-US" sz="1100" b="1" i="0" u="none" strike="noStrike" kern="1200" cap="none" spc="0" normalizeH="0" baseline="0" noProof="0" dirty="0" smtClean="0">
                    <a:ln>
                      <a:noFill/>
                    </a:ln>
                    <a:solidFill>
                      <a:srgbClr val="0000FF"/>
                    </a:solidFill>
                    <a:effectLst/>
                    <a:uLnTx/>
                    <a:uFillTx/>
                    <a:latin typeface="Calibri" panose="020F0502020204030204" pitchFamily="34" charset="0"/>
                    <a:ea typeface="メイリオ"/>
                    <a:cs typeface="+mn-cs"/>
                  </a:rPr>
                  <a:t>年</a:t>
                </a:r>
                <a:endParaRPr kumimoji="1" lang="en-US" altLang="ja-JP" sz="1100" b="1" i="0" u="none" strike="noStrike" kern="1200" cap="none" spc="0" normalizeH="0" baseline="0" noProof="0" dirty="0" smtClean="0">
                  <a:ln>
                    <a:noFill/>
                  </a:ln>
                  <a:solidFill>
                    <a:srgbClr val="0000FF"/>
                  </a:solidFill>
                  <a:effectLst/>
                  <a:uLnTx/>
                  <a:uFillTx/>
                  <a:latin typeface="Calibri" panose="020F0502020204030204" pitchFamily="34" charset="0"/>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0000FF"/>
                    </a:solidFill>
                    <a:effectLst/>
                    <a:uLnTx/>
                    <a:uFillTx/>
                    <a:latin typeface="メイリオ"/>
                    <a:ea typeface="メイリオ"/>
                    <a:cs typeface="+mn-cs"/>
                  </a:rPr>
                  <a:t>外部資金</a:t>
                </a:r>
                <a:endParaRPr kumimoji="1" lang="en-US" altLang="ja-JP" sz="1000" b="1" i="0" u="none" strike="noStrike" kern="1200" cap="none" spc="0" normalizeH="0" baseline="0" noProof="0" dirty="0" smtClean="0">
                  <a:ln>
                    <a:noFill/>
                  </a:ln>
                  <a:solidFill>
                    <a:srgbClr val="0000FF"/>
                  </a:solidFill>
                  <a:effectLst/>
                  <a:uLnTx/>
                  <a:uFillTx/>
                  <a:latin typeface="メイリオ"/>
                  <a:ea typeface="メイリオ"/>
                  <a:cs typeface="+mn-cs"/>
                </a:endParaRPr>
              </a:p>
              <a:p>
                <a:pPr marL="0" marR="0" lvl="0" indent="0" algn="ctr" defTabSz="914400" rtl="0" eaLnBrk="1" fontAlgn="auto" latinLnBrk="0" hangingPunct="1">
                  <a:lnSpc>
                    <a:spcPts val="2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A3C9A"/>
                    </a:solidFill>
                    <a:effectLst/>
                    <a:uLnTx/>
                    <a:uFillTx/>
                    <a:latin typeface="メイリオ"/>
                    <a:ea typeface="メイリオ"/>
                    <a:cs typeface="+mn-cs"/>
                  </a:rPr>
                  <a:t>累計</a:t>
                </a: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10</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200" name="角丸四角形 199"/>
              <p:cNvSpPr/>
              <p:nvPr/>
            </p:nvSpPr>
            <p:spPr>
              <a:xfrm>
                <a:off x="6402010" y="1883147"/>
                <a:ext cx="1639376" cy="350044"/>
              </a:xfrm>
              <a:prstGeom prst="roundRect">
                <a:avLst>
                  <a:gd name="adj" fmla="val 9023"/>
                </a:avLst>
              </a:prstGeom>
              <a:solidFill>
                <a:srgbClr val="3399FF"/>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基礎研究</a:t>
                </a:r>
                <a:endParaRPr kumimoji="1" lang="en-US" altLang="ja-JP" sz="1534"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sp>
            <p:nvSpPr>
              <p:cNvPr id="209" name="角丸四角形 208"/>
              <p:cNvSpPr/>
              <p:nvPr/>
            </p:nvSpPr>
            <p:spPr>
              <a:xfrm>
                <a:off x="6416608" y="2293271"/>
                <a:ext cx="1639376" cy="350044"/>
              </a:xfrm>
              <a:prstGeom prst="roundRect">
                <a:avLst>
                  <a:gd name="adj" fmla="val 9023"/>
                </a:avLst>
              </a:prstGeom>
              <a:solidFill>
                <a:srgbClr val="3399FF"/>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教育活動</a:t>
                </a:r>
                <a:endParaRPr kumimoji="1" lang="en-US" altLang="ja-JP" sz="1534"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sp>
            <p:nvSpPr>
              <p:cNvPr id="210" name="角丸四角形 209"/>
              <p:cNvSpPr/>
              <p:nvPr/>
            </p:nvSpPr>
            <p:spPr>
              <a:xfrm>
                <a:off x="6416608" y="2701991"/>
                <a:ext cx="1639376" cy="350044"/>
              </a:xfrm>
              <a:prstGeom prst="roundRect">
                <a:avLst>
                  <a:gd name="adj" fmla="val 9023"/>
                </a:avLst>
              </a:prstGeom>
              <a:solidFill>
                <a:srgbClr val="3399FF"/>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社会貢献活動</a:t>
                </a:r>
                <a:endParaRPr kumimoji="1" lang="en-US" altLang="ja-JP" sz="1534"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grpSp>
        <p:sp>
          <p:nvSpPr>
            <p:cNvPr id="80" name="角丸四角形 79"/>
            <p:cNvSpPr/>
            <p:nvPr/>
          </p:nvSpPr>
          <p:spPr>
            <a:xfrm>
              <a:off x="6434750" y="4853416"/>
              <a:ext cx="1639376" cy="350044"/>
            </a:xfrm>
            <a:prstGeom prst="roundRect">
              <a:avLst>
                <a:gd name="adj" fmla="val 9023"/>
              </a:avLst>
            </a:prstGeom>
            <a:solidFill>
              <a:srgbClr val="FFC000"/>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tIns="7200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black"/>
                  </a:solidFill>
                  <a:effectLst/>
                  <a:uLnTx/>
                  <a:uFillTx/>
                  <a:latin typeface="Meiryo" charset="-128"/>
                  <a:ea typeface="Meiryo" charset="-128"/>
                  <a:cs typeface="Meiryo" charset="-128"/>
                </a:rPr>
                <a:t>学生支援</a:t>
              </a:r>
              <a:endParaRPr kumimoji="1" lang="en-US" altLang="ja-JP" sz="1534" b="1" i="0" u="sng"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grpSp>
          <p:nvGrpSpPr>
            <p:cNvPr id="76" name="グループ化 75"/>
            <p:cNvGrpSpPr/>
            <p:nvPr/>
          </p:nvGrpSpPr>
          <p:grpSpPr>
            <a:xfrm>
              <a:off x="4694643" y="1978033"/>
              <a:ext cx="1162800" cy="1830776"/>
              <a:chOff x="4867163" y="1529461"/>
              <a:chExt cx="1162800" cy="1609894"/>
            </a:xfrm>
          </p:grpSpPr>
          <p:sp>
            <p:nvSpPr>
              <p:cNvPr id="158" name="正方形/長方形 157"/>
              <p:cNvSpPr/>
              <p:nvPr/>
            </p:nvSpPr>
            <p:spPr>
              <a:xfrm>
                <a:off x="4867163" y="2635234"/>
                <a:ext cx="1162800" cy="504121"/>
              </a:xfrm>
              <a:prstGeom prst="rect">
                <a:avLst/>
              </a:prstGeom>
              <a:solidFill>
                <a:srgbClr val="C00000"/>
              </a:solidFill>
              <a:ln>
                <a:noFill/>
              </a:ln>
            </p:spPr>
            <p:style>
              <a:lnRef idx="1">
                <a:schemeClr val="accent6"/>
              </a:lnRef>
              <a:fillRef idx="3">
                <a:schemeClr val="accent6"/>
              </a:fillRef>
              <a:effectRef idx="2">
                <a:schemeClr val="accent6"/>
              </a:effectRef>
              <a:fontRef idx="minor">
                <a:schemeClr val="lt1"/>
              </a:fontRef>
            </p:style>
            <p:txBody>
              <a:bodyPr lIns="0" tIns="66462"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704"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予算</a:t>
                </a:r>
                <a:r>
                  <a:rPr kumimoji="1" lang="ja-JP" altLang="en-US" sz="1704"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rPr>
                  <a:t>配分</a:t>
                </a:r>
              </a:p>
            </p:txBody>
          </p:sp>
          <p:sp>
            <p:nvSpPr>
              <p:cNvPr id="75" name="正方形/長方形 74"/>
              <p:cNvSpPr/>
              <p:nvPr/>
            </p:nvSpPr>
            <p:spPr>
              <a:xfrm>
                <a:off x="4881563" y="1529461"/>
                <a:ext cx="1134000" cy="109653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77" name="右矢印 76"/>
            <p:cNvSpPr/>
            <p:nvPr/>
          </p:nvSpPr>
          <p:spPr>
            <a:xfrm>
              <a:off x="5884827" y="1997119"/>
              <a:ext cx="364133" cy="2090972"/>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cxnSp>
          <p:nvCxnSpPr>
            <p:cNvPr id="81" name="直線矢印コネクタ 80"/>
            <p:cNvCxnSpPr/>
            <p:nvPr/>
          </p:nvCxnSpPr>
          <p:spPr>
            <a:xfrm>
              <a:off x="5834689" y="5046454"/>
              <a:ext cx="576000" cy="0"/>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0" name="角丸四角形 69"/>
            <p:cNvSpPr/>
            <p:nvPr/>
          </p:nvSpPr>
          <p:spPr>
            <a:xfrm>
              <a:off x="6434750" y="5330716"/>
              <a:ext cx="1639376" cy="350044"/>
            </a:xfrm>
            <a:prstGeom prst="roundRect">
              <a:avLst>
                <a:gd name="adj" fmla="val 9023"/>
              </a:avLst>
            </a:prstGeom>
            <a:solidFill>
              <a:srgbClr val="3399FF"/>
            </a:solidFill>
            <a:ln w="38100">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lIns="0" tIns="72000" rIns="0" rtlCol="0" anchor="t"/>
            <a:lstStyle/>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534" b="1" i="0" u="sng" strike="noStrike" kern="1200" cap="none" spc="0" normalizeH="0" baseline="0" noProof="0" dirty="0" smtClean="0">
                  <a:ln>
                    <a:noFill/>
                  </a:ln>
                  <a:solidFill>
                    <a:prstClr val="white"/>
                  </a:solidFill>
                  <a:effectLst/>
                  <a:uLnTx/>
                  <a:uFillTx/>
                  <a:latin typeface="Meiryo" charset="-128"/>
                  <a:ea typeface="Meiryo" charset="-128"/>
                  <a:cs typeface="Meiryo" charset="-128"/>
                </a:rPr>
                <a:t>健康・医療</a:t>
              </a:r>
              <a:endParaRPr kumimoji="1" lang="en-US" altLang="ja-JP" sz="1534" b="1" i="0" u="sng" strike="noStrike" kern="1200" cap="none" spc="0" normalizeH="0" baseline="0" noProof="0" dirty="0">
                <a:ln>
                  <a:noFill/>
                </a:ln>
                <a:solidFill>
                  <a:prstClr val="white"/>
                </a:solidFill>
                <a:effectLst/>
                <a:uLnTx/>
                <a:uFillTx/>
                <a:latin typeface="Meiryo" charset="-128"/>
                <a:ea typeface="Meiryo" charset="-128"/>
                <a:cs typeface="Meiryo" charset="-128"/>
              </a:endParaRPr>
            </a:p>
          </p:txBody>
        </p:sp>
        <p:cxnSp>
          <p:nvCxnSpPr>
            <p:cNvPr id="72" name="直線矢印コネクタ 71"/>
            <p:cNvCxnSpPr/>
            <p:nvPr/>
          </p:nvCxnSpPr>
          <p:spPr>
            <a:xfrm>
              <a:off x="4244551" y="5500772"/>
              <a:ext cx="2160000" cy="0"/>
            </a:xfrm>
            <a:prstGeom prst="straightConnector1">
              <a:avLst/>
            </a:prstGeom>
            <a:ln w="6350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4" name="右矢印 3"/>
          <p:cNvSpPr/>
          <p:nvPr/>
        </p:nvSpPr>
        <p:spPr>
          <a:xfrm flipH="1">
            <a:off x="1993158" y="828674"/>
            <a:ext cx="6550766" cy="152177"/>
          </a:xfrm>
          <a:prstGeom prst="rightArrow">
            <a:avLst>
              <a:gd name="adj1" fmla="val 50000"/>
              <a:gd name="adj2" fmla="val 110512"/>
            </a:avLst>
          </a:prstGeom>
          <a:solidFill>
            <a:srgbClr val="00B050"/>
          </a:solidFill>
          <a:ln>
            <a:solidFill>
              <a:srgbClr val="00B050"/>
            </a:solid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 name="角丸四角形 7"/>
          <p:cNvSpPr/>
          <p:nvPr/>
        </p:nvSpPr>
        <p:spPr>
          <a:xfrm>
            <a:off x="8383312" y="731569"/>
            <a:ext cx="528057" cy="5128904"/>
          </a:xfrm>
          <a:prstGeom prst="roundRect">
            <a:avLst>
              <a:gd name="adj" fmla="val 50000"/>
            </a:avLst>
          </a:prstGeom>
          <a:solidFill>
            <a:srgbClr val="00B050"/>
          </a:solidFill>
          <a:ln>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700" b="1" i="0" u="none" strike="noStrike" kern="1200" cap="none" spc="0" normalizeH="0" baseline="0" noProof="0" dirty="0" smtClean="0">
                <a:ln>
                  <a:noFill/>
                </a:ln>
                <a:solidFill>
                  <a:prstClr val="black"/>
                </a:solidFill>
                <a:effectLst/>
                <a:uLnTx/>
                <a:uFillTx/>
                <a:latin typeface="メイリオ"/>
                <a:ea typeface="メイリオ"/>
                <a:cs typeface="+mn-cs"/>
              </a:rPr>
              <a:t>成　果</a:t>
            </a:r>
            <a:endParaRPr kumimoji="1" lang="ja-JP" altLang="en-US" sz="17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7" name="正方形/長方形 96"/>
          <p:cNvSpPr/>
          <p:nvPr/>
        </p:nvSpPr>
        <p:spPr>
          <a:xfrm>
            <a:off x="4448178" y="713598"/>
            <a:ext cx="1729038" cy="395914"/>
          </a:xfrm>
          <a:prstGeom prst="rect">
            <a:avLst/>
          </a:prstGeom>
          <a:solidFill>
            <a:schemeClr val="bg1"/>
          </a:solidFill>
          <a:ln w="57150" cap="flat" cmpd="thickThin" algn="ctr">
            <a:solidFill>
              <a:srgbClr val="2D287F"/>
            </a:solidFill>
            <a:prstDash val="solid"/>
          </a:ln>
          <a:effectLst/>
        </p:spPr>
        <p:txBody>
          <a:bodyPr vert="horz" lIns="0" tIns="72000" rIns="0" bIns="0" rtlCol="0"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smtClean="0">
                <a:ln>
                  <a:noFill/>
                </a:ln>
                <a:solidFill>
                  <a:srgbClr val="2D287F"/>
                </a:solidFill>
                <a:effectLst/>
                <a:uLnTx/>
                <a:uFillTx/>
                <a:latin typeface="メイリオ"/>
                <a:ea typeface="メイリオ"/>
                <a:cs typeface="メイリオ" panose="020B0604030504040204" pitchFamily="50" charset="-128"/>
              </a:rPr>
              <a:t>共創機構</a:t>
            </a:r>
          </a:p>
        </p:txBody>
      </p:sp>
      <p:sp>
        <p:nvSpPr>
          <p:cNvPr id="95" name="円/楕円 94"/>
          <p:cNvSpPr/>
          <p:nvPr/>
        </p:nvSpPr>
        <p:spPr>
          <a:xfrm>
            <a:off x="1001046" y="1555148"/>
            <a:ext cx="1154712" cy="658788"/>
          </a:xfrm>
          <a:prstGeom prst="ellipse">
            <a:avLst/>
          </a:prstGeom>
          <a:solidFill>
            <a:schemeClr val="accent2">
              <a:lumMod val="60000"/>
              <a:lumOff val="40000"/>
            </a:schemeClr>
          </a:solidFill>
          <a:ln>
            <a:solidFill>
              <a:srgbClr val="FFC000"/>
            </a:solidFill>
          </a:ln>
          <a:effectLst>
            <a:glow rad="127000">
              <a:schemeClr val="bg1"/>
            </a:glow>
          </a:effectLst>
        </p:spPr>
        <p:style>
          <a:lnRef idx="1">
            <a:schemeClr val="accent6"/>
          </a:lnRef>
          <a:fillRef idx="3">
            <a:schemeClr val="accent6"/>
          </a:fillRef>
          <a:effectRef idx="2">
            <a:schemeClr val="accent6"/>
          </a:effectRef>
          <a:fontRef idx="minor">
            <a:schemeClr val="lt1"/>
          </a:fontRef>
        </p:style>
        <p:txBody>
          <a:bodyPr wrap="none" lIns="0" rIns="0" bIns="14400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共同研究</a:t>
            </a: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1704" b="1" i="0" u="none" strike="noStrike" kern="1200" cap="none" spc="0" normalizeH="0" baseline="0" noProof="0" dirty="0" smtClean="0">
                <a:ln>
                  <a:noFill/>
                </a:ln>
                <a:solidFill>
                  <a:prstClr val="black"/>
                </a:solidFill>
                <a:effectLst>
                  <a:glow rad="127000">
                    <a:prstClr val="white"/>
                  </a:glow>
                </a:effectLst>
                <a:uLnTx/>
                <a:uFillTx/>
                <a:latin typeface="Meiryo" charset="-128"/>
                <a:ea typeface="Meiryo" charset="-128"/>
                <a:cs typeface="Meiryo" charset="-128"/>
              </a:rPr>
              <a:t>収入</a:t>
            </a:r>
            <a:endParaRPr kumimoji="1" lang="en-US" altLang="ja-JP" sz="1704" b="1" i="0" u="none" strike="noStrike" kern="1200" cap="none" spc="0" normalizeH="0" baseline="0" noProof="0" dirty="0">
              <a:ln>
                <a:noFill/>
              </a:ln>
              <a:solidFill>
                <a:prstClr val="black"/>
              </a:solidFill>
              <a:effectLst>
                <a:glow rad="127000">
                  <a:prstClr val="white"/>
                </a:glow>
              </a:effectLst>
              <a:uLnTx/>
              <a:uFillTx/>
              <a:latin typeface="Meiryo" charset="-128"/>
              <a:ea typeface="Meiryo" charset="-128"/>
              <a:cs typeface="Meiryo" charset="-128"/>
            </a:endParaRPr>
          </a:p>
        </p:txBody>
      </p:sp>
      <p:grpSp>
        <p:nvGrpSpPr>
          <p:cNvPr id="5" name="グループ化 4"/>
          <p:cNvGrpSpPr/>
          <p:nvPr/>
        </p:nvGrpSpPr>
        <p:grpSpPr>
          <a:xfrm>
            <a:off x="625419" y="2638130"/>
            <a:ext cx="1367742" cy="644835"/>
            <a:chOff x="395946" y="1912990"/>
            <a:chExt cx="1367742" cy="644835"/>
          </a:xfrm>
        </p:grpSpPr>
        <p:sp>
          <p:nvSpPr>
            <p:cNvPr id="92" name="角丸四角形 91"/>
            <p:cNvSpPr/>
            <p:nvPr/>
          </p:nvSpPr>
          <p:spPr>
            <a:xfrm>
              <a:off x="546224" y="1912990"/>
              <a:ext cx="1217464" cy="497163"/>
            </a:xfrm>
            <a:prstGeom prst="roundRect">
              <a:avLst>
                <a:gd name="adj" fmla="val 9023"/>
              </a:avLst>
            </a:prstGeom>
            <a:solidFill>
              <a:schemeClr val="tx2">
                <a:lumMod val="20000"/>
                <a:lumOff val="80000"/>
              </a:schemeClr>
            </a:solidFill>
            <a:ln w="38100">
              <a:solidFill>
                <a:schemeClr val="accent1">
                  <a:lumMod val="75000"/>
                </a:schemeClr>
              </a:solidFill>
              <a:prstDash val="sysDash"/>
            </a:ln>
          </p:spPr>
          <p:style>
            <a:lnRef idx="1">
              <a:schemeClr val="accent6"/>
            </a:lnRef>
            <a:fillRef idx="3">
              <a:schemeClr val="accent6"/>
            </a:fillRef>
            <a:effectRef idx="2">
              <a:schemeClr val="accent6"/>
            </a:effectRef>
            <a:fontRef idx="minor">
              <a:schemeClr val="lt1"/>
            </a:fontRef>
          </p:style>
          <p:txBody>
            <a:bodyPr lIns="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sp>
          <p:nvSpPr>
            <p:cNvPr id="93" name="角丸四角形 92"/>
            <p:cNvSpPr/>
            <p:nvPr/>
          </p:nvSpPr>
          <p:spPr>
            <a:xfrm>
              <a:off x="481836" y="1987699"/>
              <a:ext cx="1217464" cy="497163"/>
            </a:xfrm>
            <a:prstGeom prst="roundRect">
              <a:avLst>
                <a:gd name="adj" fmla="val 9023"/>
              </a:avLst>
            </a:prstGeom>
            <a:solidFill>
              <a:schemeClr val="tx2">
                <a:lumMod val="20000"/>
                <a:lumOff val="80000"/>
              </a:schemeClr>
            </a:solidFill>
            <a:ln w="38100">
              <a:solidFill>
                <a:schemeClr val="accent1">
                  <a:lumMod val="75000"/>
                </a:schemeClr>
              </a:solidFill>
              <a:prstDash val="sysDash"/>
            </a:ln>
          </p:spPr>
          <p:style>
            <a:lnRef idx="1">
              <a:schemeClr val="accent6"/>
            </a:lnRef>
            <a:fillRef idx="3">
              <a:schemeClr val="accent6"/>
            </a:fillRef>
            <a:effectRef idx="2">
              <a:schemeClr val="accent6"/>
            </a:effectRef>
            <a:fontRef idx="minor">
              <a:schemeClr val="lt1"/>
            </a:fontRef>
          </p:style>
          <p:txBody>
            <a:bodyPr lIns="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sp>
          <p:nvSpPr>
            <p:cNvPr id="94" name="角丸四角形 93"/>
            <p:cNvSpPr/>
            <p:nvPr/>
          </p:nvSpPr>
          <p:spPr>
            <a:xfrm>
              <a:off x="395946" y="2060662"/>
              <a:ext cx="1217464" cy="497163"/>
            </a:xfrm>
            <a:prstGeom prst="roundRect">
              <a:avLst>
                <a:gd name="adj" fmla="val 9023"/>
              </a:avLst>
            </a:prstGeom>
            <a:solidFill>
              <a:schemeClr val="tx2">
                <a:lumMod val="20000"/>
                <a:lumOff val="80000"/>
              </a:schemeClr>
            </a:solidFill>
            <a:ln w="38100">
              <a:solidFill>
                <a:schemeClr val="accent1">
                  <a:lumMod val="75000"/>
                </a:schemeClr>
              </a:solidFill>
              <a:prstDash val="sysDash"/>
            </a:ln>
          </p:spPr>
          <p:style>
            <a:lnRef idx="1">
              <a:schemeClr val="accent6"/>
            </a:lnRef>
            <a:fillRef idx="3">
              <a:schemeClr val="accent6"/>
            </a:fillRef>
            <a:effectRef idx="2">
              <a:schemeClr val="accent6"/>
            </a:effectRef>
            <a:fontRef idx="minor">
              <a:schemeClr val="lt1"/>
            </a:fontRef>
          </p:style>
          <p:txBody>
            <a:bodyPr lIns="0" rIns="0" rtlCol="0" anchor="ctr"/>
            <a:lstStyle/>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先端的</a:t>
              </a:r>
              <a:r>
                <a:rPr kumimoji="1" lang="ja-JP" altLang="en-US" sz="900" b="1" i="0" u="none" strike="noStrike" kern="1200" cap="none" spc="0" normalizeH="0" baseline="0" noProof="0" dirty="0">
                  <a:ln>
                    <a:noFill/>
                  </a:ln>
                  <a:solidFill>
                    <a:prstClr val="black"/>
                  </a:solidFill>
                  <a:effectLst/>
                  <a:uLnTx/>
                  <a:uFillTx/>
                  <a:latin typeface="Meiryo" charset="-128"/>
                  <a:ea typeface="Meiryo" charset="-128"/>
                  <a:cs typeface="Meiryo" charset="-128"/>
                </a:rPr>
                <a:t>な研究活動</a:t>
              </a:r>
              <a:r>
                <a:rPr kumimoji="1" lang="ja-JP" altLang="en-US"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に</a:t>
              </a:r>
              <a:endParaRPr kumimoji="1" lang="en-US" altLang="ja-JP"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関わる</a:t>
              </a:r>
              <a:r>
                <a:rPr kumimoji="1" lang="ja-JP" altLang="en-US" sz="900" b="1" i="0" u="none" strike="noStrike" kern="1200" cap="none" spc="0" normalizeH="0" baseline="0" noProof="0" dirty="0">
                  <a:ln>
                    <a:noFill/>
                  </a:ln>
                  <a:solidFill>
                    <a:prstClr val="black"/>
                  </a:solidFill>
                  <a:effectLst/>
                  <a:uLnTx/>
                  <a:uFillTx/>
                  <a:latin typeface="Meiryo" charset="-128"/>
                  <a:ea typeface="Meiryo" charset="-128"/>
                  <a:cs typeface="Meiryo" charset="-128"/>
                </a:rPr>
                <a:t>包括連携</a:t>
              </a:r>
              <a:r>
                <a:rPr kumimoji="1" lang="ja-JP" altLang="en-US"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rPr>
                <a:t>契約</a:t>
              </a:r>
              <a:endParaRPr kumimoji="1" lang="en-US" altLang="ja-JP" sz="900" b="1" i="0" u="none" strike="noStrike" kern="1200" cap="none" spc="0" normalizeH="0" baseline="0" noProof="0" dirty="0" smtClean="0">
                <a:ln>
                  <a:noFill/>
                </a:ln>
                <a:solidFill>
                  <a:prstClr val="black"/>
                </a:solidFill>
                <a:effectLst/>
                <a:uLnTx/>
                <a:uFillTx/>
                <a:latin typeface="Meiryo" charset="-128"/>
                <a:ea typeface="Meiryo" charset="-128"/>
                <a:cs typeface="Meiryo" charset="-128"/>
              </a:endParaRPr>
            </a:p>
            <a:p>
              <a:pPr marL="0" marR="0" lvl="0" indent="0" algn="ctr" defTabSz="779173" rtl="0" eaLnBrk="1" fontAlgn="base" latinLnBrk="0" hangingPunct="1">
                <a:lnSpc>
                  <a:spcPct val="100000"/>
                </a:lnSpc>
                <a:spcBef>
                  <a:spcPct val="0"/>
                </a:spcBef>
                <a:spcAft>
                  <a:spcPct val="0"/>
                </a:spcAft>
                <a:buClrTx/>
                <a:buSzTx/>
                <a:buFontTx/>
                <a:buNone/>
                <a:tabLst/>
                <a:defRPr/>
              </a:pPr>
              <a:endParaRPr kumimoji="1" lang="en-US" altLang="ja-JP" sz="900" b="1" i="0" u="none" strike="noStrike" kern="1200" cap="none" spc="0" normalizeH="0" baseline="0" noProof="0" dirty="0">
                <a:ln>
                  <a:noFill/>
                </a:ln>
                <a:solidFill>
                  <a:prstClr val="black"/>
                </a:solidFill>
                <a:effectLst/>
                <a:uLnTx/>
                <a:uFillTx/>
                <a:latin typeface="Meiryo" charset="-128"/>
                <a:ea typeface="Meiryo" charset="-128"/>
                <a:cs typeface="Meiryo" charset="-128"/>
              </a:endParaRPr>
            </a:p>
          </p:txBody>
        </p:sp>
      </p:grpSp>
      <p:sp>
        <p:nvSpPr>
          <p:cNvPr id="117" name="正方形/長方形 116"/>
          <p:cNvSpPr/>
          <p:nvPr/>
        </p:nvSpPr>
        <p:spPr>
          <a:xfrm>
            <a:off x="164925" y="2350997"/>
            <a:ext cx="1533684" cy="504000"/>
          </a:xfrm>
          <a:prstGeom prst="rect">
            <a:avLst/>
          </a:prstGeom>
          <a:solidFill>
            <a:srgbClr val="FDF483"/>
          </a:solid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0" rIns="36000" bIns="36000" rtlCol="0" anchor="ctr">
            <a:no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002060"/>
                </a:solidFill>
                <a:effectLst/>
                <a:uLnTx/>
                <a:uFillTx/>
                <a:latin typeface="Calibri" panose="020F0502020204030204" pitchFamily="34" charset="0"/>
                <a:ea typeface="メイリオ"/>
                <a:cs typeface="+mn-cs"/>
              </a:rPr>
              <a:t>2017-2026</a:t>
            </a:r>
            <a:r>
              <a:rPr kumimoji="1" lang="ja-JP" altLang="en-US" sz="1100" b="1" i="0" u="none" strike="noStrike" kern="1200" cap="none" spc="0" normalizeH="0" baseline="0" noProof="0" dirty="0" smtClean="0">
                <a:ln>
                  <a:noFill/>
                </a:ln>
                <a:solidFill>
                  <a:srgbClr val="002060"/>
                </a:solidFill>
                <a:effectLst/>
                <a:uLnTx/>
                <a:uFillTx/>
                <a:latin typeface="メイリオ"/>
                <a:ea typeface="メイリオ"/>
                <a:cs typeface="+mn-cs"/>
              </a:rPr>
              <a:t>年</a:t>
            </a:r>
            <a:endParaRPr kumimoji="1" lang="en-US" altLang="ja-JP" sz="1100" b="1" i="0" u="none" strike="noStrike" kern="1200" cap="none" spc="0" normalizeH="0" baseline="0" noProof="0" dirty="0" smtClean="0">
              <a:ln>
                <a:noFill/>
              </a:ln>
              <a:solidFill>
                <a:srgbClr val="002060"/>
              </a:solidFill>
              <a:effectLst/>
              <a:uLnTx/>
              <a:uFillTx/>
              <a:latin typeface="メイリオ"/>
              <a:ea typeface="メイリオ"/>
              <a:cs typeface="+mn-cs"/>
            </a:endParaRPr>
          </a:p>
          <a:p>
            <a:pPr marL="0" marR="0" lvl="0" indent="0" algn="ctr" defTabSz="914400" rtl="0" eaLnBrk="1" fontAlgn="auto" latinLnBrk="0" hangingPunct="1">
              <a:lnSpc>
                <a:spcPts val="22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1A3C9A"/>
                </a:solidFill>
                <a:effectLst/>
                <a:uLnTx/>
                <a:uFillTx/>
                <a:latin typeface="メイリオ"/>
                <a:ea typeface="メイリオ"/>
                <a:cs typeface="+mn-cs"/>
              </a:rPr>
              <a:t>累計</a:t>
            </a:r>
            <a:r>
              <a:rPr kumimoji="1" lang="en-US" altLang="ja-JP" sz="2400" b="1" i="0" u="none" strike="noStrike" kern="1200" cap="none" spc="0" normalizeH="0" baseline="0" noProof="0" dirty="0" smtClean="0">
                <a:ln>
                  <a:noFill/>
                </a:ln>
                <a:solidFill>
                  <a:srgbClr val="C00000"/>
                </a:solidFill>
                <a:effectLst/>
                <a:uLnTx/>
                <a:uFillTx/>
                <a:latin typeface="Calibri" panose="020F0502020204030204" pitchFamily="34" charset="0"/>
                <a:ea typeface="メイリオ"/>
                <a:cs typeface="+mn-cs"/>
              </a:rPr>
              <a:t>100</a:t>
            </a:r>
            <a:r>
              <a:rPr kumimoji="1" lang="ja-JP" altLang="en-US" sz="1477" b="1" i="0" u="none" strike="noStrike" kern="1200" cap="none" spc="0" normalizeH="0" baseline="0" noProof="0" dirty="0" smtClean="0">
                <a:ln>
                  <a:noFill/>
                </a:ln>
                <a:solidFill>
                  <a:srgbClr val="C00000"/>
                </a:solidFill>
                <a:effectLst/>
                <a:uLnTx/>
                <a:uFillTx/>
                <a:latin typeface="メイリオ"/>
                <a:ea typeface="メイリオ"/>
                <a:cs typeface="+mn-cs"/>
              </a:rPr>
              <a:t>億円以上</a:t>
            </a:r>
            <a:endParaRPr kumimoji="1" lang="ja-JP" altLang="en-US" sz="1477"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78" name="正方形/長方形 77"/>
          <p:cNvSpPr/>
          <p:nvPr/>
        </p:nvSpPr>
        <p:spPr>
          <a:xfrm>
            <a:off x="-4105421" y="3964608"/>
            <a:ext cx="340800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5/10</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↓「スペース」→「土地」</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9782937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正方形/長方形 38"/>
          <p:cNvSpPr/>
          <p:nvPr/>
        </p:nvSpPr>
        <p:spPr>
          <a:xfrm>
            <a:off x="887" y="360521"/>
            <a:ext cx="9144000" cy="6497479"/>
          </a:xfrm>
          <a:prstGeom prst="rect">
            <a:avLst/>
          </a:prstGeom>
          <a:gradFill flip="none" rotWithShape="1">
            <a:gsLst>
              <a:gs pos="0">
                <a:srgbClr val="055DCD">
                  <a:shade val="30000"/>
                  <a:satMod val="115000"/>
                </a:srgbClr>
              </a:gs>
              <a:gs pos="50000">
                <a:srgbClr val="055DCD">
                  <a:shade val="67500"/>
                  <a:satMod val="115000"/>
                </a:srgbClr>
              </a:gs>
              <a:gs pos="100000">
                <a:srgbClr val="055DCD">
                  <a:shade val="100000"/>
                  <a:satMod val="115000"/>
                </a:srgbClr>
              </a:gs>
            </a:gsLst>
            <a:lin ang="2700000" scaled="1"/>
            <a:tileRect/>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200" b="0" i="1"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42" name="テキスト ボックス 41"/>
          <p:cNvSpPr txBox="1"/>
          <p:nvPr/>
        </p:nvSpPr>
        <p:spPr>
          <a:xfrm>
            <a:off x="1043578" y="489709"/>
            <a:ext cx="7028337" cy="516192"/>
          </a:xfrm>
          <a:prstGeom prst="rect">
            <a:avLst/>
          </a:prstGeom>
          <a:noFill/>
        </p:spPr>
        <p:txBody>
          <a:bodyPr wrap="square" lIns="0" tIns="54000" rIns="0" bIns="0"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ja-JP" altLang="en-US" sz="3000" b="1" i="0" u="none" strike="noStrike" kern="0" cap="none" spc="300" normalizeH="0" baseline="0" noProof="0" dirty="0" smtClean="0">
                <a:ln>
                  <a:noFill/>
                </a:ln>
                <a:solidFill>
                  <a:prstClr val="white"/>
                </a:solidFill>
                <a:effectLst/>
                <a:uLnTx/>
                <a:uFillTx/>
                <a:latin typeface="メイリオ"/>
                <a:ea typeface="メイリオ"/>
                <a:cs typeface="+mn-cs"/>
              </a:rPr>
              <a:t>世界屈指のイノベーティブな大学へ</a:t>
            </a:r>
          </a:p>
        </p:txBody>
      </p:sp>
      <p:grpSp>
        <p:nvGrpSpPr>
          <p:cNvPr id="44" name="グループ化 43"/>
          <p:cNvGrpSpPr/>
          <p:nvPr/>
        </p:nvGrpSpPr>
        <p:grpSpPr>
          <a:xfrm>
            <a:off x="-23127" y="394376"/>
            <a:ext cx="9161748" cy="110918"/>
            <a:chOff x="0" y="1052464"/>
            <a:chExt cx="9161748" cy="110918"/>
          </a:xfrm>
        </p:grpSpPr>
        <p:cxnSp>
          <p:nvCxnSpPr>
            <p:cNvPr id="45" name="直線コネクタ 44"/>
            <p:cNvCxnSpPr/>
            <p:nvPr/>
          </p:nvCxnSpPr>
          <p:spPr>
            <a:xfrm>
              <a:off x="0" y="1052464"/>
              <a:ext cx="9161748" cy="0"/>
            </a:xfrm>
            <a:prstGeom prst="line">
              <a:avLst/>
            </a:prstGeom>
            <a:noFill/>
            <a:ln w="12700" cap="flat" cmpd="sng" algn="ctr">
              <a:solidFill>
                <a:sysClr val="window" lastClr="FFFFFF"/>
              </a:solidFill>
              <a:prstDash val="solid"/>
            </a:ln>
            <a:effectLst/>
          </p:spPr>
        </p:cxnSp>
        <p:cxnSp>
          <p:nvCxnSpPr>
            <p:cNvPr id="46" name="直線コネクタ 45"/>
            <p:cNvCxnSpPr/>
            <p:nvPr/>
          </p:nvCxnSpPr>
          <p:spPr>
            <a:xfrm>
              <a:off x="728446" y="1091101"/>
              <a:ext cx="8415554" cy="0"/>
            </a:xfrm>
            <a:prstGeom prst="line">
              <a:avLst/>
            </a:prstGeom>
            <a:noFill/>
            <a:ln w="9525" cap="flat" cmpd="sng" algn="ctr">
              <a:solidFill>
                <a:sysClr val="window" lastClr="FFFFFF"/>
              </a:solidFill>
              <a:prstDash val="solid"/>
            </a:ln>
            <a:effectLst/>
          </p:spPr>
        </p:cxnSp>
        <p:cxnSp>
          <p:nvCxnSpPr>
            <p:cNvPr id="47" name="直線コネクタ 46"/>
            <p:cNvCxnSpPr/>
            <p:nvPr/>
          </p:nvCxnSpPr>
          <p:spPr>
            <a:xfrm>
              <a:off x="1767998" y="1124744"/>
              <a:ext cx="7393750" cy="0"/>
            </a:xfrm>
            <a:prstGeom prst="line">
              <a:avLst/>
            </a:prstGeom>
            <a:noFill/>
            <a:ln w="6350" cap="flat" cmpd="sng" algn="ctr">
              <a:solidFill>
                <a:sysClr val="window" lastClr="FFFFFF"/>
              </a:solidFill>
              <a:prstDash val="solid"/>
            </a:ln>
            <a:effectLst/>
          </p:spPr>
        </p:cxnSp>
        <p:cxnSp>
          <p:nvCxnSpPr>
            <p:cNvPr id="48" name="直線コネクタ 47"/>
            <p:cNvCxnSpPr/>
            <p:nvPr/>
          </p:nvCxnSpPr>
          <p:spPr>
            <a:xfrm>
              <a:off x="2402632" y="1163382"/>
              <a:ext cx="6741368" cy="0"/>
            </a:xfrm>
            <a:prstGeom prst="line">
              <a:avLst/>
            </a:prstGeom>
            <a:noFill/>
            <a:ln w="3175" cap="flat" cmpd="sng" algn="ctr">
              <a:solidFill>
                <a:sysClr val="window" lastClr="FFFFFF"/>
              </a:solidFill>
              <a:prstDash val="solid"/>
            </a:ln>
            <a:effectLst/>
          </p:spPr>
        </p:cxnSp>
      </p:grpSp>
      <p:sp>
        <p:nvSpPr>
          <p:cNvPr id="14" name="タイトル 13"/>
          <p:cNvSpPr>
            <a:spLocks noGrp="1"/>
          </p:cNvSpPr>
          <p:nvPr>
            <p:ph type="title"/>
          </p:nvPr>
        </p:nvSpPr>
        <p:spPr>
          <a:xfrm>
            <a:off x="759338" y="72902"/>
            <a:ext cx="1882835" cy="214194"/>
          </a:xfrm>
        </p:spPr>
        <p:txBody>
          <a:bodyPr>
            <a:prstTxWarp prst="textPlain">
              <a:avLst/>
            </a:prstTxWarp>
          </a:bodyPr>
          <a:lstStyle/>
          <a:p>
            <a:r>
              <a:rPr lang="ja-JP" altLang="en-US" dirty="0" smtClean="0">
                <a:latin typeface="メイリオ" panose="020B0604030504040204" pitchFamily="50" charset="-128"/>
                <a:ea typeface="メイリオ" panose="020B0604030504040204" pitchFamily="50" charset="-128"/>
                <a:cs typeface="Meiryo" charset="-128"/>
              </a:rPr>
              <a:t>大阪</a:t>
            </a:r>
            <a:r>
              <a:rPr lang="ja-JP" altLang="en-US" dirty="0">
                <a:latin typeface="メイリオ" panose="020B0604030504040204" pitchFamily="50" charset="-128"/>
                <a:ea typeface="メイリオ" panose="020B0604030504040204" pitchFamily="50" charset="-128"/>
                <a:cs typeface="Meiryo" charset="-128"/>
              </a:rPr>
              <a:t>大学</a:t>
            </a:r>
            <a:r>
              <a:rPr lang="ja-JP" altLang="en-US" dirty="0" smtClean="0">
                <a:latin typeface="メイリオ" panose="020B0604030504040204" pitchFamily="50" charset="-128"/>
                <a:ea typeface="メイリオ" panose="020B0604030504040204" pitchFamily="50" charset="-128"/>
                <a:cs typeface="Meiryo" charset="-128"/>
              </a:rPr>
              <a:t>の決意</a:t>
            </a:r>
            <a:endParaRPr lang="ja-JP" altLang="en-US" dirty="0">
              <a:latin typeface="メイリオ" panose="020B0604030504040204" pitchFamily="50" charset="-128"/>
              <a:ea typeface="メイリオ" panose="020B0604030504040204" pitchFamily="50" charset="-128"/>
              <a:cs typeface="Meiryo" charset="-128"/>
            </a:endParaRPr>
          </a:p>
        </p:txBody>
      </p:sp>
      <p:sp>
        <p:nvSpPr>
          <p:cNvPr id="15" name="スライド番号プレースホルダー 14"/>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smtClean="0">
                <a:solidFill>
                  <a:prstClr val="white"/>
                </a:solidFill>
                <a:latin typeface="メイリオ"/>
                <a:ea typeface="メイリオ"/>
              </a:rPr>
              <a:t>２</a:t>
            </a:r>
            <a:r>
              <a:rPr lang="ja-JP" altLang="en-US" dirty="0">
                <a:solidFill>
                  <a:prstClr val="white"/>
                </a:solidFill>
                <a:latin typeface="メイリオ"/>
                <a:ea typeface="メイリオ"/>
              </a:rPr>
              <a:t>０</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71" name="サブタイトル 2"/>
          <p:cNvSpPr txBox="1">
            <a:spLocks/>
          </p:cNvSpPr>
          <p:nvPr/>
        </p:nvSpPr>
        <p:spPr>
          <a:xfrm>
            <a:off x="255990" y="986896"/>
            <a:ext cx="8708497" cy="1379044"/>
          </a:xfrm>
          <a:prstGeom prst="roundRect">
            <a:avLst>
              <a:gd name="adj" fmla="val 6231"/>
            </a:avLst>
          </a:prstGeom>
          <a:solidFill>
            <a:srgbClr val="FEF9D2"/>
          </a:solidFill>
          <a:ln w="6350" cap="flat" cmpd="sng" algn="ctr">
            <a:noFill/>
            <a:prstDash val="solid"/>
            <a:miter lim="800000"/>
          </a:ln>
          <a:effectLst>
            <a:outerShdw blurRad="50800" dist="38100" dir="2700000" algn="tl" rotWithShape="0">
              <a:prstClr val="black">
                <a:alpha val="40000"/>
              </a:prstClr>
            </a:outerShdw>
          </a:effectLst>
        </p:spPr>
        <p:txBody>
          <a:bodyPr vert="horz" wrap="square" lIns="108000" tIns="72000" rIns="108000" bIns="36000" rtlCol="0" anchor="ctr" anchorCtr="0">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marL="228600" marR="0" lvl="0" indent="-228600" algn="just" defTabSz="685800" rtl="0" eaLnBrk="1" fontAlgn="auto" latinLnBrk="0" hangingPunct="1">
              <a:lnSpc>
                <a:spcPct val="100000"/>
              </a:lnSpc>
              <a:spcBef>
                <a:spcPts val="750"/>
              </a:spcBef>
              <a:spcAft>
                <a:spcPts val="0"/>
              </a:spcAft>
              <a:buClr>
                <a:srgbClr val="C00000"/>
              </a:buClr>
              <a:buSzTx/>
              <a:buFont typeface="Wingdings"/>
              <a:buChar char=""/>
              <a:tabLst>
                <a:tab pos="457200" algn="l"/>
              </a:tabLst>
              <a:defRPr/>
            </a:pP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大阪大学は、地元政界・関西財界・市民の援助と強い熱意によって「市民主導の帝国大学」として</a:t>
            </a:r>
            <a:r>
              <a:rPr kumimoji="1" lang="en-US" altLang="ja-JP"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1931</a:t>
            </a: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年に</a:t>
            </a:r>
            <a:r>
              <a:rPr kumimoji="1" lang="ja-JP" altLang="en-US" sz="2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設立</a:t>
            </a: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された。そのとき以来、「地域に生き世界に伸びる」ことをモットーとして</a:t>
            </a:r>
            <a:r>
              <a:rPr kumimoji="1" lang="ja-JP" altLang="en-US" sz="2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mn-cs"/>
              </a:rPr>
              <a:t>、</a:t>
            </a:r>
            <a:r>
              <a:rPr kumimoji="1" lang="ja-JP" altLang="en-US" sz="20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有為な人材を社会に輩出し、普遍の真理を見極めるとともに、社会の課題に応えてきた</a:t>
            </a:r>
            <a:r>
              <a:rPr kumimoji="1" lang="ja-JP" altLang="en-US" sz="20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a:t>
            </a:r>
            <a:endParaRPr kumimoji="1" lang="en-US" altLang="ja-JP" sz="20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endParaRPr>
          </a:p>
        </p:txBody>
      </p:sp>
      <p:sp>
        <p:nvSpPr>
          <p:cNvPr id="74" name="サブタイトル 2"/>
          <p:cNvSpPr txBox="1">
            <a:spLocks/>
          </p:cNvSpPr>
          <p:nvPr/>
        </p:nvSpPr>
        <p:spPr>
          <a:xfrm>
            <a:off x="299833" y="5668112"/>
            <a:ext cx="8603510" cy="1102275"/>
          </a:xfrm>
          <a:prstGeom prst="roundRect">
            <a:avLst>
              <a:gd name="adj" fmla="val 11515"/>
            </a:avLst>
          </a:prstGeom>
          <a:solidFill>
            <a:srgbClr val="FDF3D1"/>
          </a:solidFill>
          <a:ln w="6350" cap="flat" cmpd="sng" algn="ctr">
            <a:noFill/>
            <a:prstDash val="solid"/>
            <a:miter lim="800000"/>
          </a:ln>
          <a:effectLst>
            <a:outerShdw blurRad="50800" dist="38100" dir="2700000" algn="tl" rotWithShape="0">
              <a:prstClr val="black">
                <a:alpha val="40000"/>
              </a:prstClr>
            </a:outerShdw>
          </a:effectLst>
        </p:spPr>
        <p:txBody>
          <a:bodyPr vert="horz" wrap="square" lIns="108000" tIns="72000" rIns="108000" bIns="36000" rtlCol="0" anchor="ctr" anchorCtr="0">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marL="285750" marR="0" lvl="0" indent="-285750" algn="just" defTabSz="685800" rtl="0" eaLnBrk="1" fontAlgn="auto" latinLnBrk="0" hangingPunct="1">
              <a:lnSpc>
                <a:spcPct val="100000"/>
              </a:lnSpc>
              <a:spcBef>
                <a:spcPts val="750"/>
              </a:spcBef>
              <a:spcAft>
                <a:spcPts val="0"/>
              </a:spcAft>
              <a:buClr>
                <a:srgbClr val="C00000"/>
              </a:buClr>
              <a:buSzTx/>
              <a:buFont typeface="Wingdings" panose="05000000000000000000" pitchFamily="2" charset="2"/>
              <a:buChar char="u"/>
              <a:tabLst/>
              <a:defRPr/>
            </a:pP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rPr>
              <a:t>大阪大学は、指定国立大学法人に指定されることにより、</a:t>
            </a:r>
            <a:r>
              <a:rPr kumimoji="1" lang="ja-JP" altLang="en-US" sz="20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構成員一丸となって</a:t>
            </a:r>
            <a:r>
              <a:rPr kumimoji="1" lang="ja-JP" altLang="en-US" sz="2000" b="1" i="0" u="none" strike="noStrike" kern="1200" cap="none" spc="0" normalizeH="0" baseline="0" noProof="0" dirty="0" err="1">
                <a:ln>
                  <a:noFill/>
                </a:ln>
                <a:solidFill>
                  <a:srgbClr val="C00000"/>
                </a:solidFill>
                <a:effectLst/>
                <a:uLnTx/>
                <a:uFillTx/>
                <a:latin typeface="メイリオ" panose="020B0604030504040204" pitchFamily="50" charset="-128"/>
                <a:ea typeface="メイリオ" panose="020B0604030504040204" pitchFamily="50" charset="-128"/>
              </a:rPr>
              <a:t>、</a:t>
            </a:r>
            <a:r>
              <a:rPr kumimoji="1" lang="ja-JP" altLang="en-US" sz="20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rPr>
              <a:t>世界屈指のイノベーティブな</a:t>
            </a:r>
            <a:r>
              <a:rPr kumimoji="1" lang="ja-JP" altLang="en-US" sz="20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rPr>
              <a:t>大学として「社会の中の大学、社会のための大学」となることを目指す。</a:t>
            </a:r>
            <a:endParaRPr kumimoji="1" lang="ja-JP" altLang="ja-JP" sz="2000" b="0" i="0" u="none" strike="noStrike" kern="1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Times New Roman"/>
            </a:endParaRPr>
          </a:p>
        </p:txBody>
      </p:sp>
      <p:pic>
        <p:nvPicPr>
          <p:cNvPr id="17" name="図 16"/>
          <p:cNvPicPr>
            <a:picLocks noChangeAspect="1"/>
          </p:cNvPicPr>
          <p:nvPr/>
        </p:nvPicPr>
        <p:blipFill rotWithShape="1">
          <a:blip r:embed="rId3" cstate="print">
            <a:extLst>
              <a:ext uri="{28A0092B-C50C-407E-A947-70E740481C1C}">
                <a14:useLocalDpi xmlns:a14="http://schemas.microsoft.com/office/drawing/2010/main" val="0"/>
              </a:ext>
            </a:extLst>
          </a:blip>
          <a:srcRect l="4958" r="4202"/>
          <a:stretch/>
        </p:blipFill>
        <p:spPr>
          <a:xfrm>
            <a:off x="299833" y="2576506"/>
            <a:ext cx="4060512" cy="2523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正方形/長方形 1"/>
          <p:cNvSpPr/>
          <p:nvPr/>
        </p:nvSpPr>
        <p:spPr>
          <a:xfrm>
            <a:off x="96079" y="5243888"/>
            <a:ext cx="460441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この写真は、</a:t>
            </a:r>
            <a:r>
              <a:rPr kumimoji="1" lang="ja-JP" altLang="ja-JP"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r>
              <a:rPr kumimoji="1" lang="ja-JP" altLang="ja-JP" sz="9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大阪帝国大学の創立案」が</a:t>
            </a:r>
            <a:r>
              <a:rPr kumimoji="1" lang="en-US" altLang="ja-JP"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1931</a:t>
            </a:r>
            <a:r>
              <a:rPr kumimoji="1" lang="ja-JP" altLang="ja-JP"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年</a:t>
            </a:r>
            <a:r>
              <a:rPr kumimoji="1" lang="en-US" altLang="ja-JP" sz="9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3</a:t>
            </a:r>
            <a:r>
              <a:rPr kumimoji="1" lang="ja-JP" altLang="ja-JP" sz="9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月に貴族院を通過した日の深夜に、東京驛のステーションホテルで中心的に活動された方々が</a:t>
            </a:r>
            <a:r>
              <a:rPr kumimoji="1" lang="ja-JP" altLang="ja-JP"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祝杯</a:t>
            </a:r>
            <a:r>
              <a:rPr kumimoji="1" lang="ja-JP" altLang="en-US" sz="900" b="0"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を挙げている様子</a:t>
            </a:r>
            <a:endParaRPr kumimoji="1" lang="ja-JP" altLang="en-US" sz="9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 name="正方形/長方形 17"/>
          <p:cNvSpPr/>
          <p:nvPr/>
        </p:nvSpPr>
        <p:spPr>
          <a:xfrm>
            <a:off x="-2916832" y="3609260"/>
            <a:ext cx="2317534" cy="932201"/>
          </a:xfrm>
          <a:prstGeom prst="rect">
            <a:avLst/>
          </a:prstGeom>
          <a:solidFill>
            <a:schemeClr val="accent1"/>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写真を元に戻した</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19" name="正方形/長方形 18"/>
          <p:cNvSpPr/>
          <p:nvPr/>
        </p:nvSpPr>
        <p:spPr>
          <a:xfrm>
            <a:off x="-2850948" y="986896"/>
            <a:ext cx="2458041" cy="1187542"/>
          </a:xfrm>
          <a:prstGeom prst="rect">
            <a:avLst/>
          </a:prstGeom>
          <a:solidFill>
            <a:schemeClr val="accent1"/>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文面を短くした</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kern="0" dirty="0">
                <a:solidFill>
                  <a:prstClr val="white"/>
                </a:solidFill>
                <a:latin typeface="メイリオ"/>
                <a:ea typeface="メイリオ"/>
              </a:rPr>
              <a:t>◆</a:t>
            </a:r>
            <a:r>
              <a:rPr kumimoji="0" lang="ja-JP" altLang="en-US" kern="0" dirty="0" smtClean="0">
                <a:solidFill>
                  <a:prstClr val="white"/>
                </a:solidFill>
                <a:latin typeface="メイリオ"/>
                <a:ea typeface="メイリオ"/>
              </a:rPr>
              <a:t>を</a:t>
            </a:r>
            <a:r>
              <a:rPr kumimoji="0" lang="en-US" altLang="ja-JP" kern="0" dirty="0" smtClean="0">
                <a:solidFill>
                  <a:prstClr val="white"/>
                </a:solidFill>
                <a:latin typeface="メイリオ"/>
                <a:ea typeface="メイリオ"/>
              </a:rPr>
              <a:t>2</a:t>
            </a:r>
            <a:r>
              <a:rPr kumimoji="0" lang="ja-JP" altLang="en-US" kern="0" dirty="0" smtClean="0">
                <a:solidFill>
                  <a:prstClr val="white"/>
                </a:solidFill>
                <a:latin typeface="メイリオ"/>
                <a:ea typeface="メイリオ"/>
              </a:rPr>
              <a:t>つ削除</a:t>
            </a:r>
            <a:endParaRPr kumimoji="0" lang="en-US" altLang="ja-JP" kern="0" dirty="0" smtClean="0">
              <a:solidFill>
                <a:prstClr val="white"/>
              </a:solidFill>
              <a:latin typeface="メイリオ"/>
              <a:ea typeface="メイリオ"/>
            </a:endParaRPr>
          </a:p>
          <a:p>
            <a:pPr lvl="0" algn="ctr">
              <a:defRPr/>
            </a:pPr>
            <a:r>
              <a:rPr kumimoji="0" lang="ja-JP" altLang="en-US" kern="0" dirty="0">
                <a:solidFill>
                  <a:prstClr val="white"/>
                </a:solidFill>
              </a:rPr>
              <a:t>熱い熱意→強い</a:t>
            </a:r>
            <a:r>
              <a:rPr kumimoji="0" lang="ja-JP" altLang="en-US" kern="0" dirty="0" smtClean="0">
                <a:solidFill>
                  <a:prstClr val="white"/>
                </a:solidFill>
              </a:rPr>
              <a:t>熱意</a:t>
            </a:r>
            <a:endParaRPr kumimoji="0" lang="en-US" altLang="ja-JP" kern="0" dirty="0" smtClean="0">
              <a:solidFill>
                <a:prstClr val="white"/>
              </a:solidFill>
              <a:latin typeface="メイリオ"/>
              <a:ea typeface="メイリオ"/>
            </a:endParaRPr>
          </a:p>
        </p:txBody>
      </p:sp>
      <p:sp>
        <p:nvSpPr>
          <p:cNvPr id="20" name="サブタイトル 2"/>
          <p:cNvSpPr txBox="1">
            <a:spLocks/>
          </p:cNvSpPr>
          <p:nvPr/>
        </p:nvSpPr>
        <p:spPr>
          <a:xfrm>
            <a:off x="4845640" y="2966278"/>
            <a:ext cx="4118847" cy="1743563"/>
          </a:xfrm>
          <a:prstGeom prst="roundRect">
            <a:avLst>
              <a:gd name="adj" fmla="val 9575"/>
            </a:avLst>
          </a:prstGeom>
          <a:solidFill>
            <a:srgbClr val="FEF9D2"/>
          </a:solidFill>
          <a:ln w="6350" cap="flat" cmpd="sng" algn="ctr">
            <a:noFill/>
            <a:prstDash val="solid"/>
            <a:miter lim="800000"/>
          </a:ln>
          <a:effectLst>
            <a:outerShdw blurRad="50800" dist="38100" dir="2700000" algn="tl" rotWithShape="0">
              <a:prstClr val="black">
                <a:alpha val="40000"/>
              </a:prstClr>
            </a:outerShdw>
          </a:effectLst>
        </p:spPr>
        <p:txBody>
          <a:bodyPr vert="horz" wrap="square" lIns="108000" tIns="72000" rIns="108000" bIns="36000" rtlCol="0" anchor="ctr" anchorCtr="0">
            <a:sp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marL="228600" lvl="0" indent="-228600" algn="just">
              <a:lnSpc>
                <a:spcPct val="100000"/>
              </a:lnSpc>
              <a:buClr>
                <a:srgbClr val="C00000"/>
              </a:buClr>
              <a:buFont typeface="Wingdings" panose="05000000000000000000" pitchFamily="2" charset="2"/>
              <a:buChar char="u"/>
              <a:defRPr/>
            </a:pP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rPr>
              <a:t>指定</a:t>
            </a:r>
            <a:r>
              <a:rPr kumimoji="1" lang="ja-JP" altLang="en-US" sz="2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rPr>
              <a:t>国立大学法人制度の趣旨は、</a:t>
            </a:r>
            <a:r>
              <a:rPr kumimoji="1" lang="ja-JP" altLang="en-US" sz="20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rPr>
              <a:t>大学と社会と</a:t>
            </a:r>
            <a:r>
              <a:rPr lang="ja-JP" altLang="en-US" sz="2000" b="1" dirty="0">
                <a:solidFill>
                  <a:srgbClr val="C00000"/>
                </a:solidFill>
                <a:latin typeface="メイリオ" panose="020B0604030504040204" pitchFamily="50" charset="-128"/>
                <a:ea typeface="メイリオ" panose="020B0604030504040204" pitchFamily="50" charset="-128"/>
              </a:rPr>
              <a:t>の新たな連携（好循環</a:t>
            </a:r>
            <a:r>
              <a:rPr lang="ja-JP" altLang="en-US" sz="2000" b="1" dirty="0" smtClean="0">
                <a:solidFill>
                  <a:srgbClr val="C00000"/>
                </a:solidFill>
                <a:latin typeface="メイリオ" panose="020B0604030504040204" pitchFamily="50" charset="-128"/>
                <a:ea typeface="メイリオ" panose="020B0604030504040204" pitchFamily="50" charset="-128"/>
              </a:rPr>
              <a:t>）</a:t>
            </a: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rPr>
              <a:t>の</a:t>
            </a:r>
            <a:r>
              <a:rPr kumimoji="1" lang="ja-JP" altLang="en-US" sz="2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rPr>
              <a:t>形を提示し</a:t>
            </a:r>
            <a:r>
              <a:rPr lang="ja-JP" altLang="en-US" sz="2000" b="1" dirty="0" err="1">
                <a:solidFill>
                  <a:sysClr val="windowText" lastClr="000000"/>
                </a:solidFill>
                <a:latin typeface="メイリオ" panose="020B0604030504040204" pitchFamily="50" charset="-128"/>
                <a:ea typeface="メイリオ" panose="020B0604030504040204" pitchFamily="50" charset="-128"/>
              </a:rPr>
              <a:t>、</a:t>
            </a:r>
            <a:r>
              <a:rPr lang="ja-JP" altLang="en-US" sz="2000" b="1" dirty="0">
                <a:solidFill>
                  <a:srgbClr val="C00000"/>
                </a:solidFill>
                <a:latin typeface="メイリオ" panose="020B0604030504040204" pitchFamily="50" charset="-128"/>
                <a:ea typeface="メイリオ" panose="020B0604030504040204" pitchFamily="50" charset="-128"/>
              </a:rPr>
              <a:t>世界最高水準の</a:t>
            </a:r>
            <a:r>
              <a:rPr lang="ja-JP" altLang="en-US" sz="2000" b="1" dirty="0" smtClean="0">
                <a:solidFill>
                  <a:srgbClr val="C00000"/>
                </a:solidFill>
                <a:latin typeface="メイリオ" panose="020B0604030504040204" pitchFamily="50" charset="-128"/>
                <a:ea typeface="メイリオ" panose="020B0604030504040204" pitchFamily="50" charset="-128"/>
              </a:rPr>
              <a:t>教育研究活動</a:t>
            </a: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rPr>
              <a:t>が</a:t>
            </a:r>
            <a:r>
              <a:rPr kumimoji="1" lang="ja-JP" altLang="en-US" sz="2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rPr>
              <a:t>展開される大学を</a:t>
            </a:r>
            <a:r>
              <a:rPr kumimoji="1" lang="ja-JP" altLang="en-US" sz="2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rPr>
              <a:t>目指すこと。</a:t>
            </a:r>
            <a:endParaRPr kumimoji="1" lang="ja-JP" altLang="ja-JP" sz="20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ＭＳ Ｐゴシック"/>
            </a:endParaRPr>
          </a:p>
        </p:txBody>
      </p:sp>
    </p:spTree>
    <p:extLst>
      <p:ext uri="{BB962C8B-B14F-4D97-AF65-F5344CB8AC3E}">
        <p14:creationId xmlns:p14="http://schemas.microsoft.com/office/powerpoint/2010/main" val="8933859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スライド番号プレースホルダー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B5BFA4C-E1CE-46E5-A514-2E5303DCFD0E}" type="slidenum">
              <a:rPr kumimoji="1" lang="ja-JP" altLang="en-US" sz="1400" b="1" i="0" u="none" strike="noStrike" kern="1200" cap="none" spc="0" normalizeH="0" baseline="0" noProof="0" smtClean="0">
                <a:ln>
                  <a:noFill/>
                </a:ln>
                <a:solidFill>
                  <a:prstClr val="white"/>
                </a:solidFill>
                <a:effectLst/>
                <a:uLnTx/>
                <a:uFillTx/>
                <a:latin typeface="メイリオ"/>
                <a:ea typeface="メイリオ"/>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837522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0"/>
          <p:cNvSpPr>
            <a:spLocks/>
          </p:cNvSpPr>
          <p:nvPr/>
        </p:nvSpPr>
        <p:spPr bwMode="auto">
          <a:xfrm>
            <a:off x="3274843" y="3737546"/>
            <a:ext cx="2725804" cy="1177925"/>
          </a:xfrm>
          <a:custGeom>
            <a:avLst/>
            <a:gdLst>
              <a:gd name="T0" fmla="*/ 417 w 834"/>
              <a:gd name="T1" fmla="*/ 0 h 359"/>
              <a:gd name="T2" fmla="*/ 417 w 834"/>
              <a:gd name="T3" fmla="*/ 12 h 359"/>
              <a:gd name="T4" fmla="*/ 424 w 834"/>
              <a:gd name="T5" fmla="*/ 12 h 359"/>
              <a:gd name="T6" fmla="*/ 804 w 834"/>
              <a:gd name="T7" fmla="*/ 123 h 359"/>
              <a:gd name="T8" fmla="*/ 833 w 834"/>
              <a:gd name="T9" fmla="*/ 188 h 359"/>
              <a:gd name="T10" fmla="*/ 712 w 834"/>
              <a:gd name="T11" fmla="*/ 307 h 359"/>
              <a:gd name="T12" fmla="*/ 417 w 834"/>
              <a:gd name="T13" fmla="*/ 359 h 359"/>
              <a:gd name="T14" fmla="*/ 410 w 834"/>
              <a:gd name="T15" fmla="*/ 359 h 359"/>
              <a:gd name="T16" fmla="*/ 30 w 834"/>
              <a:gd name="T17" fmla="*/ 248 h 359"/>
              <a:gd name="T18" fmla="*/ 1 w 834"/>
              <a:gd name="T19" fmla="*/ 183 h 359"/>
              <a:gd name="T20" fmla="*/ 122 w 834"/>
              <a:gd name="T21" fmla="*/ 64 h 359"/>
              <a:gd name="T22" fmla="*/ 417 w 834"/>
              <a:gd name="T23" fmla="*/ 12 h 359"/>
              <a:gd name="T24" fmla="*/ 417 w 834"/>
              <a:gd name="T25" fmla="*/ 0 h 359"/>
              <a:gd name="connsiteX0" fmla="*/ 4989 w 9977"/>
              <a:gd name="connsiteY0" fmla="*/ 0 h 10000"/>
              <a:gd name="connsiteX1" fmla="*/ 4989 w 9977"/>
              <a:gd name="connsiteY1" fmla="*/ 334 h 10000"/>
              <a:gd name="connsiteX2" fmla="*/ 5073 w 9977"/>
              <a:gd name="connsiteY2" fmla="*/ 334 h 10000"/>
              <a:gd name="connsiteX3" fmla="*/ 9629 w 9977"/>
              <a:gd name="connsiteY3" fmla="*/ 3426 h 10000"/>
              <a:gd name="connsiteX4" fmla="*/ 9977 w 9977"/>
              <a:gd name="connsiteY4" fmla="*/ 5237 h 10000"/>
              <a:gd name="connsiteX5" fmla="*/ 8526 w 9977"/>
              <a:gd name="connsiteY5" fmla="*/ 8552 h 10000"/>
              <a:gd name="connsiteX6" fmla="*/ 4989 w 9977"/>
              <a:gd name="connsiteY6" fmla="*/ 10000 h 10000"/>
              <a:gd name="connsiteX7" fmla="*/ 4905 w 9977"/>
              <a:gd name="connsiteY7" fmla="*/ 10000 h 10000"/>
              <a:gd name="connsiteX8" fmla="*/ 349 w 9977"/>
              <a:gd name="connsiteY8" fmla="*/ 6908 h 10000"/>
              <a:gd name="connsiteX9" fmla="*/ 1 w 9977"/>
              <a:gd name="connsiteY9" fmla="*/ 5097 h 10000"/>
              <a:gd name="connsiteX10" fmla="*/ 1452 w 9977"/>
              <a:gd name="connsiteY10" fmla="*/ 1783 h 10000"/>
              <a:gd name="connsiteX11" fmla="*/ 4989 w 9977"/>
              <a:gd name="connsiteY11" fmla="*/ 334 h 10000"/>
              <a:gd name="connsiteX12" fmla="*/ 4989 w 9977"/>
              <a:gd name="connsiteY1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77" h="10000">
                <a:moveTo>
                  <a:pt x="4989" y="0"/>
                </a:moveTo>
                <a:lnTo>
                  <a:pt x="4989" y="334"/>
                </a:lnTo>
                <a:lnTo>
                  <a:pt x="5073" y="334"/>
                </a:lnTo>
                <a:cubicBezTo>
                  <a:pt x="7087" y="362"/>
                  <a:pt x="8874" y="1588"/>
                  <a:pt x="9629" y="3426"/>
                </a:cubicBezTo>
                <a:cubicBezTo>
                  <a:pt x="9869" y="4011"/>
                  <a:pt x="9989" y="4624"/>
                  <a:pt x="9977" y="5237"/>
                </a:cubicBezTo>
                <a:cubicBezTo>
                  <a:pt x="9953" y="6490"/>
                  <a:pt x="9437" y="7660"/>
                  <a:pt x="8526" y="8552"/>
                </a:cubicBezTo>
                <a:cubicBezTo>
                  <a:pt x="7579" y="9499"/>
                  <a:pt x="6320" y="10000"/>
                  <a:pt x="4989" y="10000"/>
                </a:cubicBezTo>
                <a:lnTo>
                  <a:pt x="4905" y="10000"/>
                </a:lnTo>
                <a:cubicBezTo>
                  <a:pt x="2891" y="9972"/>
                  <a:pt x="1104" y="8747"/>
                  <a:pt x="349" y="6908"/>
                </a:cubicBezTo>
                <a:cubicBezTo>
                  <a:pt x="109" y="6323"/>
                  <a:pt x="-11" y="5710"/>
                  <a:pt x="1" y="5097"/>
                </a:cubicBezTo>
                <a:cubicBezTo>
                  <a:pt x="25" y="3872"/>
                  <a:pt x="541" y="2674"/>
                  <a:pt x="1452" y="1783"/>
                </a:cubicBezTo>
                <a:cubicBezTo>
                  <a:pt x="2399" y="836"/>
                  <a:pt x="3658" y="334"/>
                  <a:pt x="4989" y="334"/>
                </a:cubicBezTo>
                <a:lnTo>
                  <a:pt x="4989" y="0"/>
                </a:lnTo>
              </a:path>
            </a:pathLst>
          </a:custGeom>
          <a:gradFill>
            <a:gsLst>
              <a:gs pos="15625">
                <a:schemeClr val="accent1">
                  <a:lumMod val="40000"/>
                  <a:lumOff val="60000"/>
                </a:schemeClr>
              </a:gs>
              <a:gs pos="70000">
                <a:schemeClr val="bg1"/>
              </a:gs>
            </a:gsLst>
            <a:path path="circle">
              <a:fillToRect l="100000" t="100000"/>
            </a:path>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13"/>
          <p:cNvSpPr>
            <a:spLocks noEditPoints="1"/>
          </p:cNvSpPr>
          <p:nvPr/>
        </p:nvSpPr>
        <p:spPr bwMode="auto">
          <a:xfrm>
            <a:off x="3222625" y="3737546"/>
            <a:ext cx="2827338" cy="1217613"/>
          </a:xfrm>
          <a:custGeom>
            <a:avLst/>
            <a:gdLst>
              <a:gd name="T0" fmla="*/ 432 w 863"/>
              <a:gd name="T1" fmla="*/ 0 h 371"/>
              <a:gd name="T2" fmla="*/ 432 w 863"/>
              <a:gd name="T3" fmla="*/ 12 h 371"/>
              <a:gd name="T4" fmla="*/ 439 w 863"/>
              <a:gd name="T5" fmla="*/ 12 h 371"/>
              <a:gd name="T6" fmla="*/ 819 w 863"/>
              <a:gd name="T7" fmla="*/ 123 h 371"/>
              <a:gd name="T8" fmla="*/ 848 w 863"/>
              <a:gd name="T9" fmla="*/ 188 h 371"/>
              <a:gd name="T10" fmla="*/ 727 w 863"/>
              <a:gd name="T11" fmla="*/ 307 h 371"/>
              <a:gd name="T12" fmla="*/ 432 w 863"/>
              <a:gd name="T13" fmla="*/ 359 h 371"/>
              <a:gd name="T14" fmla="*/ 425 w 863"/>
              <a:gd name="T15" fmla="*/ 359 h 371"/>
              <a:gd name="T16" fmla="*/ 45 w 863"/>
              <a:gd name="T17" fmla="*/ 248 h 371"/>
              <a:gd name="T18" fmla="*/ 16 w 863"/>
              <a:gd name="T19" fmla="*/ 183 h 371"/>
              <a:gd name="T20" fmla="*/ 137 w 863"/>
              <a:gd name="T21" fmla="*/ 64 h 371"/>
              <a:gd name="T22" fmla="*/ 432 w 863"/>
              <a:gd name="T23" fmla="*/ 12 h 371"/>
              <a:gd name="T24" fmla="*/ 432 w 863"/>
              <a:gd name="T25" fmla="*/ 0 h 371"/>
              <a:gd name="T26" fmla="*/ 432 w 863"/>
              <a:gd name="T27" fmla="*/ 0 h 371"/>
              <a:gd name="T28" fmla="*/ 5 w 863"/>
              <a:gd name="T29" fmla="*/ 182 h 371"/>
              <a:gd name="T30" fmla="*/ 424 w 863"/>
              <a:gd name="T31" fmla="*/ 371 h 371"/>
              <a:gd name="T32" fmla="*/ 432 w 863"/>
              <a:gd name="T33" fmla="*/ 371 h 371"/>
              <a:gd name="T34" fmla="*/ 859 w 863"/>
              <a:gd name="T35" fmla="*/ 189 h 371"/>
              <a:gd name="T36" fmla="*/ 439 w 863"/>
              <a:gd name="T37" fmla="*/ 0 h 371"/>
              <a:gd name="T38" fmla="*/ 432 w 863"/>
              <a:gd name="T39" fmla="*/ 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3" h="371">
                <a:moveTo>
                  <a:pt x="432" y="0"/>
                </a:moveTo>
                <a:cubicBezTo>
                  <a:pt x="432" y="12"/>
                  <a:pt x="432" y="12"/>
                  <a:pt x="432" y="12"/>
                </a:cubicBezTo>
                <a:cubicBezTo>
                  <a:pt x="434" y="12"/>
                  <a:pt x="437" y="12"/>
                  <a:pt x="439" y="12"/>
                </a:cubicBezTo>
                <a:cubicBezTo>
                  <a:pt x="607" y="13"/>
                  <a:pt x="756" y="57"/>
                  <a:pt x="819" y="123"/>
                </a:cubicBezTo>
                <a:cubicBezTo>
                  <a:pt x="839" y="144"/>
                  <a:pt x="849" y="166"/>
                  <a:pt x="848" y="188"/>
                </a:cubicBezTo>
                <a:cubicBezTo>
                  <a:pt x="846" y="233"/>
                  <a:pt x="803" y="275"/>
                  <a:pt x="727" y="307"/>
                </a:cubicBezTo>
                <a:cubicBezTo>
                  <a:pt x="648" y="341"/>
                  <a:pt x="543" y="359"/>
                  <a:pt x="432" y="359"/>
                </a:cubicBezTo>
                <a:cubicBezTo>
                  <a:pt x="430" y="359"/>
                  <a:pt x="427" y="359"/>
                  <a:pt x="425" y="359"/>
                </a:cubicBezTo>
                <a:cubicBezTo>
                  <a:pt x="257" y="358"/>
                  <a:pt x="108" y="314"/>
                  <a:pt x="45" y="248"/>
                </a:cubicBezTo>
                <a:cubicBezTo>
                  <a:pt x="25" y="227"/>
                  <a:pt x="15" y="205"/>
                  <a:pt x="16" y="183"/>
                </a:cubicBezTo>
                <a:cubicBezTo>
                  <a:pt x="18" y="139"/>
                  <a:pt x="61" y="96"/>
                  <a:pt x="137" y="64"/>
                </a:cubicBezTo>
                <a:cubicBezTo>
                  <a:pt x="216" y="30"/>
                  <a:pt x="321" y="12"/>
                  <a:pt x="432" y="12"/>
                </a:cubicBezTo>
                <a:cubicBezTo>
                  <a:pt x="432" y="0"/>
                  <a:pt x="432" y="0"/>
                  <a:pt x="432" y="0"/>
                </a:cubicBezTo>
                <a:moveTo>
                  <a:pt x="432" y="0"/>
                </a:moveTo>
                <a:cubicBezTo>
                  <a:pt x="199" y="0"/>
                  <a:pt x="9" y="81"/>
                  <a:pt x="5" y="182"/>
                </a:cubicBezTo>
                <a:cubicBezTo>
                  <a:pt x="0" y="285"/>
                  <a:pt x="188" y="369"/>
                  <a:pt x="424" y="371"/>
                </a:cubicBezTo>
                <a:cubicBezTo>
                  <a:pt x="427" y="371"/>
                  <a:pt x="430" y="371"/>
                  <a:pt x="432" y="371"/>
                </a:cubicBezTo>
                <a:cubicBezTo>
                  <a:pt x="665" y="371"/>
                  <a:pt x="855" y="290"/>
                  <a:pt x="859" y="189"/>
                </a:cubicBezTo>
                <a:cubicBezTo>
                  <a:pt x="863" y="86"/>
                  <a:pt x="675" y="2"/>
                  <a:pt x="439" y="0"/>
                </a:cubicBezTo>
                <a:cubicBezTo>
                  <a:pt x="437" y="0"/>
                  <a:pt x="434" y="0"/>
                  <a:pt x="432" y="0"/>
                </a:cubicBezTo>
                <a:close/>
              </a:path>
            </a:pathLst>
          </a:custGeom>
          <a:solidFill>
            <a:srgbClr val="EBC8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14"/>
          <p:cNvSpPr>
            <a:spLocks noEditPoints="1"/>
          </p:cNvSpPr>
          <p:nvPr/>
        </p:nvSpPr>
        <p:spPr bwMode="auto">
          <a:xfrm>
            <a:off x="3509963" y="3421634"/>
            <a:ext cx="2303463" cy="915988"/>
          </a:xfrm>
          <a:custGeom>
            <a:avLst/>
            <a:gdLst>
              <a:gd name="T0" fmla="*/ 351 w 703"/>
              <a:gd name="T1" fmla="*/ 0 h 279"/>
              <a:gd name="T2" fmla="*/ 351 w 703"/>
              <a:gd name="T3" fmla="*/ 12 h 279"/>
              <a:gd name="T4" fmla="*/ 358 w 703"/>
              <a:gd name="T5" fmla="*/ 12 h 279"/>
              <a:gd name="T6" fmla="*/ 669 w 703"/>
              <a:gd name="T7" fmla="*/ 98 h 279"/>
              <a:gd name="T8" fmla="*/ 688 w 703"/>
              <a:gd name="T9" fmla="*/ 141 h 279"/>
              <a:gd name="T10" fmla="*/ 591 w 703"/>
              <a:gd name="T11" fmla="*/ 228 h 279"/>
              <a:gd name="T12" fmla="*/ 352 w 703"/>
              <a:gd name="T13" fmla="*/ 267 h 279"/>
              <a:gd name="T14" fmla="*/ 346 w 703"/>
              <a:gd name="T15" fmla="*/ 267 h 279"/>
              <a:gd name="T16" fmla="*/ 34 w 703"/>
              <a:gd name="T17" fmla="*/ 181 h 279"/>
              <a:gd name="T18" fmla="*/ 15 w 703"/>
              <a:gd name="T19" fmla="*/ 138 h 279"/>
              <a:gd name="T20" fmla="*/ 112 w 703"/>
              <a:gd name="T21" fmla="*/ 51 h 279"/>
              <a:gd name="T22" fmla="*/ 351 w 703"/>
              <a:gd name="T23" fmla="*/ 12 h 279"/>
              <a:gd name="T24" fmla="*/ 351 w 703"/>
              <a:gd name="T25" fmla="*/ 0 h 279"/>
              <a:gd name="T26" fmla="*/ 351 w 703"/>
              <a:gd name="T27" fmla="*/ 0 h 279"/>
              <a:gd name="T28" fmla="*/ 3 w 703"/>
              <a:gd name="T29" fmla="*/ 137 h 279"/>
              <a:gd name="T30" fmla="*/ 345 w 703"/>
              <a:gd name="T31" fmla="*/ 279 h 279"/>
              <a:gd name="T32" fmla="*/ 352 w 703"/>
              <a:gd name="T33" fmla="*/ 279 h 279"/>
              <a:gd name="T34" fmla="*/ 700 w 703"/>
              <a:gd name="T35" fmla="*/ 142 h 279"/>
              <a:gd name="T36" fmla="*/ 358 w 703"/>
              <a:gd name="T37" fmla="*/ 0 h 279"/>
              <a:gd name="T38" fmla="*/ 351 w 703"/>
              <a:gd name="T3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 h="279">
                <a:moveTo>
                  <a:pt x="351" y="0"/>
                </a:moveTo>
                <a:cubicBezTo>
                  <a:pt x="351" y="12"/>
                  <a:pt x="351" y="12"/>
                  <a:pt x="351" y="12"/>
                </a:cubicBezTo>
                <a:cubicBezTo>
                  <a:pt x="353" y="12"/>
                  <a:pt x="356" y="12"/>
                  <a:pt x="358" y="12"/>
                </a:cubicBezTo>
                <a:cubicBezTo>
                  <a:pt x="496" y="13"/>
                  <a:pt x="621" y="48"/>
                  <a:pt x="669" y="98"/>
                </a:cubicBezTo>
                <a:cubicBezTo>
                  <a:pt x="682" y="112"/>
                  <a:pt x="689" y="127"/>
                  <a:pt x="688" y="141"/>
                </a:cubicBezTo>
                <a:cubicBezTo>
                  <a:pt x="687" y="173"/>
                  <a:pt x="651" y="204"/>
                  <a:pt x="591" y="228"/>
                </a:cubicBezTo>
                <a:cubicBezTo>
                  <a:pt x="527" y="253"/>
                  <a:pt x="442" y="267"/>
                  <a:pt x="352" y="267"/>
                </a:cubicBezTo>
                <a:cubicBezTo>
                  <a:pt x="350" y="267"/>
                  <a:pt x="348" y="267"/>
                  <a:pt x="346" y="267"/>
                </a:cubicBezTo>
                <a:cubicBezTo>
                  <a:pt x="208" y="266"/>
                  <a:pt x="82" y="231"/>
                  <a:pt x="34" y="181"/>
                </a:cubicBezTo>
                <a:cubicBezTo>
                  <a:pt x="21" y="167"/>
                  <a:pt x="14" y="152"/>
                  <a:pt x="15" y="138"/>
                </a:cubicBezTo>
                <a:cubicBezTo>
                  <a:pt x="16" y="106"/>
                  <a:pt x="52" y="75"/>
                  <a:pt x="112" y="51"/>
                </a:cubicBezTo>
                <a:cubicBezTo>
                  <a:pt x="176" y="26"/>
                  <a:pt x="261" y="12"/>
                  <a:pt x="351" y="12"/>
                </a:cubicBezTo>
                <a:cubicBezTo>
                  <a:pt x="351" y="0"/>
                  <a:pt x="351" y="0"/>
                  <a:pt x="351" y="0"/>
                </a:cubicBezTo>
                <a:moveTo>
                  <a:pt x="351" y="0"/>
                </a:moveTo>
                <a:cubicBezTo>
                  <a:pt x="162" y="0"/>
                  <a:pt x="6" y="61"/>
                  <a:pt x="3" y="137"/>
                </a:cubicBezTo>
                <a:cubicBezTo>
                  <a:pt x="0" y="214"/>
                  <a:pt x="153" y="278"/>
                  <a:pt x="345" y="279"/>
                </a:cubicBezTo>
                <a:cubicBezTo>
                  <a:pt x="348" y="279"/>
                  <a:pt x="350" y="279"/>
                  <a:pt x="352" y="279"/>
                </a:cubicBezTo>
                <a:cubicBezTo>
                  <a:pt x="541" y="279"/>
                  <a:pt x="697" y="218"/>
                  <a:pt x="700" y="142"/>
                </a:cubicBezTo>
                <a:cubicBezTo>
                  <a:pt x="703" y="65"/>
                  <a:pt x="550" y="1"/>
                  <a:pt x="358" y="0"/>
                </a:cubicBezTo>
                <a:cubicBezTo>
                  <a:pt x="356" y="0"/>
                  <a:pt x="353" y="0"/>
                  <a:pt x="351" y="0"/>
                </a:cubicBezTo>
                <a:close/>
              </a:path>
            </a:pathLst>
          </a:custGeom>
          <a:solidFill>
            <a:srgbClr val="EA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 name="Freeform 19"/>
          <p:cNvSpPr>
            <a:spLocks/>
          </p:cNvSpPr>
          <p:nvPr/>
        </p:nvSpPr>
        <p:spPr bwMode="auto">
          <a:xfrm rot="20863800">
            <a:off x="6446834" y="3483822"/>
            <a:ext cx="708025" cy="568325"/>
          </a:xfrm>
          <a:custGeom>
            <a:avLst/>
            <a:gdLst>
              <a:gd name="T0" fmla="*/ 202 w 216"/>
              <a:gd name="T1" fmla="*/ 173 h 173"/>
              <a:gd name="T2" fmla="*/ 216 w 216"/>
              <a:gd name="T3" fmla="*/ 100 h 173"/>
              <a:gd name="T4" fmla="*/ 200 w 216"/>
              <a:gd name="T5" fmla="*/ 107 h 173"/>
              <a:gd name="T6" fmla="*/ 163 w 216"/>
              <a:gd name="T7" fmla="*/ 58 h 173"/>
              <a:gd name="T8" fmla="*/ 115 w 216"/>
              <a:gd name="T9" fmla="*/ 22 h 173"/>
              <a:gd name="T10" fmla="*/ 58 w 216"/>
              <a:gd name="T11" fmla="*/ 3 h 173"/>
              <a:gd name="T12" fmla="*/ 0 w 216"/>
              <a:gd name="T13" fmla="*/ 2 h 173"/>
              <a:gd name="T14" fmla="*/ 57 w 216"/>
              <a:gd name="T15" fmla="*/ 10 h 173"/>
              <a:gd name="T16" fmla="*/ 107 w 216"/>
              <a:gd name="T17" fmla="*/ 34 h 173"/>
              <a:gd name="T18" fmla="*/ 147 w 216"/>
              <a:gd name="T19" fmla="*/ 72 h 173"/>
              <a:gd name="T20" fmla="*/ 173 w 216"/>
              <a:gd name="T21" fmla="*/ 119 h 173"/>
              <a:gd name="T22" fmla="*/ 156 w 216"/>
              <a:gd name="T23" fmla="*/ 127 h 173"/>
              <a:gd name="T24" fmla="*/ 202 w 216"/>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6" h="173">
                <a:moveTo>
                  <a:pt x="202" y="173"/>
                </a:moveTo>
                <a:cubicBezTo>
                  <a:pt x="211" y="151"/>
                  <a:pt x="216" y="127"/>
                  <a:pt x="216" y="100"/>
                </a:cubicBezTo>
                <a:cubicBezTo>
                  <a:pt x="200" y="107"/>
                  <a:pt x="200" y="107"/>
                  <a:pt x="200" y="107"/>
                </a:cubicBezTo>
                <a:cubicBezTo>
                  <a:pt x="191" y="89"/>
                  <a:pt x="178" y="72"/>
                  <a:pt x="163" y="58"/>
                </a:cubicBezTo>
                <a:cubicBezTo>
                  <a:pt x="149" y="43"/>
                  <a:pt x="133" y="31"/>
                  <a:pt x="115" y="22"/>
                </a:cubicBezTo>
                <a:cubicBezTo>
                  <a:pt x="97" y="13"/>
                  <a:pt x="78" y="6"/>
                  <a:pt x="58" y="3"/>
                </a:cubicBezTo>
                <a:cubicBezTo>
                  <a:pt x="39" y="0"/>
                  <a:pt x="19" y="0"/>
                  <a:pt x="0" y="2"/>
                </a:cubicBezTo>
                <a:cubicBezTo>
                  <a:pt x="19" y="2"/>
                  <a:pt x="39" y="5"/>
                  <a:pt x="57" y="10"/>
                </a:cubicBezTo>
                <a:cubicBezTo>
                  <a:pt x="75" y="16"/>
                  <a:pt x="92" y="24"/>
                  <a:pt x="107" y="34"/>
                </a:cubicBezTo>
                <a:cubicBezTo>
                  <a:pt x="123" y="45"/>
                  <a:pt x="136" y="58"/>
                  <a:pt x="147" y="72"/>
                </a:cubicBezTo>
                <a:cubicBezTo>
                  <a:pt x="158" y="86"/>
                  <a:pt x="167" y="102"/>
                  <a:pt x="173" y="119"/>
                </a:cubicBezTo>
                <a:cubicBezTo>
                  <a:pt x="156" y="127"/>
                  <a:pt x="156" y="127"/>
                  <a:pt x="156" y="127"/>
                </a:cubicBezTo>
                <a:cubicBezTo>
                  <a:pt x="173" y="138"/>
                  <a:pt x="189" y="153"/>
                  <a:pt x="202" y="173"/>
                </a:cubicBezTo>
                <a:close/>
              </a:path>
            </a:pathLst>
          </a:custGeom>
          <a:gradFill>
            <a:gsLst>
              <a:gs pos="0">
                <a:schemeClr val="accent6">
                  <a:lumMod val="75000"/>
                </a:schemeClr>
              </a:gs>
              <a:gs pos="100000">
                <a:schemeClr val="accent1">
                  <a:lumMod val="40000"/>
                  <a:lumOff val="60000"/>
                </a:schemeClr>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Freeform 20"/>
          <p:cNvSpPr>
            <a:spLocks/>
          </p:cNvSpPr>
          <p:nvPr/>
        </p:nvSpPr>
        <p:spPr bwMode="auto">
          <a:xfrm rot="20866314">
            <a:off x="7298714" y="3417695"/>
            <a:ext cx="750888" cy="501650"/>
          </a:xfrm>
          <a:custGeom>
            <a:avLst/>
            <a:gdLst>
              <a:gd name="T0" fmla="*/ 220 w 229"/>
              <a:gd name="T1" fmla="*/ 153 h 153"/>
              <a:gd name="T2" fmla="*/ 226 w 229"/>
              <a:gd name="T3" fmla="*/ 79 h 153"/>
              <a:gd name="T4" fmla="*/ 211 w 229"/>
              <a:gd name="T5" fmla="*/ 88 h 153"/>
              <a:gd name="T6" fmla="*/ 169 w 229"/>
              <a:gd name="T7" fmla="*/ 43 h 153"/>
              <a:gd name="T8" fmla="*/ 116 w 229"/>
              <a:gd name="T9" fmla="*/ 13 h 153"/>
              <a:gd name="T10" fmla="*/ 58 w 229"/>
              <a:gd name="T11" fmla="*/ 1 h 153"/>
              <a:gd name="T12" fmla="*/ 0 w 229"/>
              <a:gd name="T13" fmla="*/ 7 h 153"/>
              <a:gd name="T14" fmla="*/ 57 w 229"/>
              <a:gd name="T15" fmla="*/ 8 h 153"/>
              <a:gd name="T16" fmla="*/ 110 w 229"/>
              <a:gd name="T17" fmla="*/ 26 h 153"/>
              <a:gd name="T18" fmla="*/ 154 w 229"/>
              <a:gd name="T19" fmla="*/ 59 h 153"/>
              <a:gd name="T20" fmla="*/ 185 w 229"/>
              <a:gd name="T21" fmla="*/ 103 h 153"/>
              <a:gd name="T22" fmla="*/ 169 w 229"/>
              <a:gd name="T23" fmla="*/ 112 h 153"/>
              <a:gd name="T24" fmla="*/ 220 w 229"/>
              <a:gd name="T25"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 h="153">
                <a:moveTo>
                  <a:pt x="220" y="153"/>
                </a:moveTo>
                <a:cubicBezTo>
                  <a:pt x="226" y="131"/>
                  <a:pt x="229" y="106"/>
                  <a:pt x="226" y="79"/>
                </a:cubicBezTo>
                <a:cubicBezTo>
                  <a:pt x="211" y="88"/>
                  <a:pt x="211" y="88"/>
                  <a:pt x="211" y="88"/>
                </a:cubicBezTo>
                <a:cubicBezTo>
                  <a:pt x="199" y="71"/>
                  <a:pt x="185" y="56"/>
                  <a:pt x="169" y="43"/>
                </a:cubicBezTo>
                <a:cubicBezTo>
                  <a:pt x="153" y="30"/>
                  <a:pt x="135" y="20"/>
                  <a:pt x="116" y="13"/>
                </a:cubicBezTo>
                <a:cubicBezTo>
                  <a:pt x="98" y="6"/>
                  <a:pt x="78" y="2"/>
                  <a:pt x="58" y="1"/>
                </a:cubicBezTo>
                <a:cubicBezTo>
                  <a:pt x="39" y="0"/>
                  <a:pt x="19" y="2"/>
                  <a:pt x="0" y="7"/>
                </a:cubicBezTo>
                <a:cubicBezTo>
                  <a:pt x="20" y="4"/>
                  <a:pt x="39" y="5"/>
                  <a:pt x="57" y="8"/>
                </a:cubicBezTo>
                <a:cubicBezTo>
                  <a:pt x="76" y="11"/>
                  <a:pt x="94" y="18"/>
                  <a:pt x="110" y="26"/>
                </a:cubicBezTo>
                <a:cubicBezTo>
                  <a:pt x="127" y="35"/>
                  <a:pt x="142" y="46"/>
                  <a:pt x="154" y="59"/>
                </a:cubicBezTo>
                <a:cubicBezTo>
                  <a:pt x="167" y="72"/>
                  <a:pt x="178" y="87"/>
                  <a:pt x="185" y="103"/>
                </a:cubicBezTo>
                <a:cubicBezTo>
                  <a:pt x="169" y="112"/>
                  <a:pt x="169" y="112"/>
                  <a:pt x="169" y="112"/>
                </a:cubicBezTo>
                <a:cubicBezTo>
                  <a:pt x="187" y="121"/>
                  <a:pt x="205" y="135"/>
                  <a:pt x="220" y="153"/>
                </a:cubicBezTo>
                <a:close/>
              </a:path>
            </a:pathLst>
          </a:custGeom>
          <a:gradFill>
            <a:gsLst>
              <a:gs pos="0">
                <a:schemeClr val="accent6">
                  <a:lumMod val="75000"/>
                </a:schemeClr>
              </a:gs>
              <a:gs pos="100000">
                <a:schemeClr val="accent1">
                  <a:lumMod val="40000"/>
                  <a:lumOff val="60000"/>
                </a:schemeClr>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27"/>
          <p:cNvSpPr>
            <a:spLocks/>
          </p:cNvSpPr>
          <p:nvPr/>
        </p:nvSpPr>
        <p:spPr bwMode="auto">
          <a:xfrm>
            <a:off x="3558875" y="3461321"/>
            <a:ext cx="2205417" cy="836613"/>
          </a:xfrm>
          <a:custGeom>
            <a:avLst/>
            <a:gdLst>
              <a:gd name="T0" fmla="*/ 337 w 675"/>
              <a:gd name="T1" fmla="*/ 0 h 255"/>
              <a:gd name="T2" fmla="*/ 344 w 675"/>
              <a:gd name="T3" fmla="*/ 0 h 255"/>
              <a:gd name="T4" fmla="*/ 655 w 675"/>
              <a:gd name="T5" fmla="*/ 86 h 255"/>
              <a:gd name="T6" fmla="*/ 674 w 675"/>
              <a:gd name="T7" fmla="*/ 129 h 255"/>
              <a:gd name="T8" fmla="*/ 577 w 675"/>
              <a:gd name="T9" fmla="*/ 216 h 255"/>
              <a:gd name="T10" fmla="*/ 338 w 675"/>
              <a:gd name="T11" fmla="*/ 255 h 255"/>
              <a:gd name="T12" fmla="*/ 332 w 675"/>
              <a:gd name="T13" fmla="*/ 255 h 255"/>
              <a:gd name="T14" fmla="*/ 20 w 675"/>
              <a:gd name="T15" fmla="*/ 169 h 255"/>
              <a:gd name="T16" fmla="*/ 1 w 675"/>
              <a:gd name="T17" fmla="*/ 126 h 255"/>
              <a:gd name="T18" fmla="*/ 98 w 675"/>
              <a:gd name="T19" fmla="*/ 39 h 255"/>
              <a:gd name="T20" fmla="*/ 337 w 675"/>
              <a:gd name="T21" fmla="*/ 0 h 255"/>
              <a:gd name="connsiteX0" fmla="*/ 4980 w 9973"/>
              <a:gd name="connsiteY0" fmla="*/ 0 h 10000"/>
              <a:gd name="connsiteX1" fmla="*/ 5083 w 9973"/>
              <a:gd name="connsiteY1" fmla="*/ 0 h 10000"/>
              <a:gd name="connsiteX2" fmla="*/ 9691 w 9973"/>
              <a:gd name="connsiteY2" fmla="*/ 3373 h 10000"/>
              <a:gd name="connsiteX3" fmla="*/ 9972 w 9973"/>
              <a:gd name="connsiteY3" fmla="*/ 5059 h 10000"/>
              <a:gd name="connsiteX4" fmla="*/ 8535 w 9973"/>
              <a:gd name="connsiteY4" fmla="*/ 8471 h 10000"/>
              <a:gd name="connsiteX5" fmla="*/ 4994 w 9973"/>
              <a:gd name="connsiteY5" fmla="*/ 10000 h 10000"/>
              <a:gd name="connsiteX6" fmla="*/ 4906 w 9973"/>
              <a:gd name="connsiteY6" fmla="*/ 10000 h 10000"/>
              <a:gd name="connsiteX7" fmla="*/ 283 w 9973"/>
              <a:gd name="connsiteY7" fmla="*/ 6627 h 10000"/>
              <a:gd name="connsiteX8" fmla="*/ 2 w 9973"/>
              <a:gd name="connsiteY8" fmla="*/ 4941 h 10000"/>
              <a:gd name="connsiteX9" fmla="*/ 1439 w 9973"/>
              <a:gd name="connsiteY9" fmla="*/ 1529 h 10000"/>
              <a:gd name="connsiteX10" fmla="*/ 4980 w 9973"/>
              <a:gd name="connsiteY10" fmla="*/ 0 h 10000"/>
              <a:gd name="connsiteX11" fmla="*/ 4980 w 9973"/>
              <a:gd name="connsiteY11"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73" h="10000">
                <a:moveTo>
                  <a:pt x="4980" y="0"/>
                </a:moveTo>
                <a:lnTo>
                  <a:pt x="5083" y="0"/>
                </a:lnTo>
                <a:cubicBezTo>
                  <a:pt x="7128" y="39"/>
                  <a:pt x="8980" y="1412"/>
                  <a:pt x="9691" y="3373"/>
                </a:cubicBezTo>
                <a:cubicBezTo>
                  <a:pt x="9883" y="3922"/>
                  <a:pt x="9987" y="4510"/>
                  <a:pt x="9972" y="5059"/>
                </a:cubicBezTo>
                <a:cubicBezTo>
                  <a:pt x="9957" y="6314"/>
                  <a:pt x="9424" y="7529"/>
                  <a:pt x="8535" y="8471"/>
                </a:cubicBezTo>
                <a:cubicBezTo>
                  <a:pt x="7587" y="9451"/>
                  <a:pt x="6328" y="10000"/>
                  <a:pt x="4994" y="10000"/>
                </a:cubicBezTo>
                <a:lnTo>
                  <a:pt x="4906" y="10000"/>
                </a:lnTo>
                <a:cubicBezTo>
                  <a:pt x="2861" y="9961"/>
                  <a:pt x="994" y="8588"/>
                  <a:pt x="283" y="6627"/>
                </a:cubicBezTo>
                <a:cubicBezTo>
                  <a:pt x="91" y="6078"/>
                  <a:pt x="-13" y="5490"/>
                  <a:pt x="2" y="4941"/>
                </a:cubicBezTo>
                <a:cubicBezTo>
                  <a:pt x="17" y="3686"/>
                  <a:pt x="550" y="2471"/>
                  <a:pt x="1439" y="1529"/>
                </a:cubicBezTo>
                <a:cubicBezTo>
                  <a:pt x="2387" y="549"/>
                  <a:pt x="3646" y="0"/>
                  <a:pt x="4980" y="0"/>
                </a:cubicBezTo>
                <a:lnTo>
                  <a:pt x="4980" y="0"/>
                </a:lnTo>
                <a:close/>
              </a:path>
            </a:pathLst>
          </a:custGeom>
          <a:gradFill flip="none" rotWithShape="1">
            <a:gsLst>
              <a:gs pos="15625">
                <a:schemeClr val="accent1">
                  <a:lumMod val="40000"/>
                  <a:lumOff val="60000"/>
                </a:schemeClr>
              </a:gs>
              <a:gs pos="70000">
                <a:schemeClr val="bg1"/>
              </a:gs>
            </a:gsLst>
            <a:path path="circle">
              <a:fillToRect l="100000" t="100000"/>
            </a:path>
            <a:tileRect r="-100000" b="-10000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1" name="Freeform 36"/>
          <p:cNvSpPr>
            <a:spLocks/>
          </p:cNvSpPr>
          <p:nvPr/>
        </p:nvSpPr>
        <p:spPr bwMode="auto">
          <a:xfrm>
            <a:off x="5246688" y="2821559"/>
            <a:ext cx="3621088" cy="1601788"/>
          </a:xfrm>
          <a:custGeom>
            <a:avLst/>
            <a:gdLst>
              <a:gd name="T0" fmla="*/ 552 w 1105"/>
              <a:gd name="T1" fmla="*/ 84 h 488"/>
              <a:gd name="T2" fmla="*/ 1103 w 1105"/>
              <a:gd name="T3" fmla="*/ 488 h 488"/>
              <a:gd name="T4" fmla="*/ 1105 w 1105"/>
              <a:gd name="T5" fmla="*/ 446 h 488"/>
              <a:gd name="T6" fmla="*/ 552 w 1105"/>
              <a:gd name="T7" fmla="*/ 0 h 488"/>
              <a:gd name="T8" fmla="*/ 0 w 1105"/>
              <a:gd name="T9" fmla="*/ 446 h 488"/>
              <a:gd name="T10" fmla="*/ 2 w 1105"/>
              <a:gd name="T11" fmla="*/ 488 h 488"/>
              <a:gd name="T12" fmla="*/ 552 w 1105"/>
              <a:gd name="T13" fmla="*/ 84 h 488"/>
            </a:gdLst>
            <a:ahLst/>
            <a:cxnLst>
              <a:cxn ang="0">
                <a:pos x="T0" y="T1"/>
              </a:cxn>
              <a:cxn ang="0">
                <a:pos x="T2" y="T3"/>
              </a:cxn>
              <a:cxn ang="0">
                <a:pos x="T4" y="T5"/>
              </a:cxn>
              <a:cxn ang="0">
                <a:pos x="T6" y="T7"/>
              </a:cxn>
              <a:cxn ang="0">
                <a:pos x="T8" y="T9"/>
              </a:cxn>
              <a:cxn ang="0">
                <a:pos x="T10" y="T11"/>
              </a:cxn>
              <a:cxn ang="0">
                <a:pos x="T12" y="T13"/>
              </a:cxn>
            </a:cxnLst>
            <a:rect l="0" t="0" r="r" b="b"/>
            <a:pathLst>
              <a:path w="1105" h="488">
                <a:moveTo>
                  <a:pt x="552" y="84"/>
                </a:moveTo>
                <a:cubicBezTo>
                  <a:pt x="840" y="84"/>
                  <a:pt x="1076" y="262"/>
                  <a:pt x="1103" y="488"/>
                </a:cubicBezTo>
                <a:cubicBezTo>
                  <a:pt x="1104" y="474"/>
                  <a:pt x="1105" y="460"/>
                  <a:pt x="1105" y="446"/>
                </a:cubicBezTo>
                <a:cubicBezTo>
                  <a:pt x="1105" y="200"/>
                  <a:pt x="858" y="0"/>
                  <a:pt x="552" y="0"/>
                </a:cubicBezTo>
                <a:cubicBezTo>
                  <a:pt x="247" y="0"/>
                  <a:pt x="0" y="200"/>
                  <a:pt x="0" y="446"/>
                </a:cubicBezTo>
                <a:cubicBezTo>
                  <a:pt x="0" y="460"/>
                  <a:pt x="1" y="474"/>
                  <a:pt x="2" y="488"/>
                </a:cubicBezTo>
                <a:cubicBezTo>
                  <a:pt x="28" y="262"/>
                  <a:pt x="265" y="84"/>
                  <a:pt x="552" y="84"/>
                </a:cubicBez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テキスト ボックス 228"/>
          <p:cNvSpPr txBox="1"/>
          <p:nvPr/>
        </p:nvSpPr>
        <p:spPr>
          <a:xfrm>
            <a:off x="6282106" y="3002307"/>
            <a:ext cx="1944000" cy="684000"/>
          </a:xfrm>
          <a:prstGeom prst="ellipse">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協働</a:t>
            </a:r>
            <a:r>
              <a:rPr kumimoji="1" lang="ja-JP" altLang="en-US" sz="1477" b="1" i="0" u="none" strike="noStrike" kern="1200" cap="none" spc="0" normalizeH="0" baseline="0" noProof="0" dirty="0" smtClean="0">
                <a:ln>
                  <a:noFill/>
                </a:ln>
                <a:solidFill>
                  <a:prstClr val="black"/>
                </a:solidFill>
                <a:effectLst/>
                <a:uLnTx/>
                <a:uFillTx/>
                <a:latin typeface="メイリオ"/>
                <a:ea typeface="メイリオ"/>
                <a:cs typeface="+mn-cs"/>
              </a:rPr>
              <a:t>研究所</a:t>
            </a: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設立</a:t>
            </a:r>
            <a:endParaRPr kumimoji="1" lang="en-US" altLang="ja-JP" sz="1477"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smtClean="0">
                <a:ln>
                  <a:noFill/>
                </a:ln>
                <a:solidFill>
                  <a:prstClr val="black"/>
                </a:solidFill>
                <a:effectLst/>
                <a:uLnTx/>
                <a:uFillTx/>
                <a:latin typeface="メイリオ"/>
                <a:ea typeface="メイリオ"/>
                <a:cs typeface="+mn-cs"/>
              </a:rPr>
              <a:t>大型</a:t>
            </a: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共同研究契約</a:t>
            </a:r>
          </a:p>
        </p:txBody>
      </p:sp>
      <p:sp>
        <p:nvSpPr>
          <p:cNvPr id="128" name="テキスト ボックス 127"/>
          <p:cNvSpPr txBox="1"/>
          <p:nvPr/>
        </p:nvSpPr>
        <p:spPr>
          <a:xfrm>
            <a:off x="3598839" y="2122457"/>
            <a:ext cx="2221118" cy="675461"/>
          </a:xfrm>
          <a:prstGeom prst="ellipse">
            <a:avLst/>
          </a:prstGeom>
          <a:gradFill>
            <a:gsLst>
              <a:gs pos="47000">
                <a:schemeClr val="accent2"/>
              </a:gs>
              <a:gs pos="17000">
                <a:schemeClr val="accent2">
                  <a:lumMod val="60000"/>
                  <a:lumOff val="40000"/>
                </a:schemeClr>
              </a:gs>
            </a:gsLst>
          </a:gradFill>
          <a:ln>
            <a:noFill/>
          </a:ln>
        </p:spPr>
        <p:style>
          <a:lnRef idx="1">
            <a:schemeClr val="accent2"/>
          </a:lnRef>
          <a:fillRef idx="3">
            <a:schemeClr val="accent2"/>
          </a:fillRef>
          <a:effectRef idx="2">
            <a:schemeClr val="accent2"/>
          </a:effectRef>
          <a:fontRef idx="minor">
            <a:schemeClr val="lt1"/>
          </a:fontRef>
        </p:style>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glow rad="228600">
                    <a:srgbClr val="C00000">
                      <a:lumMod val="75000"/>
                    </a:srgbClr>
                  </a:glow>
                </a:effectLst>
                <a:uLnTx/>
                <a:uFillTx/>
                <a:latin typeface="メイリオ"/>
                <a:ea typeface="メイリオ"/>
                <a:cs typeface="+mn-cs"/>
              </a:rPr>
              <a:t>社会課題の解決</a:t>
            </a:r>
          </a:p>
        </p:txBody>
      </p:sp>
      <p:sp>
        <p:nvSpPr>
          <p:cNvPr id="7" name="テキスト ボックス 6"/>
          <p:cNvSpPr txBox="1"/>
          <p:nvPr/>
        </p:nvSpPr>
        <p:spPr>
          <a:xfrm>
            <a:off x="310846" y="474242"/>
            <a:ext cx="5193729" cy="180000"/>
          </a:xfrm>
          <a:prstGeom prst="rect">
            <a:avLst/>
          </a:prstGeom>
          <a:noFill/>
        </p:spPr>
        <p:txBody>
          <a:bodyPr wrap="none" lIns="0" tIns="0" rIns="0" bIns="0" rtlCol="0">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0" lang="ja-JP" altLang="en-US" sz="1500" b="1" i="0" u="none" strike="noStrike" kern="1200" cap="none" spc="0" normalizeH="0" baseline="0" noProof="0" dirty="0">
                <a:ln>
                  <a:noFill/>
                </a:ln>
                <a:solidFill>
                  <a:srgbClr val="3366FF">
                    <a:lumMod val="50000"/>
                  </a:srgbClr>
                </a:solidFill>
                <a:effectLst/>
                <a:uLnTx/>
                <a:uFillTx/>
                <a:latin typeface="メイリオ"/>
                <a:ea typeface="メイリオ"/>
                <a:cs typeface="+mn-cs"/>
              </a:rPr>
              <a:t>社会の潜在的ニーズを発掘</a:t>
            </a:r>
            <a:r>
              <a:rPr kumimoji="0" lang="ja-JP" altLang="en-US" sz="1500" b="1" i="0" u="none" strike="noStrike" kern="1200" cap="none" spc="0" normalizeH="0" baseline="0" noProof="0" dirty="0" smtClean="0">
                <a:ln>
                  <a:noFill/>
                </a:ln>
                <a:solidFill>
                  <a:srgbClr val="3366FF">
                    <a:lumMod val="50000"/>
                  </a:srgbClr>
                </a:solidFill>
                <a:effectLst/>
                <a:uLnTx/>
                <a:uFillTx/>
                <a:latin typeface="メイリオ"/>
                <a:ea typeface="メイリオ"/>
                <a:cs typeface="+mn-cs"/>
              </a:rPr>
              <a:t>し共創イノベーション</a:t>
            </a:r>
            <a:r>
              <a:rPr kumimoji="0" lang="ja-JP" altLang="en-US" sz="1500" b="1" i="0" u="none" strike="noStrike" kern="1200" cap="none" spc="0" normalizeH="0" baseline="0" noProof="0" dirty="0">
                <a:ln>
                  <a:noFill/>
                </a:ln>
                <a:solidFill>
                  <a:srgbClr val="3366FF">
                    <a:lumMod val="50000"/>
                  </a:srgbClr>
                </a:solidFill>
                <a:effectLst/>
                <a:uLnTx/>
                <a:uFillTx/>
                <a:latin typeface="メイリオ"/>
                <a:ea typeface="メイリオ"/>
                <a:cs typeface="+mn-cs"/>
              </a:rPr>
              <a:t>を推進</a:t>
            </a:r>
          </a:p>
        </p:txBody>
      </p:sp>
      <p:sp>
        <p:nvSpPr>
          <p:cNvPr id="99" name="フリーフォーム 98"/>
          <p:cNvSpPr/>
          <p:nvPr/>
        </p:nvSpPr>
        <p:spPr>
          <a:xfrm>
            <a:off x="142875" y="764968"/>
            <a:ext cx="3134948" cy="312302"/>
          </a:xfrm>
          <a:custGeom>
            <a:avLst/>
            <a:gdLst>
              <a:gd name="connsiteX0" fmla="*/ 0 w 3263800"/>
              <a:gd name="connsiteY0" fmla="*/ 0 h 312302"/>
              <a:gd name="connsiteX1" fmla="*/ 3107649 w 3263800"/>
              <a:gd name="connsiteY1" fmla="*/ 0 h 312302"/>
              <a:gd name="connsiteX2" fmla="*/ 3263800 w 3263800"/>
              <a:gd name="connsiteY2" fmla="*/ 156151 h 312302"/>
              <a:gd name="connsiteX3" fmla="*/ 3107649 w 3263800"/>
              <a:gd name="connsiteY3" fmla="*/ 312302 h 312302"/>
              <a:gd name="connsiteX4" fmla="*/ 0 w 3263800"/>
              <a:gd name="connsiteY4" fmla="*/ 312302 h 312302"/>
              <a:gd name="connsiteX5" fmla="*/ 156151 w 3263800"/>
              <a:gd name="connsiteY5" fmla="*/ 156151 h 312302"/>
              <a:gd name="connsiteX6" fmla="*/ 0 w 3263800"/>
              <a:gd name="connsiteY6" fmla="*/ 0 h 31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800" h="312302">
                <a:moveTo>
                  <a:pt x="0" y="0"/>
                </a:moveTo>
                <a:lnTo>
                  <a:pt x="3107649" y="0"/>
                </a:lnTo>
                <a:lnTo>
                  <a:pt x="3263800" y="156151"/>
                </a:lnTo>
                <a:lnTo>
                  <a:pt x="3107649" y="312302"/>
                </a:lnTo>
                <a:lnTo>
                  <a:pt x="0" y="312302"/>
                </a:lnTo>
                <a:lnTo>
                  <a:pt x="156151" y="156151"/>
                </a:lnTo>
                <a:lnTo>
                  <a:pt x="0" y="0"/>
                </a:lnTo>
                <a:close/>
              </a:path>
            </a:pathLst>
          </a:custGeom>
          <a:solidFill>
            <a:schemeClr val="bg1">
              <a:lumMod val="6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4000" tIns="72000" rIns="108000"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現状分析（強み）</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0" name="フリーフォーム 99"/>
          <p:cNvSpPr/>
          <p:nvPr/>
        </p:nvSpPr>
        <p:spPr>
          <a:xfrm>
            <a:off x="2954122" y="764968"/>
            <a:ext cx="3263800" cy="312302"/>
          </a:xfrm>
          <a:custGeom>
            <a:avLst/>
            <a:gdLst>
              <a:gd name="connsiteX0" fmla="*/ 0 w 3263800"/>
              <a:gd name="connsiteY0" fmla="*/ 0 h 312302"/>
              <a:gd name="connsiteX1" fmla="*/ 3107649 w 3263800"/>
              <a:gd name="connsiteY1" fmla="*/ 0 h 312302"/>
              <a:gd name="connsiteX2" fmla="*/ 3263800 w 3263800"/>
              <a:gd name="connsiteY2" fmla="*/ 156151 h 312302"/>
              <a:gd name="connsiteX3" fmla="*/ 3107649 w 3263800"/>
              <a:gd name="connsiteY3" fmla="*/ 312302 h 312302"/>
              <a:gd name="connsiteX4" fmla="*/ 0 w 3263800"/>
              <a:gd name="connsiteY4" fmla="*/ 312302 h 312302"/>
              <a:gd name="connsiteX5" fmla="*/ 156151 w 3263800"/>
              <a:gd name="connsiteY5" fmla="*/ 156151 h 312302"/>
              <a:gd name="connsiteX6" fmla="*/ 0 w 3263800"/>
              <a:gd name="connsiteY6" fmla="*/ 0 h 31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800" h="312302">
                <a:moveTo>
                  <a:pt x="0" y="0"/>
                </a:moveTo>
                <a:lnTo>
                  <a:pt x="3107649" y="0"/>
                </a:lnTo>
                <a:lnTo>
                  <a:pt x="3263800" y="156151"/>
                </a:lnTo>
                <a:lnTo>
                  <a:pt x="3107649" y="312302"/>
                </a:lnTo>
                <a:lnTo>
                  <a:pt x="0" y="312302"/>
                </a:lnTo>
                <a:lnTo>
                  <a:pt x="156151" y="156151"/>
                </a:lnTo>
                <a:lnTo>
                  <a:pt x="0" y="0"/>
                </a:lnTo>
                <a:close/>
              </a:path>
            </a:pathLst>
          </a:custGeom>
          <a:solidFill>
            <a:schemeClr val="accent6">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72000" rIns="108000"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具体的施策</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1" name="フリーフォーム 100"/>
          <p:cNvSpPr/>
          <p:nvPr/>
        </p:nvSpPr>
        <p:spPr>
          <a:xfrm>
            <a:off x="5891543" y="764968"/>
            <a:ext cx="3137626" cy="312302"/>
          </a:xfrm>
          <a:custGeom>
            <a:avLst/>
            <a:gdLst>
              <a:gd name="connsiteX0" fmla="*/ 0 w 3263800"/>
              <a:gd name="connsiteY0" fmla="*/ 0 h 312302"/>
              <a:gd name="connsiteX1" fmla="*/ 3107649 w 3263800"/>
              <a:gd name="connsiteY1" fmla="*/ 0 h 312302"/>
              <a:gd name="connsiteX2" fmla="*/ 3263800 w 3263800"/>
              <a:gd name="connsiteY2" fmla="*/ 156151 h 312302"/>
              <a:gd name="connsiteX3" fmla="*/ 3107649 w 3263800"/>
              <a:gd name="connsiteY3" fmla="*/ 312302 h 312302"/>
              <a:gd name="connsiteX4" fmla="*/ 0 w 3263800"/>
              <a:gd name="connsiteY4" fmla="*/ 312302 h 312302"/>
              <a:gd name="connsiteX5" fmla="*/ 156151 w 3263800"/>
              <a:gd name="connsiteY5" fmla="*/ 156151 h 312302"/>
              <a:gd name="connsiteX6" fmla="*/ 0 w 3263800"/>
              <a:gd name="connsiteY6" fmla="*/ 0 h 312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63800" h="312302">
                <a:moveTo>
                  <a:pt x="0" y="0"/>
                </a:moveTo>
                <a:lnTo>
                  <a:pt x="3107649" y="0"/>
                </a:lnTo>
                <a:lnTo>
                  <a:pt x="3263800" y="156151"/>
                </a:lnTo>
                <a:lnTo>
                  <a:pt x="3107649" y="312302"/>
                </a:lnTo>
                <a:lnTo>
                  <a:pt x="0" y="312302"/>
                </a:lnTo>
                <a:lnTo>
                  <a:pt x="156151" y="156151"/>
                </a:lnTo>
                <a:lnTo>
                  <a:pt x="0" y="0"/>
                </a:lnTo>
                <a:close/>
              </a:path>
            </a:pathLst>
          </a:custGeom>
          <a:solidFill>
            <a:schemeClr val="accent1">
              <a:lumMod val="7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000" tIns="72000" rIns="108000" bIns="18669"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好循環システムの構築（効果）</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 name="正方形/長方形 7"/>
          <p:cNvSpPr/>
          <p:nvPr/>
        </p:nvSpPr>
        <p:spPr>
          <a:xfrm>
            <a:off x="142875" y="1104342"/>
            <a:ext cx="2859125" cy="972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22041" rtl="0" eaLnBrk="1" fontAlgn="auto" latinLnBrk="0" hangingPunct="1">
              <a:lnSpc>
                <a:spcPct val="100000"/>
              </a:lnSpc>
              <a:spcBef>
                <a:spcPts val="0"/>
              </a:spcBef>
              <a:spcAft>
                <a:spcPts val="0"/>
              </a:spcAft>
              <a:buClrTx/>
              <a:buSzTx/>
              <a:buFontTx/>
              <a:buNone/>
              <a:tabLst/>
              <a:defRPr/>
            </a:pPr>
            <a:endParaRPr kumimoji="1" lang="ja-JP" altLang="en-US" sz="923" b="1" i="0" u="none" strike="noStrike" kern="1200" cap="none" spc="0" normalizeH="0" baseline="0" noProof="0" dirty="0">
              <a:ln>
                <a:noFill/>
              </a:ln>
              <a:solidFill>
                <a:prstClr val="black"/>
              </a:solidFill>
              <a:effectLst/>
              <a:uLnTx/>
              <a:uFillTx/>
              <a:latin typeface="メイリオ"/>
              <a:ea typeface="メイリオ"/>
              <a:cs typeface="Yu Gothic" charset="-128"/>
            </a:endParaRPr>
          </a:p>
        </p:txBody>
      </p:sp>
      <p:sp>
        <p:nvSpPr>
          <p:cNvPr id="9" name="正方形/長方形 8"/>
          <p:cNvSpPr/>
          <p:nvPr/>
        </p:nvSpPr>
        <p:spPr>
          <a:xfrm>
            <a:off x="3031119" y="1104341"/>
            <a:ext cx="2917152" cy="97200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22041" rtl="0" eaLnBrk="1" fontAlgn="auto" latinLnBrk="0" hangingPunct="1">
              <a:lnSpc>
                <a:spcPts val="1662"/>
              </a:lnSpc>
              <a:spcBef>
                <a:spcPts val="0"/>
              </a:spcBef>
              <a:spcAft>
                <a:spcPts val="0"/>
              </a:spcAft>
              <a:buClrTx/>
              <a:buSzTx/>
              <a:buFontTx/>
              <a:buNone/>
              <a:tabLst/>
              <a:defRPr/>
            </a:pPr>
            <a:endParaRPr kumimoji="1" lang="ja-JP" altLang="en-US" sz="1108"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 name="正方形/長方形 9"/>
          <p:cNvSpPr/>
          <p:nvPr/>
        </p:nvSpPr>
        <p:spPr>
          <a:xfrm>
            <a:off x="6025171" y="1104341"/>
            <a:ext cx="3010879" cy="9720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22041" rtl="0" eaLnBrk="1" fontAlgn="auto" latinLnBrk="0" hangingPunct="1">
              <a:lnSpc>
                <a:spcPct val="100000"/>
              </a:lnSpc>
              <a:spcBef>
                <a:spcPts val="0"/>
              </a:spcBef>
              <a:spcAft>
                <a:spcPts val="0"/>
              </a:spcAft>
              <a:buClrTx/>
              <a:buSzTx/>
              <a:buFontTx/>
              <a:buNone/>
              <a:tabLst/>
              <a:defRPr/>
            </a:pPr>
            <a:endParaRPr kumimoji="1" lang="ja-JP" altLang="en-US" sz="923"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2" name="角丸四角形 21"/>
          <p:cNvSpPr/>
          <p:nvPr/>
        </p:nvSpPr>
        <p:spPr>
          <a:xfrm>
            <a:off x="5601761" y="438242"/>
            <a:ext cx="3348000" cy="252000"/>
          </a:xfrm>
          <a:prstGeom prst="roundRect">
            <a:avLst/>
          </a:prstGeom>
          <a:ln/>
        </p:spPr>
        <p:style>
          <a:lnRef idx="1">
            <a:schemeClr val="accent2"/>
          </a:lnRef>
          <a:fillRef idx="3">
            <a:schemeClr val="accent2"/>
          </a:fillRef>
          <a:effectRef idx="2">
            <a:schemeClr val="accent2"/>
          </a:effectRef>
          <a:fontRef idx="minor">
            <a:schemeClr val="lt1"/>
          </a:fontRef>
        </p:style>
        <p:txBody>
          <a:bodyPr wrap="none" lIns="72000" tIns="72000" rIns="72000" bIns="0" rtlCol="0" anchor="ctr">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産学官民共創イノベーションブリッジ</a:t>
            </a:r>
          </a:p>
        </p:txBody>
      </p:sp>
      <p:sp>
        <p:nvSpPr>
          <p:cNvPr id="139" name="正方形/長方形 138"/>
          <p:cNvSpPr/>
          <p:nvPr/>
        </p:nvSpPr>
        <p:spPr>
          <a:xfrm>
            <a:off x="222437" y="1412776"/>
            <a:ext cx="2700000" cy="536044"/>
          </a:xfrm>
          <a:prstGeom prst="rect">
            <a:avLst/>
          </a:prstGeom>
        </p:spPr>
        <p:txBody>
          <a:bodyPr wrap="square" lIns="0" tIns="0" rIns="0" bIns="0">
            <a:spAutoFit/>
          </a:bodyPr>
          <a:lstStyle/>
          <a:p>
            <a:pPr marL="0" marR="0" lvl="0" indent="0" algn="l" defTabSz="422041" rtl="0" eaLnBrk="1" fontAlgn="auto" latinLnBrk="0" hangingPunct="1">
              <a:lnSpc>
                <a:spcPct val="100000"/>
              </a:lnSpc>
              <a:spcBef>
                <a:spcPts val="0"/>
              </a:spcBef>
              <a:spcAft>
                <a:spcPts val="400"/>
              </a:spcAft>
              <a:buClrTx/>
              <a:buSzTx/>
              <a:buFontTx/>
              <a:buNone/>
              <a:tabLst/>
              <a:defRPr/>
            </a:pP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学内</a:t>
            </a: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シーズの明確化と、これに対する用途・実用性探索による社会への知の早期還元</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Yu Gothic" charset="-128"/>
            </a:endParaRPr>
          </a:p>
          <a:p>
            <a:pPr marL="0" marR="0" lvl="0" indent="0" algn="l" defTabSz="422041" rtl="0" eaLnBrk="1" fontAlgn="auto" latinLnBrk="0" hangingPunct="1">
              <a:lnSpc>
                <a:spcPct val="100000"/>
              </a:lnSpc>
              <a:spcBef>
                <a:spcPts val="0"/>
              </a:spcBef>
              <a:spcAft>
                <a:spcPts val="40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共同研究講座・協働研究所</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を</a:t>
            </a:r>
            <a:r>
              <a:rPr kumimoji="1" lang="en-US" altLang="ja-JP"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60</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以上</a:t>
            </a: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設立</a:t>
            </a:r>
          </a:p>
        </p:txBody>
      </p:sp>
      <p:sp>
        <p:nvSpPr>
          <p:cNvPr id="64" name="タイトル 63"/>
          <p:cNvSpPr>
            <a:spLocks noGrp="1"/>
          </p:cNvSpPr>
          <p:nvPr>
            <p:ph type="title"/>
          </p:nvPr>
        </p:nvSpPr>
        <p:spPr/>
        <p:txBody>
          <a:bodyPr/>
          <a:lstStyle/>
          <a:p>
            <a:r>
              <a:rPr lang="ja-JP" altLang="en-US" dirty="0" smtClean="0"/>
              <a:t>取組１－２　共創機構を軸とした好循環の形成</a:t>
            </a:r>
            <a:endParaRPr kumimoji="1" lang="ja-JP" altLang="en-US" dirty="0"/>
          </a:p>
        </p:txBody>
      </p:sp>
      <p:sp>
        <p:nvSpPr>
          <p:cNvPr id="65" name="スライド番号プレースホルダー 64"/>
          <p:cNvSpPr>
            <a:spLocks noGrp="1"/>
          </p:cNvSpPr>
          <p:nvPr>
            <p:ph type="sldNum" sz="quarter" idx="12"/>
          </p:nvPr>
        </p:nvSpPr>
        <p:spPr>
          <a:xfrm>
            <a:off x="-43970" y="60111"/>
            <a:ext cx="755576" cy="23167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６</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4" name="Freeform 5"/>
          <p:cNvSpPr>
            <a:spLocks/>
          </p:cNvSpPr>
          <p:nvPr/>
        </p:nvSpPr>
        <p:spPr bwMode="auto">
          <a:xfrm>
            <a:off x="273050" y="4423346"/>
            <a:ext cx="3384550" cy="1604963"/>
          </a:xfrm>
          <a:custGeom>
            <a:avLst/>
            <a:gdLst>
              <a:gd name="T0" fmla="*/ 1033 w 1033"/>
              <a:gd name="T1" fmla="*/ 220 h 489"/>
              <a:gd name="T2" fmla="*/ 916 w 1033"/>
              <a:gd name="T3" fmla="*/ 249 h 489"/>
              <a:gd name="T4" fmla="*/ 947 w 1033"/>
              <a:gd name="T5" fmla="*/ 270 h 489"/>
              <a:gd name="T6" fmla="*/ 553 w 1033"/>
              <a:gd name="T7" fmla="*/ 404 h 489"/>
              <a:gd name="T8" fmla="*/ 2 w 1033"/>
              <a:gd name="T9" fmla="*/ 0 h 489"/>
              <a:gd name="T10" fmla="*/ 0 w 1033"/>
              <a:gd name="T11" fmla="*/ 42 h 489"/>
              <a:gd name="T12" fmla="*/ 553 w 1033"/>
              <a:gd name="T13" fmla="*/ 489 h 489"/>
              <a:gd name="T14" fmla="*/ 998 w 1033"/>
              <a:gd name="T15" fmla="*/ 306 h 489"/>
              <a:gd name="T16" fmla="*/ 1028 w 1033"/>
              <a:gd name="T17" fmla="*/ 326 h 489"/>
              <a:gd name="T18" fmla="*/ 1033 w 1033"/>
              <a:gd name="T19" fmla="*/ 22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3" h="489">
                <a:moveTo>
                  <a:pt x="1033" y="220"/>
                </a:moveTo>
                <a:cubicBezTo>
                  <a:pt x="916" y="249"/>
                  <a:pt x="916" y="249"/>
                  <a:pt x="916" y="249"/>
                </a:cubicBezTo>
                <a:cubicBezTo>
                  <a:pt x="947" y="270"/>
                  <a:pt x="947" y="270"/>
                  <a:pt x="947" y="270"/>
                </a:cubicBezTo>
                <a:cubicBezTo>
                  <a:pt x="847" y="353"/>
                  <a:pt x="707" y="404"/>
                  <a:pt x="553" y="404"/>
                </a:cubicBezTo>
                <a:cubicBezTo>
                  <a:pt x="265" y="404"/>
                  <a:pt x="29" y="227"/>
                  <a:pt x="2" y="0"/>
                </a:cubicBezTo>
                <a:cubicBezTo>
                  <a:pt x="1" y="14"/>
                  <a:pt x="0" y="28"/>
                  <a:pt x="0" y="42"/>
                </a:cubicBezTo>
                <a:cubicBezTo>
                  <a:pt x="0" y="289"/>
                  <a:pt x="247" y="489"/>
                  <a:pt x="553" y="489"/>
                </a:cubicBezTo>
                <a:cubicBezTo>
                  <a:pt x="736" y="489"/>
                  <a:pt x="898" y="417"/>
                  <a:pt x="998" y="306"/>
                </a:cubicBezTo>
                <a:cubicBezTo>
                  <a:pt x="1028" y="326"/>
                  <a:pt x="1028" y="326"/>
                  <a:pt x="1028" y="326"/>
                </a:cubicBezTo>
                <a:lnTo>
                  <a:pt x="1033" y="220"/>
                </a:lnTo>
                <a:close/>
              </a:path>
            </a:pathLst>
          </a:custGeom>
          <a:gradFill flip="none" rotWithShape="1">
            <a:gsLst>
              <a:gs pos="0">
                <a:srgbClr val="52772D"/>
              </a:gs>
              <a:gs pos="100000">
                <a:srgbClr val="76AB2F"/>
              </a:gs>
            </a:gsLst>
            <a:lin ang="27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6"/>
          <p:cNvSpPr>
            <a:spLocks/>
          </p:cNvSpPr>
          <p:nvPr/>
        </p:nvSpPr>
        <p:spPr bwMode="auto">
          <a:xfrm>
            <a:off x="5499100" y="5188521"/>
            <a:ext cx="1006475" cy="738188"/>
          </a:xfrm>
          <a:custGeom>
            <a:avLst/>
            <a:gdLst>
              <a:gd name="T0" fmla="*/ 81 w 307"/>
              <a:gd name="T1" fmla="*/ 37 h 225"/>
              <a:gd name="T2" fmla="*/ 112 w 307"/>
              <a:gd name="T3" fmla="*/ 16 h 225"/>
              <a:gd name="T4" fmla="*/ 0 w 307"/>
              <a:gd name="T5" fmla="*/ 0 h 225"/>
              <a:gd name="T6" fmla="*/ 0 w 307"/>
              <a:gd name="T7" fmla="*/ 93 h 225"/>
              <a:gd name="T8" fmla="*/ 29 w 307"/>
              <a:gd name="T9" fmla="*/ 73 h 225"/>
              <a:gd name="T10" fmla="*/ 275 w 307"/>
              <a:gd name="T11" fmla="*/ 225 h 225"/>
              <a:gd name="T12" fmla="*/ 307 w 307"/>
              <a:gd name="T13" fmla="*/ 150 h 225"/>
              <a:gd name="T14" fmla="*/ 81 w 307"/>
              <a:gd name="T15" fmla="*/ 37 h 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7" h="225">
                <a:moveTo>
                  <a:pt x="81" y="37"/>
                </a:moveTo>
                <a:cubicBezTo>
                  <a:pt x="112" y="16"/>
                  <a:pt x="112" y="16"/>
                  <a:pt x="112" y="16"/>
                </a:cubicBezTo>
                <a:cubicBezTo>
                  <a:pt x="0" y="0"/>
                  <a:pt x="0" y="0"/>
                  <a:pt x="0" y="0"/>
                </a:cubicBezTo>
                <a:cubicBezTo>
                  <a:pt x="0" y="93"/>
                  <a:pt x="0" y="93"/>
                  <a:pt x="0" y="93"/>
                </a:cubicBezTo>
                <a:cubicBezTo>
                  <a:pt x="29" y="73"/>
                  <a:pt x="29" y="73"/>
                  <a:pt x="29" y="73"/>
                </a:cubicBezTo>
                <a:cubicBezTo>
                  <a:pt x="91" y="141"/>
                  <a:pt x="176" y="194"/>
                  <a:pt x="275" y="225"/>
                </a:cubicBezTo>
                <a:cubicBezTo>
                  <a:pt x="307" y="150"/>
                  <a:pt x="307" y="150"/>
                  <a:pt x="307" y="150"/>
                </a:cubicBezTo>
                <a:cubicBezTo>
                  <a:pt x="220" y="128"/>
                  <a:pt x="143" y="89"/>
                  <a:pt x="81" y="37"/>
                </a:cubicBezTo>
                <a:close/>
              </a:path>
            </a:pathLst>
          </a:custGeom>
          <a:gradFill>
            <a:gsLst>
              <a:gs pos="0">
                <a:schemeClr val="accent6">
                  <a:lumMod val="75000"/>
                </a:schemeClr>
              </a:gs>
              <a:gs pos="100000">
                <a:schemeClr val="accent1">
                  <a:lumMod val="40000"/>
                  <a:lumOff val="6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7"/>
          <p:cNvSpPr>
            <a:spLocks/>
          </p:cNvSpPr>
          <p:nvPr/>
        </p:nvSpPr>
        <p:spPr bwMode="auto">
          <a:xfrm>
            <a:off x="3681413" y="5345684"/>
            <a:ext cx="1130300" cy="804863"/>
          </a:xfrm>
          <a:custGeom>
            <a:avLst/>
            <a:gdLst>
              <a:gd name="T0" fmla="*/ 345 w 345"/>
              <a:gd name="T1" fmla="*/ 0 h 245"/>
              <a:gd name="T2" fmla="*/ 252 w 345"/>
              <a:gd name="T3" fmla="*/ 9 h 245"/>
              <a:gd name="T4" fmla="*/ 279 w 345"/>
              <a:gd name="T5" fmla="*/ 34 h 245"/>
              <a:gd name="T6" fmla="*/ 279 w 345"/>
              <a:gd name="T7" fmla="*/ 34 h 245"/>
              <a:gd name="T8" fmla="*/ 0 w 345"/>
              <a:gd name="T9" fmla="*/ 165 h 245"/>
              <a:gd name="T10" fmla="*/ 10 w 345"/>
              <a:gd name="T11" fmla="*/ 245 h 245"/>
              <a:gd name="T12" fmla="*/ 320 w 345"/>
              <a:gd name="T13" fmla="*/ 72 h 245"/>
              <a:gd name="T14" fmla="*/ 320 w 345"/>
              <a:gd name="T15" fmla="*/ 72 h 245"/>
              <a:gd name="T16" fmla="*/ 345 w 345"/>
              <a:gd name="T17" fmla="*/ 96 h 245"/>
              <a:gd name="T18" fmla="*/ 345 w 345"/>
              <a:gd name="T1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5" h="245">
                <a:moveTo>
                  <a:pt x="345" y="0"/>
                </a:moveTo>
                <a:cubicBezTo>
                  <a:pt x="252" y="9"/>
                  <a:pt x="252" y="9"/>
                  <a:pt x="252" y="9"/>
                </a:cubicBezTo>
                <a:cubicBezTo>
                  <a:pt x="279" y="34"/>
                  <a:pt x="279" y="34"/>
                  <a:pt x="279" y="34"/>
                </a:cubicBezTo>
                <a:cubicBezTo>
                  <a:pt x="279" y="34"/>
                  <a:pt x="279" y="34"/>
                  <a:pt x="279" y="34"/>
                </a:cubicBezTo>
                <a:cubicBezTo>
                  <a:pt x="204" y="104"/>
                  <a:pt x="107" y="152"/>
                  <a:pt x="0" y="165"/>
                </a:cubicBezTo>
                <a:cubicBezTo>
                  <a:pt x="10" y="245"/>
                  <a:pt x="10" y="245"/>
                  <a:pt x="10" y="245"/>
                </a:cubicBezTo>
                <a:cubicBezTo>
                  <a:pt x="135" y="227"/>
                  <a:pt x="244" y="163"/>
                  <a:pt x="320" y="72"/>
                </a:cubicBezTo>
                <a:cubicBezTo>
                  <a:pt x="320" y="72"/>
                  <a:pt x="320" y="72"/>
                  <a:pt x="320" y="72"/>
                </a:cubicBezTo>
                <a:cubicBezTo>
                  <a:pt x="345" y="96"/>
                  <a:pt x="345" y="96"/>
                  <a:pt x="345" y="96"/>
                </a:cubicBezTo>
                <a:lnTo>
                  <a:pt x="345" y="0"/>
                </a:lnTo>
                <a:close/>
              </a:path>
            </a:pathLst>
          </a:custGeom>
          <a:gradFill>
            <a:gsLst>
              <a:gs pos="0">
                <a:schemeClr val="accent2">
                  <a:lumMod val="75000"/>
                </a:schemeClr>
              </a:gs>
              <a:gs pos="100000">
                <a:schemeClr val="accent2">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9"/>
          <p:cNvSpPr>
            <a:spLocks/>
          </p:cNvSpPr>
          <p:nvPr/>
        </p:nvSpPr>
        <p:spPr bwMode="auto">
          <a:xfrm>
            <a:off x="6027738" y="4423346"/>
            <a:ext cx="2840038" cy="1604963"/>
          </a:xfrm>
          <a:custGeom>
            <a:avLst/>
            <a:gdLst>
              <a:gd name="T0" fmla="*/ 865 w 867"/>
              <a:gd name="T1" fmla="*/ 0 h 489"/>
              <a:gd name="T2" fmla="*/ 314 w 867"/>
              <a:gd name="T3" fmla="*/ 404 h 489"/>
              <a:gd name="T4" fmla="*/ 146 w 867"/>
              <a:gd name="T5" fmla="*/ 383 h 489"/>
              <a:gd name="T6" fmla="*/ 146 w 867"/>
              <a:gd name="T7" fmla="*/ 383 h 489"/>
              <a:gd name="T8" fmla="*/ 159 w 867"/>
              <a:gd name="T9" fmla="*/ 353 h 489"/>
              <a:gd name="T10" fmla="*/ 0 w 867"/>
              <a:gd name="T11" fmla="*/ 372 h 489"/>
              <a:gd name="T12" fmla="*/ 101 w 867"/>
              <a:gd name="T13" fmla="*/ 489 h 489"/>
              <a:gd name="T14" fmla="*/ 114 w 867"/>
              <a:gd name="T15" fmla="*/ 458 h 489"/>
              <a:gd name="T16" fmla="*/ 314 w 867"/>
              <a:gd name="T17" fmla="*/ 489 h 489"/>
              <a:gd name="T18" fmla="*/ 867 w 867"/>
              <a:gd name="T19" fmla="*/ 42 h 489"/>
              <a:gd name="T20" fmla="*/ 865 w 867"/>
              <a:gd name="T21"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7" h="489">
                <a:moveTo>
                  <a:pt x="865" y="0"/>
                </a:moveTo>
                <a:cubicBezTo>
                  <a:pt x="838" y="227"/>
                  <a:pt x="602" y="404"/>
                  <a:pt x="314" y="404"/>
                </a:cubicBezTo>
                <a:cubicBezTo>
                  <a:pt x="255" y="404"/>
                  <a:pt x="199" y="397"/>
                  <a:pt x="146" y="383"/>
                </a:cubicBezTo>
                <a:cubicBezTo>
                  <a:pt x="146" y="383"/>
                  <a:pt x="146" y="383"/>
                  <a:pt x="146" y="383"/>
                </a:cubicBezTo>
                <a:cubicBezTo>
                  <a:pt x="159" y="353"/>
                  <a:pt x="159" y="353"/>
                  <a:pt x="159" y="353"/>
                </a:cubicBezTo>
                <a:cubicBezTo>
                  <a:pt x="0" y="372"/>
                  <a:pt x="0" y="372"/>
                  <a:pt x="0" y="372"/>
                </a:cubicBezTo>
                <a:cubicBezTo>
                  <a:pt x="101" y="489"/>
                  <a:pt x="101" y="489"/>
                  <a:pt x="101" y="489"/>
                </a:cubicBezTo>
                <a:cubicBezTo>
                  <a:pt x="114" y="458"/>
                  <a:pt x="114" y="458"/>
                  <a:pt x="114" y="458"/>
                </a:cubicBezTo>
                <a:cubicBezTo>
                  <a:pt x="176" y="478"/>
                  <a:pt x="244" y="489"/>
                  <a:pt x="314" y="489"/>
                </a:cubicBezTo>
                <a:cubicBezTo>
                  <a:pt x="620" y="489"/>
                  <a:pt x="867" y="289"/>
                  <a:pt x="867" y="42"/>
                </a:cubicBezTo>
                <a:cubicBezTo>
                  <a:pt x="867" y="28"/>
                  <a:pt x="866" y="14"/>
                  <a:pt x="865" y="0"/>
                </a:cubicBezTo>
                <a:close/>
              </a:path>
            </a:pathLst>
          </a:custGeom>
          <a:gradFill flip="none" rotWithShape="1">
            <a:gsLst>
              <a:gs pos="0">
                <a:schemeClr val="accent6">
                  <a:lumMod val="75000"/>
                </a:schemeClr>
              </a:gs>
              <a:gs pos="100000">
                <a:schemeClr val="accent1">
                  <a:lumMod val="40000"/>
                  <a:lumOff val="60000"/>
                </a:schemeClr>
              </a:gs>
            </a:gsLst>
            <a:lin ang="108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11"/>
          <p:cNvSpPr>
            <a:spLocks/>
          </p:cNvSpPr>
          <p:nvPr/>
        </p:nvSpPr>
        <p:spPr bwMode="auto">
          <a:xfrm rot="1147630">
            <a:off x="847379" y="3030545"/>
            <a:ext cx="555625" cy="922338"/>
          </a:xfrm>
          <a:custGeom>
            <a:avLst/>
            <a:gdLst>
              <a:gd name="T0" fmla="*/ 53 w 170"/>
              <a:gd name="T1" fmla="*/ 281 h 281"/>
              <a:gd name="T2" fmla="*/ 75 w 170"/>
              <a:gd name="T3" fmla="*/ 210 h 281"/>
              <a:gd name="T4" fmla="*/ 54 w 170"/>
              <a:gd name="T5" fmla="*/ 211 h 281"/>
              <a:gd name="T6" fmla="*/ 56 w 170"/>
              <a:gd name="T7" fmla="*/ 149 h 281"/>
              <a:gd name="T8" fmla="*/ 77 w 170"/>
              <a:gd name="T9" fmla="*/ 90 h 281"/>
              <a:gd name="T10" fmla="*/ 116 w 170"/>
              <a:gd name="T11" fmla="*/ 38 h 281"/>
              <a:gd name="T12" fmla="*/ 170 w 170"/>
              <a:gd name="T13" fmla="*/ 0 h 281"/>
              <a:gd name="T14" fmla="*/ 110 w 170"/>
              <a:gd name="T15" fmla="*/ 32 h 281"/>
              <a:gd name="T16" fmla="*/ 63 w 170"/>
              <a:gd name="T17" fmla="*/ 81 h 281"/>
              <a:gd name="T18" fmla="*/ 32 w 170"/>
              <a:gd name="T19" fmla="*/ 143 h 281"/>
              <a:gd name="T20" fmla="*/ 21 w 170"/>
              <a:gd name="T21" fmla="*/ 213 h 281"/>
              <a:gd name="T22" fmla="*/ 0 w 170"/>
              <a:gd name="T23" fmla="*/ 214 h 281"/>
              <a:gd name="T24" fmla="*/ 53 w 170"/>
              <a:gd name="T25"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281">
                <a:moveTo>
                  <a:pt x="53" y="281"/>
                </a:moveTo>
                <a:cubicBezTo>
                  <a:pt x="56" y="254"/>
                  <a:pt x="64" y="230"/>
                  <a:pt x="75" y="210"/>
                </a:cubicBezTo>
                <a:cubicBezTo>
                  <a:pt x="54" y="211"/>
                  <a:pt x="54" y="211"/>
                  <a:pt x="54" y="211"/>
                </a:cubicBezTo>
                <a:cubicBezTo>
                  <a:pt x="51" y="191"/>
                  <a:pt x="52" y="170"/>
                  <a:pt x="56" y="149"/>
                </a:cubicBezTo>
                <a:cubicBezTo>
                  <a:pt x="60" y="129"/>
                  <a:pt x="67" y="108"/>
                  <a:pt x="77" y="90"/>
                </a:cubicBezTo>
                <a:cubicBezTo>
                  <a:pt x="87" y="71"/>
                  <a:pt x="100" y="53"/>
                  <a:pt x="116" y="38"/>
                </a:cubicBezTo>
                <a:cubicBezTo>
                  <a:pt x="132" y="23"/>
                  <a:pt x="150" y="10"/>
                  <a:pt x="170" y="0"/>
                </a:cubicBezTo>
                <a:cubicBezTo>
                  <a:pt x="149" y="8"/>
                  <a:pt x="129" y="18"/>
                  <a:pt x="110" y="32"/>
                </a:cubicBezTo>
                <a:cubicBezTo>
                  <a:pt x="92" y="45"/>
                  <a:pt x="76" y="62"/>
                  <a:pt x="63" y="81"/>
                </a:cubicBezTo>
                <a:cubicBezTo>
                  <a:pt x="49" y="99"/>
                  <a:pt x="39" y="121"/>
                  <a:pt x="32" y="143"/>
                </a:cubicBezTo>
                <a:cubicBezTo>
                  <a:pt x="25" y="165"/>
                  <a:pt x="20" y="189"/>
                  <a:pt x="21" y="213"/>
                </a:cubicBezTo>
                <a:cubicBezTo>
                  <a:pt x="0" y="214"/>
                  <a:pt x="0" y="214"/>
                  <a:pt x="0" y="214"/>
                </a:cubicBezTo>
                <a:cubicBezTo>
                  <a:pt x="14" y="242"/>
                  <a:pt x="33" y="264"/>
                  <a:pt x="53" y="281"/>
                </a:cubicBezTo>
                <a:close/>
              </a:path>
            </a:pathLst>
          </a:custGeom>
          <a:gradFill>
            <a:gsLst>
              <a:gs pos="0">
                <a:srgbClr val="AEEAF2"/>
              </a:gs>
              <a:gs pos="50000">
                <a:srgbClr val="76AB2F"/>
              </a:gs>
              <a:gs pos="100000">
                <a:srgbClr val="4D6F1F"/>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12"/>
          <p:cNvSpPr>
            <a:spLocks/>
          </p:cNvSpPr>
          <p:nvPr/>
        </p:nvSpPr>
        <p:spPr bwMode="auto">
          <a:xfrm>
            <a:off x="3235325" y="4347146"/>
            <a:ext cx="2801938" cy="896938"/>
          </a:xfrm>
          <a:custGeom>
            <a:avLst/>
            <a:gdLst>
              <a:gd name="T0" fmla="*/ 422 w 855"/>
              <a:gd name="T1" fmla="*/ 272 h 273"/>
              <a:gd name="T2" fmla="*/ 377 w 855"/>
              <a:gd name="T3" fmla="*/ 271 h 273"/>
              <a:gd name="T4" fmla="*/ 328 w 855"/>
              <a:gd name="T5" fmla="*/ 265 h 273"/>
              <a:gd name="T6" fmla="*/ 254 w 855"/>
              <a:gd name="T7" fmla="*/ 250 h 273"/>
              <a:gd name="T8" fmla="*/ 206 w 855"/>
              <a:gd name="T9" fmla="*/ 235 h 273"/>
              <a:gd name="T10" fmla="*/ 180 w 855"/>
              <a:gd name="T11" fmla="*/ 225 h 273"/>
              <a:gd name="T12" fmla="*/ 136 w 855"/>
              <a:gd name="T13" fmla="*/ 203 h 273"/>
              <a:gd name="T14" fmla="*/ 111 w 855"/>
              <a:gd name="T15" fmla="*/ 187 h 273"/>
              <a:gd name="T16" fmla="*/ 68 w 855"/>
              <a:gd name="T17" fmla="*/ 152 h 273"/>
              <a:gd name="T18" fmla="*/ 44 w 855"/>
              <a:gd name="T19" fmla="*/ 125 h 273"/>
              <a:gd name="T20" fmla="*/ 31 w 855"/>
              <a:gd name="T21" fmla="*/ 106 h 273"/>
              <a:gd name="T22" fmla="*/ 6 w 855"/>
              <a:gd name="T23" fmla="*/ 48 h 273"/>
              <a:gd name="T24" fmla="*/ 2 w 855"/>
              <a:gd name="T25" fmla="*/ 27 h 273"/>
              <a:gd name="T26" fmla="*/ 0 w 855"/>
              <a:gd name="T27" fmla="*/ 0 h 273"/>
              <a:gd name="T28" fmla="*/ 420 w 855"/>
              <a:gd name="T29" fmla="*/ 185 h 273"/>
              <a:gd name="T30" fmla="*/ 855 w 855"/>
              <a:gd name="T31" fmla="*/ 3 h 273"/>
              <a:gd name="T32" fmla="*/ 855 w 855"/>
              <a:gd name="T33" fmla="*/ 0 h 273"/>
              <a:gd name="T34" fmla="*/ 855 w 855"/>
              <a:gd name="T35" fmla="*/ 0 h 273"/>
              <a:gd name="T36" fmla="*/ 853 w 855"/>
              <a:gd name="T37" fmla="*/ 30 h 273"/>
              <a:gd name="T38" fmla="*/ 848 w 855"/>
              <a:gd name="T39" fmla="*/ 51 h 273"/>
              <a:gd name="T40" fmla="*/ 840 w 855"/>
              <a:gd name="T41" fmla="*/ 76 h 273"/>
              <a:gd name="T42" fmla="*/ 819 w 855"/>
              <a:gd name="T43" fmla="*/ 115 h 273"/>
              <a:gd name="T44" fmla="*/ 792 w 855"/>
              <a:gd name="T45" fmla="*/ 147 h 273"/>
              <a:gd name="T46" fmla="*/ 775 w 855"/>
              <a:gd name="T47" fmla="*/ 164 h 273"/>
              <a:gd name="T48" fmla="*/ 746 w 855"/>
              <a:gd name="T49" fmla="*/ 186 h 273"/>
              <a:gd name="T50" fmla="*/ 725 w 855"/>
              <a:gd name="T51" fmla="*/ 199 h 273"/>
              <a:gd name="T52" fmla="*/ 697 w 855"/>
              <a:gd name="T53" fmla="*/ 215 h 273"/>
              <a:gd name="T54" fmla="*/ 670 w 855"/>
              <a:gd name="T55" fmla="*/ 227 h 273"/>
              <a:gd name="T56" fmla="*/ 624 w 855"/>
              <a:gd name="T57" fmla="*/ 244 h 273"/>
              <a:gd name="T58" fmla="*/ 597 w 855"/>
              <a:gd name="T59" fmla="*/ 251 h 273"/>
              <a:gd name="T60" fmla="*/ 572 w 855"/>
              <a:gd name="T61" fmla="*/ 257 h 273"/>
              <a:gd name="T62" fmla="*/ 548 w 855"/>
              <a:gd name="T63" fmla="*/ 262 h 273"/>
              <a:gd name="T64" fmla="*/ 523 w 855"/>
              <a:gd name="T65" fmla="*/ 266 h 273"/>
              <a:gd name="T66" fmla="*/ 473 w 855"/>
              <a:gd name="T67" fmla="*/ 271 h 273"/>
              <a:gd name="T68" fmla="*/ 422 w 855"/>
              <a:gd name="T69" fmla="*/ 272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55" h="273">
                <a:moveTo>
                  <a:pt x="422" y="272"/>
                </a:moveTo>
                <a:cubicBezTo>
                  <a:pt x="409" y="272"/>
                  <a:pt x="391" y="272"/>
                  <a:pt x="377" y="271"/>
                </a:cubicBezTo>
                <a:cubicBezTo>
                  <a:pt x="362" y="270"/>
                  <a:pt x="342" y="267"/>
                  <a:pt x="328" y="265"/>
                </a:cubicBezTo>
                <a:cubicBezTo>
                  <a:pt x="320" y="264"/>
                  <a:pt x="286" y="259"/>
                  <a:pt x="254" y="250"/>
                </a:cubicBezTo>
                <a:cubicBezTo>
                  <a:pt x="235" y="245"/>
                  <a:pt x="235" y="245"/>
                  <a:pt x="206" y="235"/>
                </a:cubicBezTo>
                <a:cubicBezTo>
                  <a:pt x="198" y="232"/>
                  <a:pt x="188" y="228"/>
                  <a:pt x="180" y="225"/>
                </a:cubicBezTo>
                <a:cubicBezTo>
                  <a:pt x="167" y="219"/>
                  <a:pt x="149" y="210"/>
                  <a:pt x="136" y="203"/>
                </a:cubicBezTo>
                <a:cubicBezTo>
                  <a:pt x="129" y="198"/>
                  <a:pt x="119" y="192"/>
                  <a:pt x="111" y="187"/>
                </a:cubicBezTo>
                <a:cubicBezTo>
                  <a:pt x="102" y="181"/>
                  <a:pt x="82" y="166"/>
                  <a:pt x="68" y="152"/>
                </a:cubicBezTo>
                <a:cubicBezTo>
                  <a:pt x="61" y="144"/>
                  <a:pt x="51" y="133"/>
                  <a:pt x="44" y="125"/>
                </a:cubicBezTo>
                <a:cubicBezTo>
                  <a:pt x="40" y="119"/>
                  <a:pt x="35" y="112"/>
                  <a:pt x="31" y="106"/>
                </a:cubicBezTo>
                <a:cubicBezTo>
                  <a:pt x="16" y="80"/>
                  <a:pt x="13" y="70"/>
                  <a:pt x="6" y="48"/>
                </a:cubicBezTo>
                <a:cubicBezTo>
                  <a:pt x="5" y="42"/>
                  <a:pt x="3" y="33"/>
                  <a:pt x="2" y="27"/>
                </a:cubicBezTo>
                <a:cubicBezTo>
                  <a:pt x="1" y="19"/>
                  <a:pt x="1" y="8"/>
                  <a:pt x="0" y="0"/>
                </a:cubicBezTo>
                <a:cubicBezTo>
                  <a:pt x="0" y="101"/>
                  <a:pt x="187" y="183"/>
                  <a:pt x="420" y="185"/>
                </a:cubicBezTo>
                <a:cubicBezTo>
                  <a:pt x="656" y="187"/>
                  <a:pt x="851" y="105"/>
                  <a:pt x="855" y="3"/>
                </a:cubicBezTo>
                <a:cubicBezTo>
                  <a:pt x="855" y="2"/>
                  <a:pt x="855" y="1"/>
                  <a:pt x="855" y="0"/>
                </a:cubicBezTo>
                <a:cubicBezTo>
                  <a:pt x="855" y="0"/>
                  <a:pt x="855" y="0"/>
                  <a:pt x="855" y="0"/>
                </a:cubicBezTo>
                <a:cubicBezTo>
                  <a:pt x="855" y="9"/>
                  <a:pt x="854" y="21"/>
                  <a:pt x="853" y="30"/>
                </a:cubicBezTo>
                <a:cubicBezTo>
                  <a:pt x="852" y="36"/>
                  <a:pt x="850" y="45"/>
                  <a:pt x="848" y="51"/>
                </a:cubicBezTo>
                <a:cubicBezTo>
                  <a:pt x="846" y="59"/>
                  <a:pt x="843" y="69"/>
                  <a:pt x="840" y="76"/>
                </a:cubicBezTo>
                <a:cubicBezTo>
                  <a:pt x="834" y="88"/>
                  <a:pt x="826" y="104"/>
                  <a:pt x="819" y="115"/>
                </a:cubicBezTo>
                <a:cubicBezTo>
                  <a:pt x="812" y="126"/>
                  <a:pt x="800" y="138"/>
                  <a:pt x="792" y="147"/>
                </a:cubicBezTo>
                <a:cubicBezTo>
                  <a:pt x="787" y="153"/>
                  <a:pt x="780" y="159"/>
                  <a:pt x="775" y="164"/>
                </a:cubicBezTo>
                <a:cubicBezTo>
                  <a:pt x="767" y="171"/>
                  <a:pt x="755" y="180"/>
                  <a:pt x="746" y="186"/>
                </a:cubicBezTo>
                <a:cubicBezTo>
                  <a:pt x="740" y="190"/>
                  <a:pt x="731" y="195"/>
                  <a:pt x="725" y="199"/>
                </a:cubicBezTo>
                <a:cubicBezTo>
                  <a:pt x="717" y="204"/>
                  <a:pt x="705" y="210"/>
                  <a:pt x="697" y="215"/>
                </a:cubicBezTo>
                <a:cubicBezTo>
                  <a:pt x="689" y="219"/>
                  <a:pt x="678" y="224"/>
                  <a:pt x="670" y="227"/>
                </a:cubicBezTo>
                <a:cubicBezTo>
                  <a:pt x="656" y="233"/>
                  <a:pt x="638" y="239"/>
                  <a:pt x="624" y="244"/>
                </a:cubicBezTo>
                <a:cubicBezTo>
                  <a:pt x="616" y="247"/>
                  <a:pt x="605" y="250"/>
                  <a:pt x="597" y="251"/>
                </a:cubicBezTo>
                <a:cubicBezTo>
                  <a:pt x="590" y="253"/>
                  <a:pt x="580" y="256"/>
                  <a:pt x="572" y="257"/>
                </a:cubicBezTo>
                <a:cubicBezTo>
                  <a:pt x="565" y="259"/>
                  <a:pt x="555" y="261"/>
                  <a:pt x="548" y="262"/>
                </a:cubicBezTo>
                <a:cubicBezTo>
                  <a:pt x="540" y="263"/>
                  <a:pt x="530" y="265"/>
                  <a:pt x="523" y="266"/>
                </a:cubicBezTo>
                <a:cubicBezTo>
                  <a:pt x="496" y="269"/>
                  <a:pt x="491" y="270"/>
                  <a:pt x="473" y="271"/>
                </a:cubicBezTo>
                <a:cubicBezTo>
                  <a:pt x="445" y="273"/>
                  <a:pt x="423" y="272"/>
                  <a:pt x="422" y="272"/>
                </a:cubicBezTo>
                <a:close/>
              </a:path>
            </a:pathLst>
          </a:custGeom>
          <a:gradFill flip="none" rotWithShape="1">
            <a:gsLst>
              <a:gs pos="0">
                <a:schemeClr val="accent5">
                  <a:lumMod val="0"/>
                  <a:lumOff val="100000"/>
                </a:schemeClr>
              </a:gs>
              <a:gs pos="35000">
                <a:schemeClr val="accent5">
                  <a:lumMod val="0"/>
                  <a:lumOff val="100000"/>
                </a:schemeClr>
              </a:gs>
              <a:gs pos="100000">
                <a:schemeClr val="accent3">
                  <a:lumMod val="60000"/>
                  <a:lumOff val="40000"/>
                </a:schemeClr>
              </a:gs>
            </a:gsLst>
            <a:path path="circle">
              <a:fillToRect l="50000" t="-80000" r="50000" b="18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15"/>
          <p:cNvSpPr>
            <a:spLocks/>
          </p:cNvSpPr>
          <p:nvPr/>
        </p:nvSpPr>
        <p:spPr bwMode="auto">
          <a:xfrm>
            <a:off x="2484414" y="2823734"/>
            <a:ext cx="314325" cy="654050"/>
          </a:xfrm>
          <a:custGeom>
            <a:avLst/>
            <a:gdLst>
              <a:gd name="T0" fmla="*/ 44 w 96"/>
              <a:gd name="T1" fmla="*/ 199 h 199"/>
              <a:gd name="T2" fmla="*/ 76 w 96"/>
              <a:gd name="T3" fmla="*/ 153 h 199"/>
              <a:gd name="T4" fmla="*/ 55 w 96"/>
              <a:gd name="T5" fmla="*/ 154 h 199"/>
              <a:gd name="T6" fmla="*/ 53 w 96"/>
              <a:gd name="T7" fmla="*/ 114 h 199"/>
              <a:gd name="T8" fmla="*/ 55 w 96"/>
              <a:gd name="T9" fmla="*/ 94 h 199"/>
              <a:gd name="T10" fmla="*/ 60 w 96"/>
              <a:gd name="T11" fmla="*/ 74 h 199"/>
              <a:gd name="T12" fmla="*/ 96 w 96"/>
              <a:gd name="T13" fmla="*/ 0 h 199"/>
              <a:gd name="T14" fmla="*/ 44 w 96"/>
              <a:gd name="T15" fmla="*/ 68 h 199"/>
              <a:gd name="T16" fmla="*/ 35 w 96"/>
              <a:gd name="T17" fmla="*/ 89 h 199"/>
              <a:gd name="T18" fmla="*/ 28 w 96"/>
              <a:gd name="T19" fmla="*/ 110 h 199"/>
              <a:gd name="T20" fmla="*/ 21 w 96"/>
              <a:gd name="T21" fmla="*/ 155 h 199"/>
              <a:gd name="T22" fmla="*/ 0 w 96"/>
              <a:gd name="T23" fmla="*/ 156 h 199"/>
              <a:gd name="T24" fmla="*/ 44 w 96"/>
              <a:gd name="T25"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199">
                <a:moveTo>
                  <a:pt x="44" y="199"/>
                </a:moveTo>
                <a:cubicBezTo>
                  <a:pt x="53" y="182"/>
                  <a:pt x="64" y="166"/>
                  <a:pt x="76" y="153"/>
                </a:cubicBezTo>
                <a:cubicBezTo>
                  <a:pt x="55" y="154"/>
                  <a:pt x="55" y="154"/>
                  <a:pt x="55" y="154"/>
                </a:cubicBezTo>
                <a:cubicBezTo>
                  <a:pt x="53" y="141"/>
                  <a:pt x="52" y="128"/>
                  <a:pt x="53" y="114"/>
                </a:cubicBezTo>
                <a:cubicBezTo>
                  <a:pt x="53" y="108"/>
                  <a:pt x="54" y="101"/>
                  <a:pt x="55" y="94"/>
                </a:cubicBezTo>
                <a:cubicBezTo>
                  <a:pt x="57" y="88"/>
                  <a:pt x="58" y="81"/>
                  <a:pt x="60" y="74"/>
                </a:cubicBezTo>
                <a:cubicBezTo>
                  <a:pt x="67" y="48"/>
                  <a:pt x="79" y="23"/>
                  <a:pt x="96" y="0"/>
                </a:cubicBezTo>
                <a:cubicBezTo>
                  <a:pt x="75" y="19"/>
                  <a:pt x="57" y="42"/>
                  <a:pt x="44" y="68"/>
                </a:cubicBezTo>
                <a:cubicBezTo>
                  <a:pt x="41" y="75"/>
                  <a:pt x="38" y="82"/>
                  <a:pt x="35" y="89"/>
                </a:cubicBezTo>
                <a:cubicBezTo>
                  <a:pt x="33" y="96"/>
                  <a:pt x="30" y="103"/>
                  <a:pt x="28" y="110"/>
                </a:cubicBezTo>
                <a:cubicBezTo>
                  <a:pt x="24" y="125"/>
                  <a:pt x="22" y="140"/>
                  <a:pt x="21" y="155"/>
                </a:cubicBezTo>
                <a:cubicBezTo>
                  <a:pt x="0" y="156"/>
                  <a:pt x="0" y="156"/>
                  <a:pt x="0" y="156"/>
                </a:cubicBezTo>
                <a:cubicBezTo>
                  <a:pt x="13" y="173"/>
                  <a:pt x="28" y="188"/>
                  <a:pt x="44" y="199"/>
                </a:cubicBezTo>
                <a:close/>
              </a:path>
            </a:pathLst>
          </a:custGeom>
          <a:gradFill flip="none" rotWithShape="1">
            <a:gsLst>
              <a:gs pos="0">
                <a:schemeClr val="accent2">
                  <a:lumMod val="75000"/>
                </a:schemeClr>
              </a:gs>
              <a:gs pos="100000">
                <a:schemeClr val="accent2">
                  <a:lumMod val="60000"/>
                  <a:lumOff val="40000"/>
                </a:schemeClr>
              </a:gs>
            </a:gsLst>
            <a:lin ang="162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16"/>
          <p:cNvSpPr>
            <a:spLocks/>
          </p:cNvSpPr>
          <p:nvPr/>
        </p:nvSpPr>
        <p:spPr bwMode="auto">
          <a:xfrm>
            <a:off x="901700" y="4688459"/>
            <a:ext cx="246063" cy="998538"/>
          </a:xfrm>
          <a:custGeom>
            <a:avLst/>
            <a:gdLst>
              <a:gd name="T0" fmla="*/ 75 w 75"/>
              <a:gd name="T1" fmla="*/ 304 h 304"/>
              <a:gd name="T2" fmla="*/ 68 w 75"/>
              <a:gd name="T3" fmla="*/ 230 h 304"/>
              <a:gd name="T4" fmla="*/ 49 w 75"/>
              <a:gd name="T5" fmla="*/ 239 h 304"/>
              <a:gd name="T6" fmla="*/ 27 w 75"/>
              <a:gd name="T7" fmla="*/ 181 h 304"/>
              <a:gd name="T8" fmla="*/ 23 w 75"/>
              <a:gd name="T9" fmla="*/ 118 h 304"/>
              <a:gd name="T10" fmla="*/ 39 w 75"/>
              <a:gd name="T11" fmla="*/ 56 h 304"/>
              <a:gd name="T12" fmla="*/ 75 w 75"/>
              <a:gd name="T13" fmla="*/ 0 h 304"/>
              <a:gd name="T14" fmla="*/ 32 w 75"/>
              <a:gd name="T15" fmla="*/ 52 h 304"/>
              <a:gd name="T16" fmla="*/ 6 w 75"/>
              <a:gd name="T17" fmla="*/ 115 h 304"/>
              <a:gd name="T18" fmla="*/ 2 w 75"/>
              <a:gd name="T19" fmla="*/ 185 h 304"/>
              <a:gd name="T20" fmla="*/ 18 w 75"/>
              <a:gd name="T21" fmla="*/ 254 h 304"/>
              <a:gd name="T22" fmla="*/ 0 w 75"/>
              <a:gd name="T23" fmla="*/ 263 h 304"/>
              <a:gd name="T24" fmla="*/ 75 w 75"/>
              <a:gd name="T25"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304">
                <a:moveTo>
                  <a:pt x="75" y="304"/>
                </a:moveTo>
                <a:cubicBezTo>
                  <a:pt x="67" y="278"/>
                  <a:pt x="65" y="253"/>
                  <a:pt x="68" y="230"/>
                </a:cubicBezTo>
                <a:cubicBezTo>
                  <a:pt x="49" y="239"/>
                  <a:pt x="49" y="239"/>
                  <a:pt x="49" y="239"/>
                </a:cubicBezTo>
                <a:cubicBezTo>
                  <a:pt x="38" y="222"/>
                  <a:pt x="31" y="202"/>
                  <a:pt x="27" y="181"/>
                </a:cubicBezTo>
                <a:cubicBezTo>
                  <a:pt x="22" y="161"/>
                  <a:pt x="21" y="139"/>
                  <a:pt x="23" y="118"/>
                </a:cubicBezTo>
                <a:cubicBezTo>
                  <a:pt x="25" y="97"/>
                  <a:pt x="30" y="76"/>
                  <a:pt x="39" y="56"/>
                </a:cubicBezTo>
                <a:cubicBezTo>
                  <a:pt x="48" y="36"/>
                  <a:pt x="60" y="17"/>
                  <a:pt x="75" y="0"/>
                </a:cubicBezTo>
                <a:cubicBezTo>
                  <a:pt x="58" y="15"/>
                  <a:pt x="44" y="32"/>
                  <a:pt x="32" y="52"/>
                </a:cubicBezTo>
                <a:cubicBezTo>
                  <a:pt x="20" y="71"/>
                  <a:pt x="12" y="93"/>
                  <a:pt x="6" y="115"/>
                </a:cubicBezTo>
                <a:cubicBezTo>
                  <a:pt x="1" y="138"/>
                  <a:pt x="0" y="162"/>
                  <a:pt x="2" y="185"/>
                </a:cubicBezTo>
                <a:cubicBezTo>
                  <a:pt x="4" y="208"/>
                  <a:pt x="9" y="232"/>
                  <a:pt x="18" y="254"/>
                </a:cubicBezTo>
                <a:cubicBezTo>
                  <a:pt x="0" y="263"/>
                  <a:pt x="0" y="263"/>
                  <a:pt x="0" y="263"/>
                </a:cubicBezTo>
                <a:cubicBezTo>
                  <a:pt x="23" y="283"/>
                  <a:pt x="49" y="296"/>
                  <a:pt x="75" y="304"/>
                </a:cubicBezTo>
                <a:close/>
              </a:path>
            </a:pathLst>
          </a:custGeom>
          <a:gradFill>
            <a:gsLst>
              <a:gs pos="0">
                <a:srgbClr val="AEEAF2"/>
              </a:gs>
              <a:gs pos="50000">
                <a:srgbClr val="76AB2F"/>
              </a:gs>
              <a:gs pos="100000">
                <a:srgbClr val="4D6F1F"/>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18"/>
          <p:cNvSpPr>
            <a:spLocks/>
          </p:cNvSpPr>
          <p:nvPr/>
        </p:nvSpPr>
        <p:spPr bwMode="auto">
          <a:xfrm rot="20768439">
            <a:off x="5860953" y="3421441"/>
            <a:ext cx="420804" cy="972766"/>
          </a:xfrm>
          <a:custGeom>
            <a:avLst/>
            <a:gdLst>
              <a:gd name="T0" fmla="*/ 56 w 112"/>
              <a:gd name="T1" fmla="*/ 0 h 258"/>
              <a:gd name="T2" fmla="*/ 0 w 112"/>
              <a:gd name="T3" fmla="*/ 49 h 258"/>
              <a:gd name="T4" fmla="*/ 17 w 112"/>
              <a:gd name="T5" fmla="*/ 53 h 258"/>
              <a:gd name="T6" fmla="*/ 16 w 112"/>
              <a:gd name="T7" fmla="*/ 115 h 258"/>
              <a:gd name="T8" fmla="*/ 33 w 112"/>
              <a:gd name="T9" fmla="*/ 173 h 258"/>
              <a:gd name="T10" fmla="*/ 66 w 112"/>
              <a:gd name="T11" fmla="*/ 222 h 258"/>
              <a:gd name="T12" fmla="*/ 112 w 112"/>
              <a:gd name="T13" fmla="*/ 258 h 258"/>
              <a:gd name="T14" fmla="*/ 72 w 112"/>
              <a:gd name="T15" fmla="*/ 217 h 258"/>
              <a:gd name="T16" fmla="*/ 47 w 112"/>
              <a:gd name="T17" fmla="*/ 167 h 258"/>
              <a:gd name="T18" fmla="*/ 38 w 112"/>
              <a:gd name="T19" fmla="*/ 113 h 258"/>
              <a:gd name="T20" fmla="*/ 46 w 112"/>
              <a:gd name="T21" fmla="*/ 60 h 258"/>
              <a:gd name="T22" fmla="*/ 64 w 112"/>
              <a:gd name="T23" fmla="*/ 64 h 258"/>
              <a:gd name="T24" fmla="*/ 56 w 112"/>
              <a:gd name="T25"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58">
                <a:moveTo>
                  <a:pt x="56" y="0"/>
                </a:moveTo>
                <a:cubicBezTo>
                  <a:pt x="35" y="12"/>
                  <a:pt x="16" y="28"/>
                  <a:pt x="0" y="49"/>
                </a:cubicBezTo>
                <a:cubicBezTo>
                  <a:pt x="17" y="53"/>
                  <a:pt x="17" y="53"/>
                  <a:pt x="17" y="53"/>
                </a:cubicBezTo>
                <a:cubicBezTo>
                  <a:pt x="13" y="74"/>
                  <a:pt x="13" y="95"/>
                  <a:pt x="16" y="115"/>
                </a:cubicBezTo>
                <a:cubicBezTo>
                  <a:pt x="19" y="135"/>
                  <a:pt x="24" y="155"/>
                  <a:pt x="33" y="173"/>
                </a:cubicBezTo>
                <a:cubicBezTo>
                  <a:pt x="42" y="191"/>
                  <a:pt x="53" y="208"/>
                  <a:pt x="66" y="222"/>
                </a:cubicBezTo>
                <a:cubicBezTo>
                  <a:pt x="80" y="236"/>
                  <a:pt x="96" y="248"/>
                  <a:pt x="112" y="258"/>
                </a:cubicBezTo>
                <a:cubicBezTo>
                  <a:pt x="97" y="246"/>
                  <a:pt x="83" y="232"/>
                  <a:pt x="72" y="217"/>
                </a:cubicBezTo>
                <a:cubicBezTo>
                  <a:pt x="61" y="202"/>
                  <a:pt x="53" y="185"/>
                  <a:pt x="47" y="167"/>
                </a:cubicBezTo>
                <a:cubicBezTo>
                  <a:pt x="41" y="150"/>
                  <a:pt x="38" y="131"/>
                  <a:pt x="38" y="113"/>
                </a:cubicBezTo>
                <a:cubicBezTo>
                  <a:pt x="38" y="95"/>
                  <a:pt x="40" y="77"/>
                  <a:pt x="46" y="60"/>
                </a:cubicBezTo>
                <a:cubicBezTo>
                  <a:pt x="64" y="64"/>
                  <a:pt x="64" y="64"/>
                  <a:pt x="64" y="64"/>
                </a:cubicBezTo>
                <a:cubicBezTo>
                  <a:pt x="57" y="45"/>
                  <a:pt x="54" y="23"/>
                  <a:pt x="56" y="0"/>
                </a:cubicBezTo>
                <a:close/>
              </a:path>
            </a:pathLst>
          </a:custGeom>
          <a:gradFill>
            <a:gsLst>
              <a:gs pos="0">
                <a:schemeClr val="accent6">
                  <a:lumMod val="75000"/>
                </a:schemeClr>
              </a:gs>
              <a:gs pos="100000">
                <a:schemeClr val="accent1">
                  <a:lumMod val="40000"/>
                  <a:lumOff val="60000"/>
                </a:schemeClr>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21"/>
          <p:cNvSpPr>
            <a:spLocks/>
          </p:cNvSpPr>
          <p:nvPr/>
        </p:nvSpPr>
        <p:spPr bwMode="auto">
          <a:xfrm>
            <a:off x="7681913" y="4875784"/>
            <a:ext cx="239713" cy="838200"/>
          </a:xfrm>
          <a:custGeom>
            <a:avLst/>
            <a:gdLst>
              <a:gd name="T0" fmla="*/ 0 w 73"/>
              <a:gd name="T1" fmla="*/ 255 h 255"/>
              <a:gd name="T2" fmla="*/ 66 w 73"/>
              <a:gd name="T3" fmla="*/ 226 h 255"/>
              <a:gd name="T4" fmla="*/ 50 w 73"/>
              <a:gd name="T5" fmla="*/ 217 h 255"/>
              <a:gd name="T6" fmla="*/ 69 w 73"/>
              <a:gd name="T7" fmla="*/ 160 h 255"/>
              <a:gd name="T8" fmla="*/ 70 w 73"/>
              <a:gd name="T9" fmla="*/ 102 h 255"/>
              <a:gd name="T10" fmla="*/ 53 w 73"/>
              <a:gd name="T11" fmla="*/ 47 h 255"/>
              <a:gd name="T12" fmla="*/ 21 w 73"/>
              <a:gd name="T13" fmla="*/ 0 h 255"/>
              <a:gd name="T14" fmla="*/ 47 w 73"/>
              <a:gd name="T15" fmla="*/ 49 h 255"/>
              <a:gd name="T16" fmla="*/ 56 w 73"/>
              <a:gd name="T17" fmla="*/ 103 h 255"/>
              <a:gd name="T18" fmla="*/ 49 w 73"/>
              <a:gd name="T19" fmla="*/ 156 h 255"/>
              <a:gd name="T20" fmla="*/ 26 w 73"/>
              <a:gd name="T21" fmla="*/ 202 h 255"/>
              <a:gd name="T22" fmla="*/ 11 w 73"/>
              <a:gd name="T23" fmla="*/ 193 h 255"/>
              <a:gd name="T24" fmla="*/ 0 w 73"/>
              <a:gd name="T25"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255">
                <a:moveTo>
                  <a:pt x="0" y="255"/>
                </a:moveTo>
                <a:cubicBezTo>
                  <a:pt x="22" y="250"/>
                  <a:pt x="44" y="241"/>
                  <a:pt x="66" y="226"/>
                </a:cubicBezTo>
                <a:cubicBezTo>
                  <a:pt x="50" y="217"/>
                  <a:pt x="50" y="217"/>
                  <a:pt x="50" y="217"/>
                </a:cubicBezTo>
                <a:cubicBezTo>
                  <a:pt x="60" y="199"/>
                  <a:pt x="66" y="180"/>
                  <a:pt x="69" y="160"/>
                </a:cubicBezTo>
                <a:cubicBezTo>
                  <a:pt x="73" y="141"/>
                  <a:pt x="73" y="121"/>
                  <a:pt x="70" y="102"/>
                </a:cubicBezTo>
                <a:cubicBezTo>
                  <a:pt x="67" y="82"/>
                  <a:pt x="62" y="64"/>
                  <a:pt x="53" y="47"/>
                </a:cubicBezTo>
                <a:cubicBezTo>
                  <a:pt x="45" y="29"/>
                  <a:pt x="34" y="14"/>
                  <a:pt x="21" y="0"/>
                </a:cubicBezTo>
                <a:cubicBezTo>
                  <a:pt x="32" y="15"/>
                  <a:pt x="41" y="32"/>
                  <a:pt x="47" y="49"/>
                </a:cubicBezTo>
                <a:cubicBezTo>
                  <a:pt x="53" y="67"/>
                  <a:pt x="56" y="85"/>
                  <a:pt x="56" y="103"/>
                </a:cubicBezTo>
                <a:cubicBezTo>
                  <a:pt x="57" y="121"/>
                  <a:pt x="54" y="139"/>
                  <a:pt x="49" y="156"/>
                </a:cubicBezTo>
                <a:cubicBezTo>
                  <a:pt x="44" y="172"/>
                  <a:pt x="36" y="188"/>
                  <a:pt x="26" y="202"/>
                </a:cubicBezTo>
                <a:cubicBezTo>
                  <a:pt x="11" y="193"/>
                  <a:pt x="11" y="193"/>
                  <a:pt x="11" y="193"/>
                </a:cubicBezTo>
                <a:cubicBezTo>
                  <a:pt x="12" y="213"/>
                  <a:pt x="8" y="234"/>
                  <a:pt x="0" y="255"/>
                </a:cubicBezTo>
                <a:close/>
              </a:path>
            </a:pathLst>
          </a:custGeom>
          <a:gradFill>
            <a:gsLst>
              <a:gs pos="0">
                <a:schemeClr val="accent6">
                  <a:lumMod val="75000"/>
                </a:schemeClr>
              </a:gs>
              <a:gs pos="100000">
                <a:schemeClr val="accent1">
                  <a:lumMod val="40000"/>
                  <a:lumOff val="60000"/>
                </a:schemeClr>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23"/>
          <p:cNvSpPr>
            <a:spLocks/>
          </p:cNvSpPr>
          <p:nvPr/>
        </p:nvSpPr>
        <p:spPr bwMode="auto">
          <a:xfrm rot="1878436">
            <a:off x="2084102" y="4408717"/>
            <a:ext cx="344488" cy="679450"/>
          </a:xfrm>
          <a:custGeom>
            <a:avLst/>
            <a:gdLst>
              <a:gd name="T0" fmla="*/ 44 w 105"/>
              <a:gd name="T1" fmla="*/ 207 h 207"/>
              <a:gd name="T2" fmla="*/ 76 w 105"/>
              <a:gd name="T3" fmla="*/ 159 h 207"/>
              <a:gd name="T4" fmla="*/ 55 w 105"/>
              <a:gd name="T5" fmla="*/ 160 h 207"/>
              <a:gd name="T6" fmla="*/ 54 w 105"/>
              <a:gd name="T7" fmla="*/ 118 h 207"/>
              <a:gd name="T8" fmla="*/ 57 w 105"/>
              <a:gd name="T9" fmla="*/ 97 h 207"/>
              <a:gd name="T10" fmla="*/ 63 w 105"/>
              <a:gd name="T11" fmla="*/ 76 h 207"/>
              <a:gd name="T12" fmla="*/ 105 w 105"/>
              <a:gd name="T13" fmla="*/ 0 h 207"/>
              <a:gd name="T14" fmla="*/ 47 w 105"/>
              <a:gd name="T15" fmla="*/ 70 h 207"/>
              <a:gd name="T16" fmla="*/ 37 w 105"/>
              <a:gd name="T17" fmla="*/ 91 h 207"/>
              <a:gd name="T18" fmla="*/ 30 w 105"/>
              <a:gd name="T19" fmla="*/ 113 h 207"/>
              <a:gd name="T20" fmla="*/ 21 w 105"/>
              <a:gd name="T21" fmla="*/ 160 h 207"/>
              <a:gd name="T22" fmla="*/ 0 w 105"/>
              <a:gd name="T23" fmla="*/ 161 h 207"/>
              <a:gd name="T24" fmla="*/ 44 w 105"/>
              <a:gd name="T25" fmla="*/ 20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207">
                <a:moveTo>
                  <a:pt x="44" y="207"/>
                </a:moveTo>
                <a:cubicBezTo>
                  <a:pt x="53" y="188"/>
                  <a:pt x="64" y="172"/>
                  <a:pt x="76" y="159"/>
                </a:cubicBezTo>
                <a:cubicBezTo>
                  <a:pt x="55" y="160"/>
                  <a:pt x="55" y="160"/>
                  <a:pt x="55" y="160"/>
                </a:cubicBezTo>
                <a:cubicBezTo>
                  <a:pt x="53" y="146"/>
                  <a:pt x="53" y="132"/>
                  <a:pt x="54" y="118"/>
                </a:cubicBezTo>
                <a:cubicBezTo>
                  <a:pt x="55" y="111"/>
                  <a:pt x="56" y="104"/>
                  <a:pt x="57" y="97"/>
                </a:cubicBezTo>
                <a:cubicBezTo>
                  <a:pt x="59" y="90"/>
                  <a:pt x="60" y="83"/>
                  <a:pt x="63" y="76"/>
                </a:cubicBezTo>
                <a:cubicBezTo>
                  <a:pt x="71" y="49"/>
                  <a:pt x="86" y="22"/>
                  <a:pt x="105" y="0"/>
                </a:cubicBezTo>
                <a:cubicBezTo>
                  <a:pt x="82" y="18"/>
                  <a:pt x="61" y="42"/>
                  <a:pt x="47" y="70"/>
                </a:cubicBezTo>
                <a:cubicBezTo>
                  <a:pt x="43" y="76"/>
                  <a:pt x="40" y="84"/>
                  <a:pt x="37" y="91"/>
                </a:cubicBezTo>
                <a:cubicBezTo>
                  <a:pt x="34" y="98"/>
                  <a:pt x="32" y="105"/>
                  <a:pt x="30" y="113"/>
                </a:cubicBezTo>
                <a:cubicBezTo>
                  <a:pt x="25" y="128"/>
                  <a:pt x="22" y="144"/>
                  <a:pt x="21" y="160"/>
                </a:cubicBezTo>
                <a:cubicBezTo>
                  <a:pt x="0" y="161"/>
                  <a:pt x="0" y="161"/>
                  <a:pt x="0" y="161"/>
                </a:cubicBezTo>
                <a:cubicBezTo>
                  <a:pt x="13" y="179"/>
                  <a:pt x="29" y="195"/>
                  <a:pt x="44" y="207"/>
                </a:cubicBezTo>
                <a:close/>
              </a:path>
            </a:pathLst>
          </a:custGeom>
          <a:gradFill>
            <a:gsLst>
              <a:gs pos="0">
                <a:schemeClr val="accent2">
                  <a:lumMod val="75000"/>
                </a:schemeClr>
              </a:gs>
              <a:gs pos="100000">
                <a:schemeClr val="accent2">
                  <a:lumMod val="60000"/>
                  <a:lumOff val="4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25"/>
          <p:cNvSpPr>
            <a:spLocks/>
          </p:cNvSpPr>
          <p:nvPr/>
        </p:nvSpPr>
        <p:spPr bwMode="auto">
          <a:xfrm>
            <a:off x="4821238" y="5398071"/>
            <a:ext cx="434975" cy="633413"/>
          </a:xfrm>
          <a:custGeom>
            <a:avLst/>
            <a:gdLst>
              <a:gd name="T0" fmla="*/ 35 w 133"/>
              <a:gd name="T1" fmla="*/ 0 h 193"/>
              <a:gd name="T2" fmla="*/ 0 w 133"/>
              <a:gd name="T3" fmla="*/ 54 h 193"/>
              <a:gd name="T4" fmla="*/ 21 w 133"/>
              <a:gd name="T5" fmla="*/ 51 h 193"/>
              <a:gd name="T6" fmla="*/ 38 w 133"/>
              <a:gd name="T7" fmla="*/ 95 h 193"/>
              <a:gd name="T8" fmla="*/ 50 w 133"/>
              <a:gd name="T9" fmla="*/ 116 h 193"/>
              <a:gd name="T10" fmla="*/ 63 w 133"/>
              <a:gd name="T11" fmla="*/ 135 h 193"/>
              <a:gd name="T12" fmla="*/ 133 w 133"/>
              <a:gd name="T13" fmla="*/ 193 h 193"/>
              <a:gd name="T14" fmla="*/ 77 w 133"/>
              <a:gd name="T15" fmla="*/ 126 h 193"/>
              <a:gd name="T16" fmla="*/ 68 w 133"/>
              <a:gd name="T17" fmla="*/ 106 h 193"/>
              <a:gd name="T18" fmla="*/ 62 w 133"/>
              <a:gd name="T19" fmla="*/ 86 h 193"/>
              <a:gd name="T20" fmla="*/ 54 w 133"/>
              <a:gd name="T21" fmla="*/ 45 h 193"/>
              <a:gd name="T22" fmla="*/ 75 w 133"/>
              <a:gd name="T23" fmla="*/ 41 h 193"/>
              <a:gd name="T24" fmla="*/ 35 w 133"/>
              <a:gd name="T25"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93">
                <a:moveTo>
                  <a:pt x="35" y="0"/>
                </a:moveTo>
                <a:cubicBezTo>
                  <a:pt x="22" y="16"/>
                  <a:pt x="10" y="34"/>
                  <a:pt x="0" y="54"/>
                </a:cubicBezTo>
                <a:cubicBezTo>
                  <a:pt x="21" y="51"/>
                  <a:pt x="21" y="51"/>
                  <a:pt x="21" y="51"/>
                </a:cubicBezTo>
                <a:cubicBezTo>
                  <a:pt x="25" y="66"/>
                  <a:pt x="31" y="81"/>
                  <a:pt x="38" y="95"/>
                </a:cubicBezTo>
                <a:cubicBezTo>
                  <a:pt x="41" y="102"/>
                  <a:pt x="46" y="109"/>
                  <a:pt x="50" y="116"/>
                </a:cubicBezTo>
                <a:cubicBezTo>
                  <a:pt x="54" y="122"/>
                  <a:pt x="58" y="129"/>
                  <a:pt x="63" y="135"/>
                </a:cubicBezTo>
                <a:cubicBezTo>
                  <a:pt x="83" y="159"/>
                  <a:pt x="107" y="179"/>
                  <a:pt x="133" y="193"/>
                </a:cubicBezTo>
                <a:cubicBezTo>
                  <a:pt x="110" y="174"/>
                  <a:pt x="91" y="151"/>
                  <a:pt x="77" y="126"/>
                </a:cubicBezTo>
                <a:cubicBezTo>
                  <a:pt x="74" y="119"/>
                  <a:pt x="71" y="113"/>
                  <a:pt x="68" y="106"/>
                </a:cubicBezTo>
                <a:cubicBezTo>
                  <a:pt x="66" y="99"/>
                  <a:pt x="63" y="93"/>
                  <a:pt x="62" y="86"/>
                </a:cubicBezTo>
                <a:cubicBezTo>
                  <a:pt x="58" y="72"/>
                  <a:pt x="55" y="59"/>
                  <a:pt x="54" y="45"/>
                </a:cubicBezTo>
                <a:cubicBezTo>
                  <a:pt x="75" y="41"/>
                  <a:pt x="75" y="41"/>
                  <a:pt x="75" y="41"/>
                </a:cubicBezTo>
                <a:cubicBezTo>
                  <a:pt x="61" y="31"/>
                  <a:pt x="47" y="17"/>
                  <a:pt x="35" y="0"/>
                </a:cubicBezTo>
                <a:close/>
              </a:path>
            </a:pathLst>
          </a:custGeom>
          <a:gradFill>
            <a:gsLst>
              <a:gs pos="0">
                <a:schemeClr val="accent2">
                  <a:lumMod val="75000"/>
                </a:schemeClr>
              </a:gs>
              <a:gs pos="100000">
                <a:schemeClr val="accent2">
                  <a:lumMod val="60000"/>
                  <a:lumOff val="4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Freeform 26"/>
          <p:cNvSpPr>
            <a:spLocks/>
          </p:cNvSpPr>
          <p:nvPr/>
        </p:nvSpPr>
        <p:spPr bwMode="auto">
          <a:xfrm>
            <a:off x="6049963" y="5247259"/>
            <a:ext cx="622300" cy="304800"/>
          </a:xfrm>
          <a:custGeom>
            <a:avLst/>
            <a:gdLst>
              <a:gd name="T0" fmla="*/ 0 w 190"/>
              <a:gd name="T1" fmla="*/ 52 h 93"/>
              <a:gd name="T2" fmla="*/ 42 w 190"/>
              <a:gd name="T3" fmla="*/ 93 h 93"/>
              <a:gd name="T4" fmla="*/ 42 w 190"/>
              <a:gd name="T5" fmla="*/ 73 h 93"/>
              <a:gd name="T6" fmla="*/ 85 w 190"/>
              <a:gd name="T7" fmla="*/ 67 h 93"/>
              <a:gd name="T8" fmla="*/ 106 w 190"/>
              <a:gd name="T9" fmla="*/ 60 h 93"/>
              <a:gd name="T10" fmla="*/ 125 w 190"/>
              <a:gd name="T11" fmla="*/ 52 h 93"/>
              <a:gd name="T12" fmla="*/ 190 w 190"/>
              <a:gd name="T13" fmla="*/ 0 h 93"/>
              <a:gd name="T14" fmla="*/ 120 w 190"/>
              <a:gd name="T15" fmla="*/ 37 h 93"/>
              <a:gd name="T16" fmla="*/ 101 w 190"/>
              <a:gd name="T17" fmla="*/ 42 h 93"/>
              <a:gd name="T18" fmla="*/ 82 w 190"/>
              <a:gd name="T19" fmla="*/ 44 h 93"/>
              <a:gd name="T20" fmla="*/ 44 w 190"/>
              <a:gd name="T21" fmla="*/ 43 h 93"/>
              <a:gd name="T22" fmla="*/ 45 w 190"/>
              <a:gd name="T23" fmla="*/ 24 h 93"/>
              <a:gd name="T24" fmla="*/ 0 w 190"/>
              <a:gd name="T25" fmla="*/ 5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93">
                <a:moveTo>
                  <a:pt x="0" y="52"/>
                </a:moveTo>
                <a:cubicBezTo>
                  <a:pt x="11" y="66"/>
                  <a:pt x="25" y="80"/>
                  <a:pt x="42" y="93"/>
                </a:cubicBezTo>
                <a:cubicBezTo>
                  <a:pt x="42" y="73"/>
                  <a:pt x="42" y="73"/>
                  <a:pt x="42" y="73"/>
                </a:cubicBezTo>
                <a:cubicBezTo>
                  <a:pt x="57" y="73"/>
                  <a:pt x="72" y="70"/>
                  <a:pt x="85" y="67"/>
                </a:cubicBezTo>
                <a:cubicBezTo>
                  <a:pt x="92" y="65"/>
                  <a:pt x="99" y="63"/>
                  <a:pt x="106" y="60"/>
                </a:cubicBezTo>
                <a:cubicBezTo>
                  <a:pt x="113" y="58"/>
                  <a:pt x="119" y="55"/>
                  <a:pt x="125" y="52"/>
                </a:cubicBezTo>
                <a:cubicBezTo>
                  <a:pt x="151" y="39"/>
                  <a:pt x="173" y="21"/>
                  <a:pt x="190" y="0"/>
                </a:cubicBezTo>
                <a:cubicBezTo>
                  <a:pt x="169" y="18"/>
                  <a:pt x="145" y="30"/>
                  <a:pt x="120" y="37"/>
                </a:cubicBezTo>
                <a:cubicBezTo>
                  <a:pt x="114" y="39"/>
                  <a:pt x="107" y="41"/>
                  <a:pt x="101" y="42"/>
                </a:cubicBezTo>
                <a:cubicBezTo>
                  <a:pt x="94" y="43"/>
                  <a:pt x="88" y="44"/>
                  <a:pt x="82" y="44"/>
                </a:cubicBezTo>
                <a:cubicBezTo>
                  <a:pt x="69" y="45"/>
                  <a:pt x="56" y="45"/>
                  <a:pt x="44" y="43"/>
                </a:cubicBezTo>
                <a:cubicBezTo>
                  <a:pt x="45" y="24"/>
                  <a:pt x="45" y="24"/>
                  <a:pt x="45" y="24"/>
                </a:cubicBezTo>
                <a:cubicBezTo>
                  <a:pt x="32" y="34"/>
                  <a:pt x="17" y="44"/>
                  <a:pt x="0" y="52"/>
                </a:cubicBezTo>
                <a:close/>
              </a:path>
            </a:pathLst>
          </a:custGeom>
          <a:gradFill>
            <a:gsLst>
              <a:gs pos="0">
                <a:schemeClr val="accent6">
                  <a:lumMod val="75000"/>
                </a:schemeClr>
              </a:gs>
              <a:gs pos="100000">
                <a:schemeClr val="accent1">
                  <a:lumMod val="40000"/>
                  <a:lumOff val="60000"/>
                </a:schemeClr>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Oval 28"/>
          <p:cNvSpPr>
            <a:spLocks noChangeArrowheads="1"/>
          </p:cNvSpPr>
          <p:nvPr/>
        </p:nvSpPr>
        <p:spPr bwMode="auto">
          <a:xfrm>
            <a:off x="3516313" y="4399534"/>
            <a:ext cx="519113" cy="293688"/>
          </a:xfrm>
          <a:prstGeom prst="ellipse">
            <a:avLst/>
          </a:pr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path path="circle">
              <a:fillToRect l="50000" t="-80000" r="50000" b="180000"/>
            </a:path>
            <a:tileRect/>
          </a:gradFill>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4" name="Oval 29"/>
          <p:cNvSpPr>
            <a:spLocks noChangeArrowheads="1"/>
          </p:cNvSpPr>
          <p:nvPr/>
        </p:nvSpPr>
        <p:spPr bwMode="auto">
          <a:xfrm>
            <a:off x="4090988" y="4574159"/>
            <a:ext cx="517525" cy="292100"/>
          </a:xfrm>
          <a:prstGeom prst="ellipse">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5" name="Oval 30"/>
          <p:cNvSpPr>
            <a:spLocks noChangeArrowheads="1"/>
          </p:cNvSpPr>
          <p:nvPr/>
        </p:nvSpPr>
        <p:spPr bwMode="auto">
          <a:xfrm>
            <a:off x="4664075" y="4574159"/>
            <a:ext cx="520700" cy="292100"/>
          </a:xfrm>
          <a:prstGeom prst="ellipse">
            <a:avLst/>
          </a:prstGeom>
          <a:gradFill flip="none" rotWithShape="1">
            <a:gsLst>
              <a:gs pos="0">
                <a:schemeClr val="accent1">
                  <a:lumMod val="0"/>
                  <a:lumOff val="100000"/>
                </a:schemeClr>
              </a:gs>
              <a:gs pos="35000">
                <a:schemeClr val="accent1">
                  <a:lumMod val="0"/>
                  <a:lumOff val="100000"/>
                </a:schemeClr>
              </a:gs>
              <a:gs pos="100000">
                <a:srgbClr val="4D6F1F"/>
              </a:gs>
            </a:gsLst>
            <a:path path="circle">
              <a:fillToRect l="50000" t="-80000" r="50000" b="180000"/>
            </a:path>
            <a:tileRect/>
          </a:gradFill>
          <a:ln/>
        </p:spPr>
        <p:style>
          <a:lnRef idx="0">
            <a:schemeClr val="accent4"/>
          </a:lnRef>
          <a:fillRef idx="3">
            <a:schemeClr val="accent4"/>
          </a:fillRef>
          <a:effectRef idx="3">
            <a:schemeClr val="accent4"/>
          </a:effectRef>
          <a:fontRef idx="minor">
            <a:schemeClr val="lt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6" name="Oval 31"/>
          <p:cNvSpPr>
            <a:spLocks noChangeArrowheads="1"/>
          </p:cNvSpPr>
          <p:nvPr/>
        </p:nvSpPr>
        <p:spPr bwMode="auto">
          <a:xfrm>
            <a:off x="5237163" y="4399534"/>
            <a:ext cx="520700" cy="293688"/>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7" name="Freeform 32"/>
          <p:cNvSpPr>
            <a:spLocks/>
          </p:cNvSpPr>
          <p:nvPr/>
        </p:nvSpPr>
        <p:spPr bwMode="auto">
          <a:xfrm>
            <a:off x="273050" y="2821559"/>
            <a:ext cx="3621088" cy="1601788"/>
          </a:xfrm>
          <a:custGeom>
            <a:avLst/>
            <a:gdLst>
              <a:gd name="T0" fmla="*/ 553 w 1105"/>
              <a:gd name="T1" fmla="*/ 84 h 488"/>
              <a:gd name="T2" fmla="*/ 1103 w 1105"/>
              <a:gd name="T3" fmla="*/ 488 h 488"/>
              <a:gd name="T4" fmla="*/ 1105 w 1105"/>
              <a:gd name="T5" fmla="*/ 446 h 488"/>
              <a:gd name="T6" fmla="*/ 553 w 1105"/>
              <a:gd name="T7" fmla="*/ 0 h 488"/>
              <a:gd name="T8" fmla="*/ 0 w 1105"/>
              <a:gd name="T9" fmla="*/ 446 h 488"/>
              <a:gd name="T10" fmla="*/ 2 w 1105"/>
              <a:gd name="T11" fmla="*/ 488 h 488"/>
              <a:gd name="T12" fmla="*/ 553 w 1105"/>
              <a:gd name="T13" fmla="*/ 84 h 488"/>
            </a:gdLst>
            <a:ahLst/>
            <a:cxnLst>
              <a:cxn ang="0">
                <a:pos x="T0" y="T1"/>
              </a:cxn>
              <a:cxn ang="0">
                <a:pos x="T2" y="T3"/>
              </a:cxn>
              <a:cxn ang="0">
                <a:pos x="T4" y="T5"/>
              </a:cxn>
              <a:cxn ang="0">
                <a:pos x="T6" y="T7"/>
              </a:cxn>
              <a:cxn ang="0">
                <a:pos x="T8" y="T9"/>
              </a:cxn>
              <a:cxn ang="0">
                <a:pos x="T10" y="T11"/>
              </a:cxn>
              <a:cxn ang="0">
                <a:pos x="T12" y="T13"/>
              </a:cxn>
            </a:cxnLst>
            <a:rect l="0" t="0" r="r" b="b"/>
            <a:pathLst>
              <a:path w="1105" h="488">
                <a:moveTo>
                  <a:pt x="553" y="84"/>
                </a:moveTo>
                <a:cubicBezTo>
                  <a:pt x="840" y="84"/>
                  <a:pt x="1077" y="262"/>
                  <a:pt x="1103" y="488"/>
                </a:cubicBezTo>
                <a:cubicBezTo>
                  <a:pt x="1104" y="474"/>
                  <a:pt x="1105" y="460"/>
                  <a:pt x="1105" y="446"/>
                </a:cubicBezTo>
                <a:cubicBezTo>
                  <a:pt x="1105" y="200"/>
                  <a:pt x="858" y="0"/>
                  <a:pt x="553" y="0"/>
                </a:cubicBezTo>
                <a:cubicBezTo>
                  <a:pt x="247" y="0"/>
                  <a:pt x="0" y="200"/>
                  <a:pt x="0" y="446"/>
                </a:cubicBezTo>
                <a:cubicBezTo>
                  <a:pt x="0" y="460"/>
                  <a:pt x="1" y="474"/>
                  <a:pt x="2" y="488"/>
                </a:cubicBezTo>
                <a:cubicBezTo>
                  <a:pt x="29" y="262"/>
                  <a:pt x="265" y="84"/>
                  <a:pt x="553" y="84"/>
                </a:cubicBezTo>
                <a:close/>
              </a:path>
            </a:pathLst>
          </a:custGeom>
          <a:solidFill>
            <a:srgbClr val="9DD157"/>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9" name="Freeform 34"/>
          <p:cNvSpPr>
            <a:spLocks/>
          </p:cNvSpPr>
          <p:nvPr/>
        </p:nvSpPr>
        <p:spPr bwMode="auto">
          <a:xfrm>
            <a:off x="1849438" y="2683446"/>
            <a:ext cx="3252788" cy="1739900"/>
          </a:xfrm>
          <a:custGeom>
            <a:avLst/>
            <a:gdLst>
              <a:gd name="T0" fmla="*/ 496 w 993"/>
              <a:gd name="T1" fmla="*/ 81 h 530"/>
              <a:gd name="T2" fmla="*/ 991 w 993"/>
              <a:gd name="T3" fmla="*/ 530 h 530"/>
              <a:gd name="T4" fmla="*/ 993 w 993"/>
              <a:gd name="T5" fmla="*/ 490 h 530"/>
              <a:gd name="T6" fmla="*/ 496 w 993"/>
              <a:gd name="T7" fmla="*/ 0 h 530"/>
              <a:gd name="T8" fmla="*/ 0 w 993"/>
              <a:gd name="T9" fmla="*/ 490 h 530"/>
              <a:gd name="T10" fmla="*/ 2 w 993"/>
              <a:gd name="T11" fmla="*/ 530 h 530"/>
              <a:gd name="T12" fmla="*/ 496 w 993"/>
              <a:gd name="T13" fmla="*/ 81 h 530"/>
            </a:gdLst>
            <a:ahLst/>
            <a:cxnLst>
              <a:cxn ang="0">
                <a:pos x="T0" y="T1"/>
              </a:cxn>
              <a:cxn ang="0">
                <a:pos x="T2" y="T3"/>
              </a:cxn>
              <a:cxn ang="0">
                <a:pos x="T4" y="T5"/>
              </a:cxn>
              <a:cxn ang="0">
                <a:pos x="T6" y="T7"/>
              </a:cxn>
              <a:cxn ang="0">
                <a:pos x="T8" y="T9"/>
              </a:cxn>
              <a:cxn ang="0">
                <a:pos x="T10" y="T11"/>
              </a:cxn>
              <a:cxn ang="0">
                <a:pos x="T12" y="T13"/>
              </a:cxn>
            </a:cxnLst>
            <a:rect l="0" t="0" r="r" b="b"/>
            <a:pathLst>
              <a:path w="993" h="530">
                <a:moveTo>
                  <a:pt x="496" y="81"/>
                </a:moveTo>
                <a:cubicBezTo>
                  <a:pt x="757" y="81"/>
                  <a:pt x="970" y="279"/>
                  <a:pt x="991" y="530"/>
                </a:cubicBezTo>
                <a:cubicBezTo>
                  <a:pt x="992" y="517"/>
                  <a:pt x="993" y="503"/>
                  <a:pt x="993" y="490"/>
                </a:cubicBezTo>
                <a:cubicBezTo>
                  <a:pt x="993" y="219"/>
                  <a:pt x="771" y="0"/>
                  <a:pt x="496" y="0"/>
                </a:cubicBezTo>
                <a:cubicBezTo>
                  <a:pt x="222" y="0"/>
                  <a:pt x="0" y="219"/>
                  <a:pt x="0" y="490"/>
                </a:cubicBezTo>
                <a:cubicBezTo>
                  <a:pt x="0" y="503"/>
                  <a:pt x="1" y="517"/>
                  <a:pt x="2" y="530"/>
                </a:cubicBezTo>
                <a:cubicBezTo>
                  <a:pt x="23" y="279"/>
                  <a:pt x="236" y="81"/>
                  <a:pt x="496" y="81"/>
                </a:cubicBezTo>
                <a:close/>
              </a:path>
            </a:pathLst>
          </a:custGeom>
          <a:solidFill>
            <a:srgbClr val="EABE3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0" name="Freeform 35"/>
          <p:cNvSpPr>
            <a:spLocks/>
          </p:cNvSpPr>
          <p:nvPr/>
        </p:nvSpPr>
        <p:spPr bwMode="auto">
          <a:xfrm rot="740560">
            <a:off x="4265603" y="2787958"/>
            <a:ext cx="985630" cy="1554653"/>
          </a:xfrm>
          <a:custGeom>
            <a:avLst/>
            <a:gdLst>
              <a:gd name="T0" fmla="*/ 125 w 282"/>
              <a:gd name="T1" fmla="*/ 47 h 444"/>
              <a:gd name="T2" fmla="*/ 148 w 282"/>
              <a:gd name="T3" fmla="*/ 21 h 444"/>
              <a:gd name="T4" fmla="*/ 0 w 282"/>
              <a:gd name="T5" fmla="*/ 0 h 444"/>
              <a:gd name="T6" fmla="*/ 60 w 282"/>
              <a:gd name="T7" fmla="*/ 121 h 444"/>
              <a:gd name="T8" fmla="*/ 84 w 282"/>
              <a:gd name="T9" fmla="*/ 94 h 444"/>
              <a:gd name="T10" fmla="*/ 280 w 282"/>
              <a:gd name="T11" fmla="*/ 444 h 444"/>
              <a:gd name="T12" fmla="*/ 282 w 282"/>
              <a:gd name="T13" fmla="*/ 404 h 444"/>
              <a:gd name="T14" fmla="*/ 125 w 282"/>
              <a:gd name="T15" fmla="*/ 47 h 4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2" h="444">
                <a:moveTo>
                  <a:pt x="125" y="47"/>
                </a:moveTo>
                <a:cubicBezTo>
                  <a:pt x="148" y="21"/>
                  <a:pt x="148" y="21"/>
                  <a:pt x="148" y="21"/>
                </a:cubicBezTo>
                <a:cubicBezTo>
                  <a:pt x="0" y="0"/>
                  <a:pt x="0" y="0"/>
                  <a:pt x="0" y="0"/>
                </a:cubicBezTo>
                <a:cubicBezTo>
                  <a:pt x="60" y="121"/>
                  <a:pt x="60" y="121"/>
                  <a:pt x="60" y="121"/>
                </a:cubicBezTo>
                <a:cubicBezTo>
                  <a:pt x="84" y="94"/>
                  <a:pt x="84" y="94"/>
                  <a:pt x="84" y="94"/>
                </a:cubicBezTo>
                <a:cubicBezTo>
                  <a:pt x="194" y="175"/>
                  <a:pt x="268" y="301"/>
                  <a:pt x="280" y="444"/>
                </a:cubicBezTo>
                <a:cubicBezTo>
                  <a:pt x="281" y="431"/>
                  <a:pt x="282" y="417"/>
                  <a:pt x="282" y="404"/>
                </a:cubicBezTo>
                <a:cubicBezTo>
                  <a:pt x="282" y="263"/>
                  <a:pt x="222" y="136"/>
                  <a:pt x="125" y="47"/>
                </a:cubicBezTo>
                <a:close/>
              </a:path>
            </a:pathLst>
          </a:custGeom>
          <a:gradFill>
            <a:gsLst>
              <a:gs pos="0">
                <a:schemeClr val="accent2">
                  <a:lumMod val="75000"/>
                </a:schemeClr>
              </a:gs>
              <a:gs pos="100000">
                <a:schemeClr val="accent2">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2" name="Freeform 37"/>
          <p:cNvSpPr>
            <a:spLocks/>
          </p:cNvSpPr>
          <p:nvPr/>
        </p:nvSpPr>
        <p:spPr bwMode="auto">
          <a:xfrm>
            <a:off x="5246688" y="2889821"/>
            <a:ext cx="1493838" cy="1533525"/>
          </a:xfrm>
          <a:custGeom>
            <a:avLst/>
            <a:gdLst>
              <a:gd name="T0" fmla="*/ 456 w 456"/>
              <a:gd name="T1" fmla="*/ 24 h 467"/>
              <a:gd name="T2" fmla="*/ 281 w 456"/>
              <a:gd name="T3" fmla="*/ 0 h 467"/>
              <a:gd name="T4" fmla="*/ 298 w 456"/>
              <a:gd name="T5" fmla="*/ 29 h 467"/>
              <a:gd name="T6" fmla="*/ 0 w 456"/>
              <a:gd name="T7" fmla="*/ 425 h 467"/>
              <a:gd name="T8" fmla="*/ 2 w 456"/>
              <a:gd name="T9" fmla="*/ 467 h 467"/>
              <a:gd name="T10" fmla="*/ 338 w 456"/>
              <a:gd name="T11" fmla="*/ 98 h 467"/>
              <a:gd name="T12" fmla="*/ 338 w 456"/>
              <a:gd name="T13" fmla="*/ 98 h 467"/>
              <a:gd name="T14" fmla="*/ 355 w 456"/>
              <a:gd name="T15" fmla="*/ 128 h 467"/>
              <a:gd name="T16" fmla="*/ 456 w 456"/>
              <a:gd name="T17" fmla="*/ 2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6" h="467">
                <a:moveTo>
                  <a:pt x="456" y="24"/>
                </a:moveTo>
                <a:cubicBezTo>
                  <a:pt x="281" y="0"/>
                  <a:pt x="281" y="0"/>
                  <a:pt x="281" y="0"/>
                </a:cubicBezTo>
                <a:cubicBezTo>
                  <a:pt x="298" y="29"/>
                  <a:pt x="298" y="29"/>
                  <a:pt x="298" y="29"/>
                </a:cubicBezTo>
                <a:cubicBezTo>
                  <a:pt x="121" y="104"/>
                  <a:pt x="0" y="253"/>
                  <a:pt x="0" y="425"/>
                </a:cubicBezTo>
                <a:cubicBezTo>
                  <a:pt x="0" y="439"/>
                  <a:pt x="1" y="453"/>
                  <a:pt x="2" y="467"/>
                </a:cubicBezTo>
                <a:cubicBezTo>
                  <a:pt x="21" y="301"/>
                  <a:pt x="154" y="161"/>
                  <a:pt x="338" y="98"/>
                </a:cubicBezTo>
                <a:cubicBezTo>
                  <a:pt x="338" y="98"/>
                  <a:pt x="338" y="98"/>
                  <a:pt x="338" y="98"/>
                </a:cubicBezTo>
                <a:cubicBezTo>
                  <a:pt x="355" y="128"/>
                  <a:pt x="355" y="128"/>
                  <a:pt x="355" y="128"/>
                </a:cubicBezTo>
                <a:lnTo>
                  <a:pt x="456" y="24"/>
                </a:lnTo>
                <a:close/>
              </a:path>
            </a:pathLst>
          </a:custGeom>
          <a:gradFill>
            <a:gsLst>
              <a:gs pos="0">
                <a:schemeClr val="accent6">
                  <a:lumMod val="75000"/>
                </a:schemeClr>
              </a:gs>
              <a:gs pos="100000">
                <a:schemeClr val="accent1">
                  <a:lumMod val="40000"/>
                  <a:lumOff val="60000"/>
                </a:schemeClr>
              </a:gs>
            </a:gsLst>
            <a:lin ang="108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8" name="Freeform 33"/>
          <p:cNvSpPr>
            <a:spLocks/>
          </p:cNvSpPr>
          <p:nvPr/>
        </p:nvSpPr>
        <p:spPr bwMode="auto">
          <a:xfrm>
            <a:off x="1498600" y="2723134"/>
            <a:ext cx="2395538" cy="1700213"/>
          </a:xfrm>
          <a:custGeom>
            <a:avLst/>
            <a:gdLst>
              <a:gd name="T0" fmla="*/ 179 w 731"/>
              <a:gd name="T1" fmla="*/ 30 h 518"/>
              <a:gd name="T2" fmla="*/ 130 w 731"/>
              <a:gd name="T3" fmla="*/ 32 h 518"/>
              <a:gd name="T4" fmla="*/ 127 w 731"/>
              <a:gd name="T5" fmla="*/ 0 h 518"/>
              <a:gd name="T6" fmla="*/ 0 w 731"/>
              <a:gd name="T7" fmla="*/ 95 h 518"/>
              <a:gd name="T8" fmla="*/ 142 w 731"/>
              <a:gd name="T9" fmla="*/ 148 h 518"/>
              <a:gd name="T10" fmla="*/ 139 w 731"/>
              <a:gd name="T11" fmla="*/ 115 h 518"/>
              <a:gd name="T12" fmla="*/ 179 w 731"/>
              <a:gd name="T13" fmla="*/ 114 h 518"/>
              <a:gd name="T14" fmla="*/ 729 w 731"/>
              <a:gd name="T15" fmla="*/ 518 h 518"/>
              <a:gd name="T16" fmla="*/ 731 w 731"/>
              <a:gd name="T17" fmla="*/ 476 h 518"/>
              <a:gd name="T18" fmla="*/ 179 w 731"/>
              <a:gd name="T19" fmla="*/ 30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518">
                <a:moveTo>
                  <a:pt x="179" y="30"/>
                </a:moveTo>
                <a:cubicBezTo>
                  <a:pt x="162" y="30"/>
                  <a:pt x="146" y="31"/>
                  <a:pt x="130" y="32"/>
                </a:cubicBezTo>
                <a:cubicBezTo>
                  <a:pt x="127" y="0"/>
                  <a:pt x="127" y="0"/>
                  <a:pt x="127" y="0"/>
                </a:cubicBezTo>
                <a:cubicBezTo>
                  <a:pt x="0" y="95"/>
                  <a:pt x="0" y="95"/>
                  <a:pt x="0" y="95"/>
                </a:cubicBezTo>
                <a:cubicBezTo>
                  <a:pt x="142" y="148"/>
                  <a:pt x="142" y="148"/>
                  <a:pt x="142" y="148"/>
                </a:cubicBezTo>
                <a:cubicBezTo>
                  <a:pt x="139" y="115"/>
                  <a:pt x="139" y="115"/>
                  <a:pt x="139" y="115"/>
                </a:cubicBezTo>
                <a:cubicBezTo>
                  <a:pt x="152" y="115"/>
                  <a:pt x="165" y="114"/>
                  <a:pt x="179" y="114"/>
                </a:cubicBezTo>
                <a:cubicBezTo>
                  <a:pt x="466" y="114"/>
                  <a:pt x="703" y="292"/>
                  <a:pt x="729" y="518"/>
                </a:cubicBezTo>
                <a:cubicBezTo>
                  <a:pt x="730" y="504"/>
                  <a:pt x="731" y="490"/>
                  <a:pt x="731" y="476"/>
                </a:cubicBezTo>
                <a:cubicBezTo>
                  <a:pt x="731" y="230"/>
                  <a:pt x="484" y="30"/>
                  <a:pt x="179" y="30"/>
                </a:cubicBezTo>
                <a:close/>
              </a:path>
            </a:pathLst>
          </a:custGeom>
          <a:gradFill>
            <a:gsLst>
              <a:gs pos="0">
                <a:srgbClr val="52772D"/>
              </a:gs>
              <a:gs pos="100000">
                <a:srgbClr val="76AB2F"/>
              </a:gs>
            </a:gsLst>
            <a:lin ang="27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3" name="Freeform 38"/>
          <p:cNvSpPr>
            <a:spLocks/>
          </p:cNvSpPr>
          <p:nvPr/>
        </p:nvSpPr>
        <p:spPr bwMode="auto">
          <a:xfrm>
            <a:off x="3519488" y="3875030"/>
            <a:ext cx="2284413" cy="725488"/>
          </a:xfrm>
          <a:custGeom>
            <a:avLst/>
            <a:gdLst>
              <a:gd name="T0" fmla="*/ 344 w 697"/>
              <a:gd name="T1" fmla="*/ 221 h 221"/>
              <a:gd name="T2" fmla="*/ 310 w 697"/>
              <a:gd name="T3" fmla="*/ 220 h 221"/>
              <a:gd name="T4" fmla="*/ 271 w 697"/>
              <a:gd name="T5" fmla="*/ 216 h 221"/>
              <a:gd name="T6" fmla="*/ 214 w 697"/>
              <a:gd name="T7" fmla="*/ 205 h 221"/>
              <a:gd name="T8" fmla="*/ 176 w 697"/>
              <a:gd name="T9" fmla="*/ 194 h 221"/>
              <a:gd name="T10" fmla="*/ 155 w 697"/>
              <a:gd name="T11" fmla="*/ 186 h 221"/>
              <a:gd name="T12" fmla="*/ 119 w 697"/>
              <a:gd name="T13" fmla="*/ 170 h 221"/>
              <a:gd name="T14" fmla="*/ 99 w 697"/>
              <a:gd name="T15" fmla="*/ 158 h 221"/>
              <a:gd name="T16" fmla="*/ 77 w 697"/>
              <a:gd name="T17" fmla="*/ 142 h 221"/>
              <a:gd name="T18" fmla="*/ 62 w 697"/>
              <a:gd name="T19" fmla="*/ 130 h 221"/>
              <a:gd name="T20" fmla="*/ 40 w 697"/>
              <a:gd name="T21" fmla="*/ 108 h 221"/>
              <a:gd name="T22" fmla="*/ 29 w 697"/>
              <a:gd name="T23" fmla="*/ 93 h 221"/>
              <a:gd name="T24" fmla="*/ 12 w 697"/>
              <a:gd name="T25" fmla="*/ 61 h 221"/>
              <a:gd name="T26" fmla="*/ 6 w 697"/>
              <a:gd name="T27" fmla="*/ 44 h 221"/>
              <a:gd name="T28" fmla="*/ 2 w 697"/>
              <a:gd name="T29" fmla="*/ 27 h 221"/>
              <a:gd name="T30" fmla="*/ 0 w 697"/>
              <a:gd name="T31" fmla="*/ 0 h 221"/>
              <a:gd name="T32" fmla="*/ 342 w 697"/>
              <a:gd name="T33" fmla="*/ 139 h 221"/>
              <a:gd name="T34" fmla="*/ 697 w 697"/>
              <a:gd name="T35" fmla="*/ 2 h 221"/>
              <a:gd name="T36" fmla="*/ 697 w 697"/>
              <a:gd name="T37" fmla="*/ 0 h 221"/>
              <a:gd name="T38" fmla="*/ 695 w 697"/>
              <a:gd name="T39" fmla="*/ 25 h 221"/>
              <a:gd name="T40" fmla="*/ 691 w 697"/>
              <a:gd name="T41" fmla="*/ 42 h 221"/>
              <a:gd name="T42" fmla="*/ 674 w 697"/>
              <a:gd name="T43" fmla="*/ 83 h 221"/>
              <a:gd name="T44" fmla="*/ 640 w 697"/>
              <a:gd name="T45" fmla="*/ 126 h 221"/>
              <a:gd name="T46" fmla="*/ 600 w 697"/>
              <a:gd name="T47" fmla="*/ 157 h 221"/>
              <a:gd name="T48" fmla="*/ 577 w 697"/>
              <a:gd name="T49" fmla="*/ 170 h 221"/>
              <a:gd name="T50" fmla="*/ 541 w 697"/>
              <a:gd name="T51" fmla="*/ 187 h 221"/>
              <a:gd name="T52" fmla="*/ 519 w 697"/>
              <a:gd name="T53" fmla="*/ 195 h 221"/>
              <a:gd name="T54" fmla="*/ 480 w 697"/>
              <a:gd name="T55" fmla="*/ 206 h 221"/>
              <a:gd name="T56" fmla="*/ 422 w 697"/>
              <a:gd name="T57" fmla="*/ 217 h 221"/>
              <a:gd name="T58" fmla="*/ 383 w 697"/>
              <a:gd name="T59" fmla="*/ 220 h 221"/>
              <a:gd name="T60" fmla="*/ 344 w 697"/>
              <a:gd name="T61" fmla="*/ 22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97" h="221">
                <a:moveTo>
                  <a:pt x="344" y="221"/>
                </a:moveTo>
                <a:cubicBezTo>
                  <a:pt x="334" y="221"/>
                  <a:pt x="320" y="220"/>
                  <a:pt x="310" y="220"/>
                </a:cubicBezTo>
                <a:cubicBezTo>
                  <a:pt x="298" y="219"/>
                  <a:pt x="283" y="217"/>
                  <a:pt x="271" y="216"/>
                </a:cubicBezTo>
                <a:cubicBezTo>
                  <a:pt x="257" y="214"/>
                  <a:pt x="232" y="210"/>
                  <a:pt x="214" y="205"/>
                </a:cubicBezTo>
                <a:cubicBezTo>
                  <a:pt x="198" y="201"/>
                  <a:pt x="198" y="201"/>
                  <a:pt x="176" y="194"/>
                </a:cubicBezTo>
                <a:cubicBezTo>
                  <a:pt x="169" y="192"/>
                  <a:pt x="161" y="189"/>
                  <a:pt x="155" y="186"/>
                </a:cubicBezTo>
                <a:cubicBezTo>
                  <a:pt x="144" y="182"/>
                  <a:pt x="130" y="175"/>
                  <a:pt x="119" y="170"/>
                </a:cubicBezTo>
                <a:cubicBezTo>
                  <a:pt x="113" y="167"/>
                  <a:pt x="105" y="162"/>
                  <a:pt x="99" y="158"/>
                </a:cubicBezTo>
                <a:cubicBezTo>
                  <a:pt x="92" y="153"/>
                  <a:pt x="83" y="147"/>
                  <a:pt x="77" y="142"/>
                </a:cubicBezTo>
                <a:cubicBezTo>
                  <a:pt x="72" y="139"/>
                  <a:pt x="66" y="134"/>
                  <a:pt x="62" y="130"/>
                </a:cubicBezTo>
                <a:cubicBezTo>
                  <a:pt x="55" y="124"/>
                  <a:pt x="46" y="115"/>
                  <a:pt x="40" y="108"/>
                </a:cubicBezTo>
                <a:cubicBezTo>
                  <a:pt x="37" y="104"/>
                  <a:pt x="32" y="98"/>
                  <a:pt x="29" y="93"/>
                </a:cubicBezTo>
                <a:cubicBezTo>
                  <a:pt x="23" y="84"/>
                  <a:pt x="17" y="71"/>
                  <a:pt x="12" y="61"/>
                </a:cubicBezTo>
                <a:cubicBezTo>
                  <a:pt x="10" y="56"/>
                  <a:pt x="8" y="49"/>
                  <a:pt x="6" y="44"/>
                </a:cubicBezTo>
                <a:cubicBezTo>
                  <a:pt x="5" y="39"/>
                  <a:pt x="3" y="32"/>
                  <a:pt x="2" y="27"/>
                </a:cubicBezTo>
                <a:cubicBezTo>
                  <a:pt x="1" y="19"/>
                  <a:pt x="0" y="8"/>
                  <a:pt x="0" y="0"/>
                </a:cubicBezTo>
                <a:cubicBezTo>
                  <a:pt x="0" y="76"/>
                  <a:pt x="152" y="138"/>
                  <a:pt x="342" y="139"/>
                </a:cubicBezTo>
                <a:cubicBezTo>
                  <a:pt x="535" y="140"/>
                  <a:pt x="694" y="79"/>
                  <a:pt x="697" y="2"/>
                </a:cubicBezTo>
                <a:cubicBezTo>
                  <a:pt x="697" y="1"/>
                  <a:pt x="697" y="0"/>
                  <a:pt x="697" y="0"/>
                </a:cubicBezTo>
                <a:cubicBezTo>
                  <a:pt x="697" y="7"/>
                  <a:pt x="696" y="17"/>
                  <a:pt x="695" y="25"/>
                </a:cubicBezTo>
                <a:cubicBezTo>
                  <a:pt x="694" y="30"/>
                  <a:pt x="693" y="37"/>
                  <a:pt x="691" y="42"/>
                </a:cubicBezTo>
                <a:cubicBezTo>
                  <a:pt x="686" y="64"/>
                  <a:pt x="677" y="79"/>
                  <a:pt x="674" y="83"/>
                </a:cubicBezTo>
                <a:cubicBezTo>
                  <a:pt x="662" y="102"/>
                  <a:pt x="655" y="110"/>
                  <a:pt x="640" y="126"/>
                </a:cubicBezTo>
                <a:cubicBezTo>
                  <a:pt x="640" y="126"/>
                  <a:pt x="623" y="142"/>
                  <a:pt x="600" y="157"/>
                </a:cubicBezTo>
                <a:cubicBezTo>
                  <a:pt x="593" y="161"/>
                  <a:pt x="584" y="167"/>
                  <a:pt x="577" y="170"/>
                </a:cubicBezTo>
                <a:cubicBezTo>
                  <a:pt x="566" y="176"/>
                  <a:pt x="552" y="182"/>
                  <a:pt x="541" y="187"/>
                </a:cubicBezTo>
                <a:cubicBezTo>
                  <a:pt x="535" y="189"/>
                  <a:pt x="526" y="193"/>
                  <a:pt x="519" y="195"/>
                </a:cubicBezTo>
                <a:cubicBezTo>
                  <a:pt x="497" y="202"/>
                  <a:pt x="497" y="202"/>
                  <a:pt x="480" y="206"/>
                </a:cubicBezTo>
                <a:cubicBezTo>
                  <a:pt x="462" y="210"/>
                  <a:pt x="435" y="215"/>
                  <a:pt x="422" y="217"/>
                </a:cubicBezTo>
                <a:cubicBezTo>
                  <a:pt x="402" y="219"/>
                  <a:pt x="398" y="219"/>
                  <a:pt x="383" y="220"/>
                </a:cubicBezTo>
                <a:cubicBezTo>
                  <a:pt x="362" y="221"/>
                  <a:pt x="345" y="221"/>
                  <a:pt x="344" y="221"/>
                </a:cubicBezTo>
                <a:close/>
              </a:path>
            </a:pathLst>
          </a:cu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4" name="Freeform 39"/>
          <p:cNvSpPr>
            <a:spLocks noEditPoints="1"/>
          </p:cNvSpPr>
          <p:nvPr/>
        </p:nvSpPr>
        <p:spPr bwMode="auto">
          <a:xfrm>
            <a:off x="3509963" y="3421634"/>
            <a:ext cx="2293938" cy="915988"/>
          </a:xfrm>
          <a:custGeom>
            <a:avLst/>
            <a:gdLst>
              <a:gd name="T0" fmla="*/ 351 w 700"/>
              <a:gd name="T1" fmla="*/ 0 h 279"/>
              <a:gd name="T2" fmla="*/ 351 w 700"/>
              <a:gd name="T3" fmla="*/ 0 h 279"/>
              <a:gd name="T4" fmla="*/ 3 w 700"/>
              <a:gd name="T5" fmla="*/ 137 h 279"/>
              <a:gd name="T6" fmla="*/ 345 w 700"/>
              <a:gd name="T7" fmla="*/ 279 h 279"/>
              <a:gd name="T8" fmla="*/ 352 w 700"/>
              <a:gd name="T9" fmla="*/ 279 h 279"/>
              <a:gd name="T10" fmla="*/ 700 w 700"/>
              <a:gd name="T11" fmla="*/ 142 h 279"/>
              <a:gd name="T12" fmla="*/ 688 w 700"/>
              <a:gd name="T13" fmla="*/ 141 h 279"/>
              <a:gd name="T14" fmla="*/ 591 w 700"/>
              <a:gd name="T15" fmla="*/ 228 h 279"/>
              <a:gd name="T16" fmla="*/ 352 w 700"/>
              <a:gd name="T17" fmla="*/ 267 h 279"/>
              <a:gd name="T18" fmla="*/ 346 w 700"/>
              <a:gd name="T19" fmla="*/ 267 h 279"/>
              <a:gd name="T20" fmla="*/ 34 w 700"/>
              <a:gd name="T21" fmla="*/ 181 h 279"/>
              <a:gd name="T22" fmla="*/ 15 w 700"/>
              <a:gd name="T23" fmla="*/ 138 h 279"/>
              <a:gd name="T24" fmla="*/ 3 w 700"/>
              <a:gd name="T25" fmla="*/ 13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0" h="279">
                <a:moveTo>
                  <a:pt x="351" y="0"/>
                </a:moveTo>
                <a:cubicBezTo>
                  <a:pt x="351" y="0"/>
                  <a:pt x="351" y="0"/>
                  <a:pt x="351" y="0"/>
                </a:cubicBezTo>
                <a:moveTo>
                  <a:pt x="3" y="137"/>
                </a:moveTo>
                <a:cubicBezTo>
                  <a:pt x="0" y="214"/>
                  <a:pt x="153" y="278"/>
                  <a:pt x="345" y="279"/>
                </a:cubicBezTo>
                <a:cubicBezTo>
                  <a:pt x="348" y="279"/>
                  <a:pt x="350" y="279"/>
                  <a:pt x="352" y="279"/>
                </a:cubicBezTo>
                <a:cubicBezTo>
                  <a:pt x="541" y="279"/>
                  <a:pt x="697" y="218"/>
                  <a:pt x="700" y="142"/>
                </a:cubicBezTo>
                <a:cubicBezTo>
                  <a:pt x="688" y="141"/>
                  <a:pt x="688" y="141"/>
                  <a:pt x="688" y="141"/>
                </a:cubicBezTo>
                <a:cubicBezTo>
                  <a:pt x="687" y="173"/>
                  <a:pt x="651" y="204"/>
                  <a:pt x="591" y="228"/>
                </a:cubicBezTo>
                <a:cubicBezTo>
                  <a:pt x="527" y="253"/>
                  <a:pt x="442" y="267"/>
                  <a:pt x="352" y="267"/>
                </a:cubicBezTo>
                <a:cubicBezTo>
                  <a:pt x="350" y="267"/>
                  <a:pt x="348" y="267"/>
                  <a:pt x="346" y="267"/>
                </a:cubicBezTo>
                <a:cubicBezTo>
                  <a:pt x="208" y="266"/>
                  <a:pt x="82" y="231"/>
                  <a:pt x="34" y="181"/>
                </a:cubicBezTo>
                <a:cubicBezTo>
                  <a:pt x="21" y="167"/>
                  <a:pt x="14" y="152"/>
                  <a:pt x="15" y="138"/>
                </a:cubicBezTo>
                <a:lnTo>
                  <a:pt x="3" y="137"/>
                </a:lnTo>
                <a:close/>
              </a:path>
            </a:pathLst>
          </a:custGeom>
          <a:solidFill>
            <a:srgbClr val="EAB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5" name="Freeform 40"/>
          <p:cNvSpPr>
            <a:spLocks/>
          </p:cNvSpPr>
          <p:nvPr/>
        </p:nvSpPr>
        <p:spPr bwMode="auto">
          <a:xfrm>
            <a:off x="5559374" y="3821679"/>
            <a:ext cx="695325" cy="814388"/>
          </a:xfrm>
          <a:custGeom>
            <a:avLst/>
            <a:gdLst>
              <a:gd name="T0" fmla="*/ 37 w 212"/>
              <a:gd name="T1" fmla="*/ 0 h 248"/>
              <a:gd name="T2" fmla="*/ 0 w 212"/>
              <a:gd name="T3" fmla="*/ 77 h 248"/>
              <a:gd name="T4" fmla="*/ 20 w 212"/>
              <a:gd name="T5" fmla="*/ 73 h 248"/>
              <a:gd name="T6" fmla="*/ 46 w 212"/>
              <a:gd name="T7" fmla="*/ 139 h 248"/>
              <a:gd name="T8" fmla="*/ 90 w 212"/>
              <a:gd name="T9" fmla="*/ 193 h 248"/>
              <a:gd name="T10" fmla="*/ 148 w 212"/>
              <a:gd name="T11" fmla="*/ 231 h 248"/>
              <a:gd name="T12" fmla="*/ 212 w 212"/>
              <a:gd name="T13" fmla="*/ 248 h 248"/>
              <a:gd name="T14" fmla="*/ 151 w 212"/>
              <a:gd name="T15" fmla="*/ 223 h 248"/>
              <a:gd name="T16" fmla="*/ 102 w 212"/>
              <a:gd name="T17" fmla="*/ 182 h 248"/>
              <a:gd name="T18" fmla="*/ 69 w 212"/>
              <a:gd name="T19" fmla="*/ 128 h 248"/>
              <a:gd name="T20" fmla="*/ 54 w 212"/>
              <a:gd name="T21" fmla="*/ 68 h 248"/>
              <a:gd name="T22" fmla="*/ 74 w 212"/>
              <a:gd name="T23" fmla="*/ 65 h 248"/>
              <a:gd name="T24" fmla="*/ 37 w 212"/>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248">
                <a:moveTo>
                  <a:pt x="37" y="0"/>
                </a:moveTo>
                <a:cubicBezTo>
                  <a:pt x="21" y="21"/>
                  <a:pt x="8" y="47"/>
                  <a:pt x="0" y="77"/>
                </a:cubicBezTo>
                <a:cubicBezTo>
                  <a:pt x="20" y="73"/>
                  <a:pt x="20" y="73"/>
                  <a:pt x="20" y="73"/>
                </a:cubicBezTo>
                <a:cubicBezTo>
                  <a:pt x="25" y="97"/>
                  <a:pt x="34" y="119"/>
                  <a:pt x="46" y="139"/>
                </a:cubicBezTo>
                <a:cubicBezTo>
                  <a:pt x="58" y="160"/>
                  <a:pt x="73" y="178"/>
                  <a:pt x="90" y="193"/>
                </a:cubicBezTo>
                <a:cubicBezTo>
                  <a:pt x="108" y="209"/>
                  <a:pt x="127" y="222"/>
                  <a:pt x="148" y="231"/>
                </a:cubicBezTo>
                <a:cubicBezTo>
                  <a:pt x="168" y="240"/>
                  <a:pt x="190" y="246"/>
                  <a:pt x="212" y="248"/>
                </a:cubicBezTo>
                <a:cubicBezTo>
                  <a:pt x="191" y="243"/>
                  <a:pt x="170" y="234"/>
                  <a:pt x="151" y="223"/>
                </a:cubicBezTo>
                <a:cubicBezTo>
                  <a:pt x="133" y="212"/>
                  <a:pt x="116" y="198"/>
                  <a:pt x="102" y="182"/>
                </a:cubicBezTo>
                <a:cubicBezTo>
                  <a:pt x="88" y="166"/>
                  <a:pt x="77" y="147"/>
                  <a:pt x="69" y="128"/>
                </a:cubicBezTo>
                <a:cubicBezTo>
                  <a:pt x="61" y="109"/>
                  <a:pt x="55" y="88"/>
                  <a:pt x="54" y="68"/>
                </a:cubicBezTo>
                <a:cubicBezTo>
                  <a:pt x="74" y="65"/>
                  <a:pt x="74" y="65"/>
                  <a:pt x="74" y="65"/>
                </a:cubicBezTo>
                <a:cubicBezTo>
                  <a:pt x="59" y="47"/>
                  <a:pt x="46" y="25"/>
                  <a:pt x="37" y="0"/>
                </a:cubicBezTo>
                <a:close/>
              </a:path>
            </a:pathLst>
          </a:custGeom>
          <a:gradFill flip="none" rotWithShape="1">
            <a:gsLst>
              <a:gs pos="0">
                <a:schemeClr val="accent6">
                  <a:lumMod val="75000"/>
                </a:schemeClr>
              </a:gs>
              <a:gs pos="100000">
                <a:schemeClr val="accent1">
                  <a:lumMod val="40000"/>
                  <a:lumOff val="60000"/>
                </a:schemeClr>
              </a:gs>
            </a:gsLst>
            <a:lin ang="5400000" scaled="1"/>
            <a:tileRect/>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grpSp>
        <p:nvGrpSpPr>
          <p:cNvPr id="79" name="グループ化 78"/>
          <p:cNvGrpSpPr/>
          <p:nvPr/>
        </p:nvGrpSpPr>
        <p:grpSpPr>
          <a:xfrm>
            <a:off x="3478715" y="3080847"/>
            <a:ext cx="1141388" cy="552146"/>
            <a:chOff x="-3142505" y="4145054"/>
            <a:chExt cx="1141388" cy="552146"/>
          </a:xfrm>
        </p:grpSpPr>
        <p:sp>
          <p:nvSpPr>
            <p:cNvPr id="156" name="円/楕円 155"/>
            <p:cNvSpPr/>
            <p:nvPr/>
          </p:nvSpPr>
          <p:spPr>
            <a:xfrm>
              <a:off x="-2330213" y="4268506"/>
              <a:ext cx="329096" cy="32909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55" name="円/楕円 154"/>
            <p:cNvSpPr/>
            <p:nvPr/>
          </p:nvSpPr>
          <p:spPr>
            <a:xfrm>
              <a:off x="-2742195" y="4145054"/>
              <a:ext cx="552146" cy="5521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54" name="円/楕円 153"/>
            <p:cNvSpPr/>
            <p:nvPr/>
          </p:nvSpPr>
          <p:spPr>
            <a:xfrm>
              <a:off x="-2963092" y="4206835"/>
              <a:ext cx="452437" cy="452437"/>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8" name="円/楕円 77"/>
            <p:cNvSpPr/>
            <p:nvPr/>
          </p:nvSpPr>
          <p:spPr>
            <a:xfrm>
              <a:off x="-3141375" y="4268506"/>
              <a:ext cx="329096" cy="32909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83" name="テキスト ボックス 182"/>
            <p:cNvSpPr txBox="1"/>
            <p:nvPr/>
          </p:nvSpPr>
          <p:spPr>
            <a:xfrm>
              <a:off x="-3142505" y="4314097"/>
              <a:ext cx="1136062" cy="235189"/>
            </a:xfrm>
            <a:prstGeom prst="roundRect">
              <a:avLst/>
            </a:prstGeom>
            <a:noFill/>
            <a:ln>
              <a:noFill/>
            </a:ln>
          </p:spPr>
          <p:txBody>
            <a:bodyPr wrap="none" lIns="72000" tIns="36000" rIns="72000" bIns="0" rtlCol="0" anchor="ctr" anchorCtr="0">
              <a:noAutofit/>
            </a:bodyPr>
            <a:lstStyle/>
            <a:p>
              <a:pPr marL="0" marR="0" lvl="0" indent="0" algn="ctr" defTabSz="421981" rtl="0" eaLnBrk="1" fontAlgn="auto" latinLnBrk="0" hangingPunct="1">
                <a:lnSpc>
                  <a:spcPct val="100000"/>
                </a:lnSpc>
                <a:spcBef>
                  <a:spcPts val="0"/>
                </a:spcBef>
                <a:spcAft>
                  <a:spcPts val="0"/>
                </a:spcAft>
                <a:buClrTx/>
                <a:buSzTx/>
                <a:buFontTx/>
                <a:buNone/>
                <a:tabLst/>
                <a:defRPr/>
              </a:pPr>
              <a:r>
                <a:rPr kumimoji="1" lang="ja-JP" altLang="en-US" sz="1292" b="1" i="0" u="none" strike="noStrike" kern="0" cap="none" spc="0" normalizeH="0" baseline="0" noProof="0" dirty="0">
                  <a:ln>
                    <a:noFill/>
                  </a:ln>
                  <a:solidFill>
                    <a:prstClr val="white"/>
                  </a:solidFill>
                  <a:effectLst/>
                  <a:uLnTx/>
                  <a:uFillTx/>
                  <a:latin typeface="メイリオ"/>
                  <a:ea typeface="メイリオ"/>
                  <a:cs typeface="+mn-cs"/>
                </a:rPr>
                <a:t>クローズ戦略</a:t>
              </a:r>
            </a:p>
          </p:txBody>
        </p:sp>
      </p:grpSp>
      <p:sp>
        <p:nvSpPr>
          <p:cNvPr id="166" name="テキスト ボックス 165"/>
          <p:cNvSpPr txBox="1"/>
          <p:nvPr/>
        </p:nvSpPr>
        <p:spPr>
          <a:xfrm>
            <a:off x="4651944" y="3101150"/>
            <a:ext cx="432000" cy="432000"/>
          </a:xfrm>
          <a:prstGeom prst="ellipse">
            <a:avLst/>
          </a:prstGeom>
        </p:spPr>
        <p:style>
          <a:lnRef idx="0">
            <a:schemeClr val="accent2"/>
          </a:lnRef>
          <a:fillRef idx="3">
            <a:schemeClr val="accent2"/>
          </a:fillRef>
          <a:effectRef idx="3">
            <a:schemeClr val="accent2"/>
          </a:effectRef>
          <a:fontRef idx="minor">
            <a:schemeClr val="lt1"/>
          </a:fontRef>
        </p:style>
        <p:txBody>
          <a:bodyPr wrap="none" lIns="0" tIns="54000" rIns="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知</a:t>
            </a:r>
          </a:p>
        </p:txBody>
      </p:sp>
      <p:sp>
        <p:nvSpPr>
          <p:cNvPr id="180" name="テキスト ボックス 179"/>
          <p:cNvSpPr txBox="1"/>
          <p:nvPr/>
        </p:nvSpPr>
        <p:spPr>
          <a:xfrm>
            <a:off x="4135719" y="4217062"/>
            <a:ext cx="1080000" cy="288000"/>
          </a:xfrm>
          <a:prstGeom prst="ellipse">
            <a:avLst/>
          </a:prstGeom>
          <a:ln w="19050">
            <a:solidFill>
              <a:schemeClr val="accent5">
                <a:lumMod val="75000"/>
              </a:schemeClr>
            </a:solidFill>
          </a:ln>
        </p:spPr>
        <p:style>
          <a:lnRef idx="1">
            <a:schemeClr val="accent3"/>
          </a:lnRef>
          <a:fillRef idx="2">
            <a:schemeClr val="accent3"/>
          </a:fillRef>
          <a:effectRef idx="1">
            <a:schemeClr val="accent3"/>
          </a:effectRef>
          <a:fontRef idx="minor">
            <a:schemeClr val="dk1"/>
          </a:fontRef>
        </p:style>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探索チーム</a:t>
            </a:r>
          </a:p>
        </p:txBody>
      </p:sp>
      <p:sp>
        <p:nvSpPr>
          <p:cNvPr id="195" name="テキスト ボックス 194"/>
          <p:cNvSpPr txBox="1"/>
          <p:nvPr/>
        </p:nvSpPr>
        <p:spPr>
          <a:xfrm>
            <a:off x="442032" y="3922709"/>
            <a:ext cx="1332000" cy="405683"/>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企業へ供給</a:t>
            </a:r>
            <a:endParaRPr kumimoji="1" lang="en-US" altLang="ja-JP" sz="1292"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dirty="0">
                <a:ln>
                  <a:noFill/>
                </a:ln>
                <a:solidFill>
                  <a:prstClr val="black"/>
                </a:solidFill>
                <a:effectLst/>
                <a:uLnTx/>
                <a:uFillTx/>
                <a:latin typeface="メイリオ"/>
                <a:ea typeface="メイリオ"/>
                <a:cs typeface="+mn-cs"/>
              </a:rPr>
              <a:t>（教員クロアポ含む）</a:t>
            </a:r>
          </a:p>
        </p:txBody>
      </p:sp>
      <p:sp>
        <p:nvSpPr>
          <p:cNvPr id="196" name="テキスト ボックス 195"/>
          <p:cNvSpPr txBox="1"/>
          <p:nvPr/>
        </p:nvSpPr>
        <p:spPr>
          <a:xfrm>
            <a:off x="484946" y="4537531"/>
            <a:ext cx="756000" cy="432000"/>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企業</a:t>
            </a: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から</a:t>
            </a:r>
            <a:endParaRPr kumimoji="1" lang="en-US" altLang="ja-JP" sz="1292" b="1" i="0" u="none" strike="noStrike" kern="1200" cap="none" spc="0" normalizeH="0" baseline="0" noProof="0" smtClean="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派遣</a:t>
            </a:r>
            <a:endPar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98" name="テキスト ボックス 197"/>
          <p:cNvSpPr txBox="1"/>
          <p:nvPr/>
        </p:nvSpPr>
        <p:spPr>
          <a:xfrm>
            <a:off x="755576" y="5730017"/>
            <a:ext cx="1286854" cy="644208"/>
          </a:xfrm>
          <a:prstGeom prst="ellipse">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運営に参画</a:t>
            </a:r>
          </a:p>
        </p:txBody>
      </p:sp>
      <p:sp>
        <p:nvSpPr>
          <p:cNvPr id="203" name="テキスト ボックス 202"/>
          <p:cNvSpPr txBox="1"/>
          <p:nvPr/>
        </p:nvSpPr>
        <p:spPr>
          <a:xfrm>
            <a:off x="1952030" y="4395369"/>
            <a:ext cx="970953"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大学シーズ</a:t>
            </a:r>
          </a:p>
        </p:txBody>
      </p:sp>
      <p:sp>
        <p:nvSpPr>
          <p:cNvPr id="204" name="テキスト ボックス 203"/>
          <p:cNvSpPr txBox="1"/>
          <p:nvPr/>
        </p:nvSpPr>
        <p:spPr>
          <a:xfrm>
            <a:off x="1880226" y="3501008"/>
            <a:ext cx="1368000" cy="252000"/>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基礎研究</a:t>
            </a: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のアップ</a:t>
            </a:r>
            <a:endPar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05" name="テキスト ボックス 204"/>
          <p:cNvSpPr txBox="1"/>
          <p:nvPr/>
        </p:nvSpPr>
        <p:spPr>
          <a:xfrm>
            <a:off x="2230525" y="6104509"/>
            <a:ext cx="1764000" cy="564851"/>
          </a:xfrm>
          <a:prstGeom prst="ellipse">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潜在課題発掘</a:t>
            </a:r>
            <a:endParaRPr kumimoji="1" lang="en-US" altLang="ja-JP" sz="1477"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先導的価値創造</a:t>
            </a:r>
          </a:p>
        </p:txBody>
      </p:sp>
      <p:sp>
        <p:nvSpPr>
          <p:cNvPr id="207" name="テキスト ボックス 206"/>
          <p:cNvSpPr txBox="1"/>
          <p:nvPr/>
        </p:nvSpPr>
        <p:spPr>
          <a:xfrm>
            <a:off x="4732382" y="5820587"/>
            <a:ext cx="1001410" cy="377342"/>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dirty="0">
                <a:ln>
                  <a:noFill/>
                </a:ln>
                <a:solidFill>
                  <a:prstClr val="black"/>
                </a:solidFill>
                <a:effectLst/>
                <a:uLnTx/>
                <a:uFillTx/>
                <a:latin typeface="メイリオ"/>
                <a:ea typeface="メイリオ"/>
                <a:cs typeface="+mn-cs"/>
              </a:rPr>
              <a:t>ネット目安箱</a:t>
            </a:r>
            <a:endParaRPr kumimoji="1" lang="en-US" altLang="ja-JP" sz="1108"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dirty="0">
                <a:ln>
                  <a:noFill/>
                </a:ln>
                <a:solidFill>
                  <a:prstClr val="black"/>
                </a:solidFill>
                <a:effectLst/>
                <a:uLnTx/>
                <a:uFillTx/>
                <a:latin typeface="メイリオ"/>
                <a:ea typeface="メイリオ"/>
                <a:cs typeface="+mn-cs"/>
              </a:rPr>
              <a:t>（市民目線）</a:t>
            </a:r>
          </a:p>
        </p:txBody>
      </p:sp>
      <p:sp>
        <p:nvSpPr>
          <p:cNvPr id="226" name="テキスト ボックス 225"/>
          <p:cNvSpPr txBox="1"/>
          <p:nvPr/>
        </p:nvSpPr>
        <p:spPr>
          <a:xfrm>
            <a:off x="6157890" y="4546862"/>
            <a:ext cx="1301171"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政府系外部資金</a:t>
            </a:r>
          </a:p>
        </p:txBody>
      </p:sp>
      <p:sp>
        <p:nvSpPr>
          <p:cNvPr id="227" name="テキスト ボックス 226"/>
          <p:cNvSpPr txBox="1"/>
          <p:nvPr/>
        </p:nvSpPr>
        <p:spPr>
          <a:xfrm>
            <a:off x="6399161" y="3953882"/>
            <a:ext cx="1191960" cy="235189"/>
          </a:xfrm>
          <a:prstGeom prst="roundRect">
            <a:avLst/>
          </a:prstGeom>
          <a:noFill/>
          <a:ln>
            <a:no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（共同研究講座）</a:t>
            </a:r>
          </a:p>
        </p:txBody>
      </p:sp>
      <p:sp>
        <p:nvSpPr>
          <p:cNvPr id="228" name="テキスト ボックス 227"/>
          <p:cNvSpPr txBox="1"/>
          <p:nvPr/>
        </p:nvSpPr>
        <p:spPr>
          <a:xfrm>
            <a:off x="7443624" y="3854470"/>
            <a:ext cx="1301171" cy="235189"/>
          </a:xfrm>
          <a:prstGeom prst="roundRect">
            <a:avLst/>
          </a:prstGeom>
          <a:noFill/>
          <a:ln>
            <a:no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（協働研究所）</a:t>
            </a:r>
          </a:p>
        </p:txBody>
      </p:sp>
      <p:sp>
        <p:nvSpPr>
          <p:cNvPr id="230" name="テキスト ボックス 229"/>
          <p:cNvSpPr txBox="1"/>
          <p:nvPr/>
        </p:nvSpPr>
        <p:spPr>
          <a:xfrm>
            <a:off x="6131533" y="4230108"/>
            <a:ext cx="805843"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企業資金</a:t>
            </a:r>
          </a:p>
        </p:txBody>
      </p:sp>
      <p:sp>
        <p:nvSpPr>
          <p:cNvPr id="231" name="テキスト ボックス 230"/>
          <p:cNvSpPr txBox="1"/>
          <p:nvPr/>
        </p:nvSpPr>
        <p:spPr>
          <a:xfrm>
            <a:off x="6193023" y="4946360"/>
            <a:ext cx="1152000" cy="405683"/>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大学</a:t>
            </a: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グラント</a:t>
            </a:r>
            <a:endParaRPr kumimoji="1" lang="en-US" altLang="ja-JP" sz="1292"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108" b="1" i="0" u="none" strike="noStrike" kern="1200" cap="none" spc="0" normalizeH="0" baseline="0" noProof="0" dirty="0">
                <a:ln>
                  <a:noFill/>
                </a:ln>
                <a:solidFill>
                  <a:prstClr val="black"/>
                </a:solidFill>
                <a:effectLst/>
                <a:uLnTx/>
                <a:uFillTx/>
                <a:latin typeface="メイリオ"/>
                <a:ea typeface="メイリオ"/>
                <a:cs typeface="+mn-cs"/>
              </a:rPr>
              <a:t>（機能強化経費）</a:t>
            </a:r>
          </a:p>
        </p:txBody>
      </p:sp>
      <p:sp>
        <p:nvSpPr>
          <p:cNvPr id="236" name="テキスト ボックス 235"/>
          <p:cNvSpPr txBox="1"/>
          <p:nvPr/>
        </p:nvSpPr>
        <p:spPr>
          <a:xfrm>
            <a:off x="7577083" y="4853518"/>
            <a:ext cx="805843"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企業資金</a:t>
            </a:r>
          </a:p>
        </p:txBody>
      </p:sp>
      <p:sp>
        <p:nvSpPr>
          <p:cNvPr id="165" name="テキスト ボックス 164"/>
          <p:cNvSpPr txBox="1"/>
          <p:nvPr/>
        </p:nvSpPr>
        <p:spPr>
          <a:xfrm>
            <a:off x="3806825" y="3685250"/>
            <a:ext cx="1728000" cy="468000"/>
          </a:xfrm>
          <a:prstGeom prst="roundRect">
            <a:avLst>
              <a:gd name="adj" fmla="val 50000"/>
            </a:avLst>
          </a:prstGeom>
          <a:solidFill>
            <a:schemeClr val="bg1"/>
          </a:solidFill>
          <a:ln w="38100">
            <a:solidFill>
              <a:schemeClr val="accent1">
                <a:lumMod val="60000"/>
                <a:lumOff val="40000"/>
              </a:schemeClr>
            </a:solidFill>
          </a:ln>
        </p:spPr>
        <p:style>
          <a:lnRef idx="3">
            <a:schemeClr val="lt1"/>
          </a:lnRef>
          <a:fillRef idx="1">
            <a:schemeClr val="accent6"/>
          </a:fillRef>
          <a:effectRef idx="1">
            <a:schemeClr val="accent6"/>
          </a:effectRef>
          <a:fontRef idx="minor">
            <a:schemeClr val="lt1"/>
          </a:fontRef>
        </p:style>
        <p:txBody>
          <a:bodyPr wrap="none" lIns="36000" tIns="72000" rIns="36000" bIns="3600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戦略的共創テーマ</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（設定・検証実施）</a:t>
            </a:r>
          </a:p>
        </p:txBody>
      </p:sp>
      <p:sp>
        <p:nvSpPr>
          <p:cNvPr id="237" name="テキスト ボックス 236"/>
          <p:cNvSpPr txBox="1"/>
          <p:nvPr/>
        </p:nvSpPr>
        <p:spPr>
          <a:xfrm>
            <a:off x="4324386" y="6296539"/>
            <a:ext cx="4625375" cy="372821"/>
          </a:xfrm>
          <a:prstGeom prst="roundRect">
            <a:avLst/>
          </a:prstGeom>
          <a:gradFill flip="none" rotWithShape="1">
            <a:gsLst>
              <a:gs pos="0">
                <a:schemeClr val="accent2">
                  <a:lumMod val="0"/>
                  <a:lumOff val="100000"/>
                </a:schemeClr>
              </a:gs>
              <a:gs pos="35000">
                <a:schemeClr val="accent2">
                  <a:lumMod val="0"/>
                  <a:lumOff val="100000"/>
                </a:schemeClr>
              </a:gs>
              <a:gs pos="100000">
                <a:schemeClr val="accent2">
                  <a:lumMod val="100000"/>
                </a:schemeClr>
              </a:gs>
            </a:gsLst>
            <a:path path="circle">
              <a:fillToRect l="50000" t="-80000" r="50000" b="180000"/>
            </a:path>
            <a:tileRect/>
          </a:gradFill>
          <a:ln/>
        </p:spPr>
        <p:style>
          <a:lnRef idx="0">
            <a:schemeClr val="accent1"/>
          </a:lnRef>
          <a:fillRef idx="3">
            <a:schemeClr val="accent1"/>
          </a:fillRef>
          <a:effectRef idx="3">
            <a:schemeClr val="accent1"/>
          </a:effectRef>
          <a:fontRef idx="minor">
            <a:schemeClr val="lt1"/>
          </a:fontRef>
        </p:style>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産業界・国・自治体</a:t>
            </a:r>
            <a:r>
              <a:rPr kumimoji="1" lang="ja-JP" altLang="en-US" sz="1477"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477" b="1" i="0" u="none" strike="noStrike" kern="1200" cap="none" spc="0" normalizeH="0" baseline="0" noProof="0" dirty="0" smtClean="0">
                <a:ln>
                  <a:noFill/>
                </a:ln>
                <a:solidFill>
                  <a:prstClr val="black"/>
                </a:solidFill>
                <a:effectLst/>
                <a:uLnTx/>
                <a:uFillTx/>
                <a:latin typeface="メイリオ"/>
                <a:ea typeface="メイリオ"/>
                <a:cs typeface="+mn-cs"/>
              </a:rPr>
              <a:t>NPO</a:t>
            </a:r>
            <a:r>
              <a:rPr kumimoji="1" lang="ja-JP" altLang="en-US" sz="1477"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477" b="1" i="0" u="none" strike="noStrike" kern="1200" cap="none" spc="0" normalizeH="0" baseline="0" noProof="0" dirty="0" smtClean="0">
                <a:ln>
                  <a:noFill/>
                </a:ln>
                <a:solidFill>
                  <a:prstClr val="black"/>
                </a:solidFill>
                <a:effectLst/>
                <a:uLnTx/>
                <a:uFillTx/>
                <a:latin typeface="メイリオ"/>
                <a:ea typeface="メイリオ"/>
                <a:cs typeface="+mn-cs"/>
              </a:rPr>
              <a:t>NGO</a:t>
            </a:r>
            <a:r>
              <a:rPr kumimoji="1" lang="ja-JP" altLang="en-US" sz="1477" b="1" i="0" u="none" strike="noStrike" kern="1200" cap="none" spc="0" normalizeH="0" baseline="0" noProof="0" dirty="0" smtClean="0">
                <a:ln>
                  <a:noFill/>
                </a:ln>
                <a:solidFill>
                  <a:prstClr val="black"/>
                </a:solidFill>
                <a:effectLst/>
                <a:uLnTx/>
                <a:uFillTx/>
                <a:latin typeface="メイリオ"/>
                <a:ea typeface="メイリオ"/>
                <a:cs typeface="+mn-cs"/>
              </a:rPr>
              <a:t>・市民</a:t>
            </a:r>
            <a:r>
              <a:rPr kumimoji="1" lang="ja-JP" altLang="en-US" sz="1477" b="1" i="0" u="none" strike="noStrike" kern="1200" cap="none" spc="0" normalizeH="0" baseline="0" noProof="0" dirty="0">
                <a:ln>
                  <a:noFill/>
                </a:ln>
                <a:solidFill>
                  <a:prstClr val="black"/>
                </a:solidFill>
                <a:effectLst/>
                <a:uLnTx/>
                <a:uFillTx/>
                <a:latin typeface="メイリオ"/>
                <a:ea typeface="メイリオ"/>
                <a:cs typeface="+mn-cs"/>
              </a:rPr>
              <a:t>を巻き込む</a:t>
            </a:r>
          </a:p>
        </p:txBody>
      </p:sp>
      <p:sp>
        <p:nvSpPr>
          <p:cNvPr id="82" name="テキスト ボックス 81"/>
          <p:cNvSpPr txBox="1"/>
          <p:nvPr/>
        </p:nvSpPr>
        <p:spPr>
          <a:xfrm>
            <a:off x="2844433" y="2911253"/>
            <a:ext cx="858968" cy="293111"/>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知</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財</a:t>
            </a:r>
            <a:endParaRPr kumimoji="1" lang="en-US" altLang="ja-JP" sz="1000" b="1" i="0" u="none" strike="noStrike" kern="1200" cap="none" spc="0" normalizeH="0" baseline="0" noProof="0" smtClean="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マネジメント</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3" name="テキスト ボックス 82"/>
          <p:cNvSpPr txBox="1"/>
          <p:nvPr/>
        </p:nvSpPr>
        <p:spPr>
          <a:xfrm>
            <a:off x="7371545" y="4230214"/>
            <a:ext cx="1286744" cy="206847"/>
          </a:xfrm>
          <a:prstGeom prst="roundRect">
            <a:avLst/>
          </a:prstGeom>
          <a:noFill/>
          <a:ln>
            <a:no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（学内クロアポ）</a:t>
            </a:r>
          </a:p>
        </p:txBody>
      </p:sp>
      <p:sp>
        <p:nvSpPr>
          <p:cNvPr id="84" name="テキスト ボックス 83"/>
          <p:cNvSpPr txBox="1"/>
          <p:nvPr/>
        </p:nvSpPr>
        <p:spPr>
          <a:xfrm>
            <a:off x="6469093" y="5847682"/>
            <a:ext cx="1301171"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戦略的産連経費</a:t>
            </a:r>
          </a:p>
        </p:txBody>
      </p:sp>
      <p:sp>
        <p:nvSpPr>
          <p:cNvPr id="141" name="テキスト ボックス 140"/>
          <p:cNvSpPr txBox="1"/>
          <p:nvPr/>
        </p:nvSpPr>
        <p:spPr>
          <a:xfrm>
            <a:off x="2011755" y="2740963"/>
            <a:ext cx="544021" cy="544021"/>
          </a:xfrm>
          <a:prstGeom prst="ellipse">
            <a:avLst/>
          </a:prstGeom>
          <a:gradFill>
            <a:gsLst>
              <a:gs pos="0">
                <a:srgbClr val="AEEAF2"/>
              </a:gs>
              <a:gs pos="100000">
                <a:srgbClr val="9DD157"/>
              </a:gs>
            </a:gsLst>
          </a:gradFill>
        </p:spPr>
        <p:style>
          <a:lnRef idx="0">
            <a:schemeClr val="accent2"/>
          </a:lnRef>
          <a:fillRef idx="3">
            <a:schemeClr val="accent2"/>
          </a:fillRef>
          <a:effectRef idx="3">
            <a:schemeClr val="accent2"/>
          </a:effectRef>
          <a:fontRef idx="minor">
            <a:schemeClr val="lt1"/>
          </a:fontRef>
        </p:style>
        <p:txBody>
          <a:bodyPr wrap="none" lIns="0" tIns="36000" rIns="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人材</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2" name="テキスト ボックス 141"/>
          <p:cNvSpPr txBox="1"/>
          <p:nvPr/>
        </p:nvSpPr>
        <p:spPr>
          <a:xfrm>
            <a:off x="5601761" y="2839405"/>
            <a:ext cx="544021" cy="544021"/>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40000"/>
                  <a:lumOff val="60000"/>
                </a:schemeClr>
              </a:gs>
            </a:gsLst>
            <a:path path="circle">
              <a:fillToRect l="50000" t="-80000" r="50000" b="180000"/>
            </a:path>
            <a:tileRect/>
          </a:gradFill>
        </p:spPr>
        <p:style>
          <a:lnRef idx="0">
            <a:schemeClr val="accent2"/>
          </a:lnRef>
          <a:fillRef idx="3">
            <a:schemeClr val="accent2"/>
          </a:fillRef>
          <a:effectRef idx="3">
            <a:schemeClr val="accent2"/>
          </a:effectRef>
          <a:fontRef idx="minor">
            <a:schemeClr val="lt1"/>
          </a:fontRef>
        </p:style>
        <p:txBody>
          <a:bodyPr wrap="none" lIns="0" tIns="36000" rIns="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資金</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3" name="Freeform 22"/>
          <p:cNvSpPr>
            <a:spLocks/>
          </p:cNvSpPr>
          <p:nvPr/>
        </p:nvSpPr>
        <p:spPr bwMode="auto">
          <a:xfrm>
            <a:off x="1397000" y="4977384"/>
            <a:ext cx="455613" cy="930275"/>
          </a:xfrm>
          <a:custGeom>
            <a:avLst/>
            <a:gdLst>
              <a:gd name="T0" fmla="*/ 139 w 139"/>
              <a:gd name="T1" fmla="*/ 281 h 283"/>
              <a:gd name="T2" fmla="*/ 104 w 139"/>
              <a:gd name="T3" fmla="*/ 215 h 283"/>
              <a:gd name="T4" fmla="*/ 90 w 139"/>
              <a:gd name="T5" fmla="*/ 231 h 283"/>
              <a:gd name="T6" fmla="*/ 48 w 139"/>
              <a:gd name="T7" fmla="*/ 186 h 283"/>
              <a:gd name="T8" fmla="*/ 20 w 139"/>
              <a:gd name="T9" fmla="*/ 129 h 283"/>
              <a:gd name="T10" fmla="*/ 11 w 139"/>
              <a:gd name="T11" fmla="*/ 65 h 283"/>
              <a:gd name="T12" fmla="*/ 23 w 139"/>
              <a:gd name="T13" fmla="*/ 0 h 283"/>
              <a:gd name="T14" fmla="*/ 3 w 139"/>
              <a:gd name="T15" fmla="*/ 64 h 283"/>
              <a:gd name="T16" fmla="*/ 4 w 139"/>
              <a:gd name="T17" fmla="*/ 133 h 283"/>
              <a:gd name="T18" fmla="*/ 26 w 139"/>
              <a:gd name="T19" fmla="*/ 199 h 283"/>
              <a:gd name="T20" fmla="*/ 68 w 139"/>
              <a:gd name="T21" fmla="*/ 256 h 283"/>
              <a:gd name="T22" fmla="*/ 54 w 139"/>
              <a:gd name="T23" fmla="*/ 272 h 283"/>
              <a:gd name="T24" fmla="*/ 139 w 139"/>
              <a:gd name="T25" fmla="*/ 281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283">
                <a:moveTo>
                  <a:pt x="139" y="281"/>
                </a:moveTo>
                <a:cubicBezTo>
                  <a:pt x="122" y="260"/>
                  <a:pt x="110" y="237"/>
                  <a:pt x="104" y="215"/>
                </a:cubicBezTo>
                <a:cubicBezTo>
                  <a:pt x="90" y="231"/>
                  <a:pt x="90" y="231"/>
                  <a:pt x="90" y="231"/>
                </a:cubicBezTo>
                <a:cubicBezTo>
                  <a:pt x="74" y="218"/>
                  <a:pt x="60" y="203"/>
                  <a:pt x="48" y="186"/>
                </a:cubicBezTo>
                <a:cubicBezTo>
                  <a:pt x="36" y="169"/>
                  <a:pt x="26" y="149"/>
                  <a:pt x="20" y="129"/>
                </a:cubicBezTo>
                <a:cubicBezTo>
                  <a:pt x="14" y="108"/>
                  <a:pt x="11" y="87"/>
                  <a:pt x="11" y="65"/>
                </a:cubicBezTo>
                <a:cubicBezTo>
                  <a:pt x="12" y="43"/>
                  <a:pt x="16" y="21"/>
                  <a:pt x="23" y="0"/>
                </a:cubicBezTo>
                <a:cubicBezTo>
                  <a:pt x="13" y="20"/>
                  <a:pt x="6" y="42"/>
                  <a:pt x="3" y="64"/>
                </a:cubicBezTo>
                <a:cubicBezTo>
                  <a:pt x="0" y="87"/>
                  <a:pt x="0" y="110"/>
                  <a:pt x="4" y="133"/>
                </a:cubicBezTo>
                <a:cubicBezTo>
                  <a:pt x="7" y="155"/>
                  <a:pt x="15" y="178"/>
                  <a:pt x="26" y="199"/>
                </a:cubicBezTo>
                <a:cubicBezTo>
                  <a:pt x="37" y="220"/>
                  <a:pt x="51" y="239"/>
                  <a:pt x="68" y="256"/>
                </a:cubicBezTo>
                <a:cubicBezTo>
                  <a:pt x="54" y="272"/>
                  <a:pt x="54" y="272"/>
                  <a:pt x="54" y="272"/>
                </a:cubicBezTo>
                <a:cubicBezTo>
                  <a:pt x="83" y="281"/>
                  <a:pt x="112" y="283"/>
                  <a:pt x="139" y="281"/>
                </a:cubicBezTo>
                <a:close/>
              </a:path>
            </a:pathLst>
          </a:custGeom>
          <a:gradFill>
            <a:gsLst>
              <a:gs pos="0">
                <a:srgbClr val="AEEAF2"/>
              </a:gs>
              <a:gs pos="50000">
                <a:srgbClr val="76AB2F"/>
              </a:gs>
              <a:gs pos="100000">
                <a:srgbClr val="4D6F1F"/>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テキスト ボックス 196"/>
          <p:cNvSpPr txBox="1"/>
          <p:nvPr/>
        </p:nvSpPr>
        <p:spPr>
          <a:xfrm>
            <a:off x="1125668" y="5125185"/>
            <a:ext cx="640734" cy="235189"/>
          </a:xfrm>
          <a:prstGeom prst="roundRect">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学生</a:t>
            </a:r>
          </a:p>
        </p:txBody>
      </p:sp>
      <p:sp>
        <p:nvSpPr>
          <p:cNvPr id="17" name="Freeform 8"/>
          <p:cNvSpPr>
            <a:spLocks/>
          </p:cNvSpPr>
          <p:nvPr/>
        </p:nvSpPr>
        <p:spPr bwMode="auto">
          <a:xfrm>
            <a:off x="1849438" y="4423346"/>
            <a:ext cx="2263775" cy="1838325"/>
          </a:xfrm>
          <a:custGeom>
            <a:avLst/>
            <a:gdLst>
              <a:gd name="T0" fmla="*/ 691 w 691"/>
              <a:gd name="T1" fmla="*/ 454 h 560"/>
              <a:gd name="T2" fmla="*/ 554 w 691"/>
              <a:gd name="T3" fmla="*/ 410 h 560"/>
              <a:gd name="T4" fmla="*/ 559 w 691"/>
              <a:gd name="T5" fmla="*/ 446 h 560"/>
              <a:gd name="T6" fmla="*/ 496 w 691"/>
              <a:gd name="T7" fmla="*/ 450 h 560"/>
              <a:gd name="T8" fmla="*/ 2 w 691"/>
              <a:gd name="T9" fmla="*/ 0 h 560"/>
              <a:gd name="T10" fmla="*/ 0 w 691"/>
              <a:gd name="T11" fmla="*/ 41 h 560"/>
              <a:gd name="T12" fmla="*/ 496 w 691"/>
              <a:gd name="T13" fmla="*/ 531 h 560"/>
              <a:gd name="T14" fmla="*/ 569 w 691"/>
              <a:gd name="T15" fmla="*/ 526 h 560"/>
              <a:gd name="T16" fmla="*/ 574 w 691"/>
              <a:gd name="T17" fmla="*/ 560 h 560"/>
              <a:gd name="T18" fmla="*/ 691 w 691"/>
              <a:gd name="T19" fmla="*/ 454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1" h="560">
                <a:moveTo>
                  <a:pt x="691" y="454"/>
                </a:moveTo>
                <a:cubicBezTo>
                  <a:pt x="554" y="410"/>
                  <a:pt x="554" y="410"/>
                  <a:pt x="554" y="410"/>
                </a:cubicBezTo>
                <a:cubicBezTo>
                  <a:pt x="559" y="446"/>
                  <a:pt x="559" y="446"/>
                  <a:pt x="559" y="446"/>
                </a:cubicBezTo>
                <a:cubicBezTo>
                  <a:pt x="538" y="449"/>
                  <a:pt x="517" y="450"/>
                  <a:pt x="496" y="450"/>
                </a:cubicBezTo>
                <a:cubicBezTo>
                  <a:pt x="236" y="450"/>
                  <a:pt x="23" y="252"/>
                  <a:pt x="2" y="0"/>
                </a:cubicBezTo>
                <a:cubicBezTo>
                  <a:pt x="1" y="14"/>
                  <a:pt x="0" y="27"/>
                  <a:pt x="0" y="41"/>
                </a:cubicBezTo>
                <a:cubicBezTo>
                  <a:pt x="0" y="312"/>
                  <a:pt x="222" y="531"/>
                  <a:pt x="496" y="531"/>
                </a:cubicBezTo>
                <a:cubicBezTo>
                  <a:pt x="521" y="531"/>
                  <a:pt x="546" y="529"/>
                  <a:pt x="569" y="526"/>
                </a:cubicBezTo>
                <a:cubicBezTo>
                  <a:pt x="574" y="560"/>
                  <a:pt x="574" y="560"/>
                  <a:pt x="574" y="560"/>
                </a:cubicBezTo>
                <a:lnTo>
                  <a:pt x="691" y="454"/>
                </a:lnTo>
                <a:close/>
              </a:path>
            </a:pathLst>
          </a:custGeom>
          <a:gradFill>
            <a:gsLst>
              <a:gs pos="0">
                <a:schemeClr val="accent2">
                  <a:lumMod val="75000"/>
                </a:schemeClr>
              </a:gs>
              <a:gs pos="100000">
                <a:schemeClr val="accent2">
                  <a:lumMod val="60000"/>
                  <a:lumOff val="40000"/>
                </a:schemeClr>
              </a:gs>
            </a:gsLst>
            <a:lin ang="27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17"/>
          <p:cNvSpPr>
            <a:spLocks/>
          </p:cNvSpPr>
          <p:nvPr/>
        </p:nvSpPr>
        <p:spPr bwMode="auto">
          <a:xfrm>
            <a:off x="2967038" y="5020246"/>
            <a:ext cx="382588" cy="962025"/>
          </a:xfrm>
          <a:custGeom>
            <a:avLst/>
            <a:gdLst>
              <a:gd name="T0" fmla="*/ 117 w 117"/>
              <a:gd name="T1" fmla="*/ 293 h 293"/>
              <a:gd name="T2" fmla="*/ 90 w 117"/>
              <a:gd name="T3" fmla="*/ 224 h 293"/>
              <a:gd name="T4" fmla="*/ 75 w 117"/>
              <a:gd name="T5" fmla="*/ 238 h 293"/>
              <a:gd name="T6" fmla="*/ 38 w 117"/>
              <a:gd name="T7" fmla="*/ 188 h 293"/>
              <a:gd name="T8" fmla="*/ 18 w 117"/>
              <a:gd name="T9" fmla="*/ 128 h 293"/>
              <a:gd name="T10" fmla="*/ 17 w 117"/>
              <a:gd name="T11" fmla="*/ 63 h 293"/>
              <a:gd name="T12" fmla="*/ 36 w 117"/>
              <a:gd name="T13" fmla="*/ 0 h 293"/>
              <a:gd name="T14" fmla="*/ 9 w 117"/>
              <a:gd name="T15" fmla="*/ 61 h 293"/>
              <a:gd name="T16" fmla="*/ 1 w 117"/>
              <a:gd name="T17" fmla="*/ 129 h 293"/>
              <a:gd name="T18" fmla="*/ 15 w 117"/>
              <a:gd name="T19" fmla="*/ 198 h 293"/>
              <a:gd name="T20" fmla="*/ 49 w 117"/>
              <a:gd name="T21" fmla="*/ 260 h 293"/>
              <a:gd name="T22" fmla="*/ 34 w 117"/>
              <a:gd name="T23" fmla="*/ 274 h 293"/>
              <a:gd name="T24" fmla="*/ 117 w 117"/>
              <a:gd name="T25"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293">
                <a:moveTo>
                  <a:pt x="117" y="293"/>
                </a:moveTo>
                <a:cubicBezTo>
                  <a:pt x="102" y="270"/>
                  <a:pt x="94" y="247"/>
                  <a:pt x="90" y="224"/>
                </a:cubicBezTo>
                <a:cubicBezTo>
                  <a:pt x="75" y="238"/>
                  <a:pt x="75" y="238"/>
                  <a:pt x="75" y="238"/>
                </a:cubicBezTo>
                <a:cubicBezTo>
                  <a:pt x="60" y="223"/>
                  <a:pt x="48" y="206"/>
                  <a:pt x="38" y="188"/>
                </a:cubicBezTo>
                <a:cubicBezTo>
                  <a:pt x="28" y="169"/>
                  <a:pt x="21" y="149"/>
                  <a:pt x="18" y="128"/>
                </a:cubicBezTo>
                <a:cubicBezTo>
                  <a:pt x="14" y="107"/>
                  <a:pt x="14" y="85"/>
                  <a:pt x="17" y="63"/>
                </a:cubicBezTo>
                <a:cubicBezTo>
                  <a:pt x="20" y="42"/>
                  <a:pt x="27" y="20"/>
                  <a:pt x="36" y="0"/>
                </a:cubicBezTo>
                <a:cubicBezTo>
                  <a:pt x="24" y="19"/>
                  <a:pt x="15" y="40"/>
                  <a:pt x="9" y="61"/>
                </a:cubicBezTo>
                <a:cubicBezTo>
                  <a:pt x="3" y="83"/>
                  <a:pt x="0" y="106"/>
                  <a:pt x="1" y="129"/>
                </a:cubicBezTo>
                <a:cubicBezTo>
                  <a:pt x="2" y="153"/>
                  <a:pt x="7" y="176"/>
                  <a:pt x="15" y="198"/>
                </a:cubicBezTo>
                <a:cubicBezTo>
                  <a:pt x="23" y="220"/>
                  <a:pt x="34" y="241"/>
                  <a:pt x="49" y="260"/>
                </a:cubicBezTo>
                <a:cubicBezTo>
                  <a:pt x="34" y="274"/>
                  <a:pt x="34" y="274"/>
                  <a:pt x="34" y="274"/>
                </a:cubicBezTo>
                <a:cubicBezTo>
                  <a:pt x="62" y="286"/>
                  <a:pt x="90" y="292"/>
                  <a:pt x="117" y="293"/>
                </a:cubicBezTo>
                <a:close/>
              </a:path>
            </a:pathLst>
          </a:custGeom>
          <a:gradFill>
            <a:gsLst>
              <a:gs pos="0">
                <a:schemeClr val="accent2">
                  <a:lumMod val="75000"/>
                </a:schemeClr>
              </a:gs>
              <a:gs pos="100000">
                <a:schemeClr val="accent2">
                  <a:lumMod val="60000"/>
                  <a:lumOff val="4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テキスト ボックス 201"/>
          <p:cNvSpPr txBox="1"/>
          <p:nvPr/>
        </p:nvSpPr>
        <p:spPr>
          <a:xfrm>
            <a:off x="2319337" y="4789728"/>
            <a:ext cx="916965" cy="590650"/>
          </a:xfrm>
          <a:prstGeom prst="roundRect">
            <a:avLst>
              <a:gd name="adj" fmla="val 9817"/>
            </a:avLst>
          </a:prstGeom>
          <a:solidFill>
            <a:schemeClr val="bg1"/>
          </a:solidFill>
          <a:ln>
            <a:solidFill>
              <a:schemeClr val="accent1">
                <a:lumMod val="60000"/>
                <a:lumOff val="40000"/>
              </a:schemeClr>
            </a:solid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rPr>
              <a:t>部局横断</a:t>
            </a: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で</a:t>
            </a:r>
            <a:endParaRPr kumimoji="1" lang="en-US" altLang="ja-JP" sz="1292"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参画</a:t>
            </a:r>
            <a:endParaRPr kumimoji="1" lang="en-US" altLang="ja-JP" sz="1292"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n-cs"/>
              </a:rPr>
              <a:t>文理融合</a:t>
            </a:r>
            <a:endParaRPr kumimoji="1" lang="ja-JP" altLang="en-US" sz="1292" b="1"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68" name="直線コネクタ 67"/>
          <p:cNvCxnSpPr>
            <a:endCxn id="180" idx="3"/>
          </p:cNvCxnSpPr>
          <p:nvPr/>
        </p:nvCxnSpPr>
        <p:spPr>
          <a:xfrm flipV="1">
            <a:off x="3770927" y="4462885"/>
            <a:ext cx="522954" cy="82343"/>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直線コネクタ 69"/>
          <p:cNvCxnSpPr/>
          <p:nvPr/>
        </p:nvCxnSpPr>
        <p:spPr>
          <a:xfrm flipV="1">
            <a:off x="4341855" y="4481793"/>
            <a:ext cx="86442" cy="234612"/>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直線コネクタ 73"/>
          <p:cNvCxnSpPr/>
          <p:nvPr/>
        </p:nvCxnSpPr>
        <p:spPr>
          <a:xfrm flipH="1" flipV="1">
            <a:off x="4821238" y="4497960"/>
            <a:ext cx="109486" cy="23526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直線コネクタ 75"/>
          <p:cNvCxnSpPr>
            <a:endCxn id="180" idx="5"/>
          </p:cNvCxnSpPr>
          <p:nvPr/>
        </p:nvCxnSpPr>
        <p:spPr>
          <a:xfrm flipH="1" flipV="1">
            <a:off x="5057557" y="4462885"/>
            <a:ext cx="449429" cy="94506"/>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39" name="Freeform 24"/>
          <p:cNvSpPr>
            <a:spLocks/>
          </p:cNvSpPr>
          <p:nvPr/>
        </p:nvSpPr>
        <p:spPr bwMode="auto">
          <a:xfrm rot="221042">
            <a:off x="3465183" y="2783802"/>
            <a:ext cx="552450" cy="276225"/>
          </a:xfrm>
          <a:custGeom>
            <a:avLst/>
            <a:gdLst>
              <a:gd name="T0" fmla="*/ 3 w 169"/>
              <a:gd name="T1" fmla="*/ 84 h 84"/>
              <a:gd name="T2" fmla="*/ 55 w 169"/>
              <a:gd name="T3" fmla="*/ 81 h 84"/>
              <a:gd name="T4" fmla="*/ 41 w 169"/>
              <a:gd name="T5" fmla="*/ 65 h 84"/>
              <a:gd name="T6" fmla="*/ 66 w 169"/>
              <a:gd name="T7" fmla="*/ 41 h 84"/>
              <a:gd name="T8" fmla="*/ 81 w 169"/>
              <a:gd name="T9" fmla="*/ 31 h 84"/>
              <a:gd name="T10" fmla="*/ 97 w 169"/>
              <a:gd name="T11" fmla="*/ 22 h 84"/>
              <a:gd name="T12" fmla="*/ 169 w 169"/>
              <a:gd name="T13" fmla="*/ 4 h 84"/>
              <a:gd name="T14" fmla="*/ 91 w 169"/>
              <a:gd name="T15" fmla="*/ 6 h 84"/>
              <a:gd name="T16" fmla="*/ 72 w 169"/>
              <a:gd name="T17" fmla="*/ 11 h 84"/>
              <a:gd name="T18" fmla="*/ 53 w 169"/>
              <a:gd name="T19" fmla="*/ 19 h 84"/>
              <a:gd name="T20" fmla="*/ 18 w 169"/>
              <a:gd name="T21" fmla="*/ 41 h 84"/>
              <a:gd name="T22" fmla="*/ 4 w 169"/>
              <a:gd name="T23" fmla="*/ 25 h 84"/>
              <a:gd name="T24" fmla="*/ 3 w 169"/>
              <a:gd name="T25"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84">
                <a:moveTo>
                  <a:pt x="3" y="84"/>
                </a:moveTo>
                <a:cubicBezTo>
                  <a:pt x="21" y="80"/>
                  <a:pt x="39" y="79"/>
                  <a:pt x="55" y="81"/>
                </a:cubicBezTo>
                <a:cubicBezTo>
                  <a:pt x="41" y="65"/>
                  <a:pt x="41" y="65"/>
                  <a:pt x="41" y="65"/>
                </a:cubicBezTo>
                <a:cubicBezTo>
                  <a:pt x="48" y="56"/>
                  <a:pt x="57" y="48"/>
                  <a:pt x="66" y="41"/>
                </a:cubicBezTo>
                <a:cubicBezTo>
                  <a:pt x="71" y="37"/>
                  <a:pt x="76" y="34"/>
                  <a:pt x="81" y="31"/>
                </a:cubicBezTo>
                <a:cubicBezTo>
                  <a:pt x="86" y="28"/>
                  <a:pt x="91" y="24"/>
                  <a:pt x="97" y="22"/>
                </a:cubicBezTo>
                <a:cubicBezTo>
                  <a:pt x="119" y="11"/>
                  <a:pt x="144" y="5"/>
                  <a:pt x="169" y="4"/>
                </a:cubicBezTo>
                <a:cubicBezTo>
                  <a:pt x="144" y="0"/>
                  <a:pt x="117" y="0"/>
                  <a:pt x="91" y="6"/>
                </a:cubicBezTo>
                <a:cubicBezTo>
                  <a:pt x="85" y="7"/>
                  <a:pt x="79" y="9"/>
                  <a:pt x="72" y="11"/>
                </a:cubicBezTo>
                <a:cubicBezTo>
                  <a:pt x="66" y="14"/>
                  <a:pt x="59" y="16"/>
                  <a:pt x="53" y="19"/>
                </a:cubicBezTo>
                <a:cubicBezTo>
                  <a:pt x="41" y="25"/>
                  <a:pt x="29" y="32"/>
                  <a:pt x="18" y="41"/>
                </a:cubicBezTo>
                <a:cubicBezTo>
                  <a:pt x="4" y="25"/>
                  <a:pt x="4" y="25"/>
                  <a:pt x="4" y="25"/>
                </a:cubicBezTo>
                <a:cubicBezTo>
                  <a:pt x="0" y="46"/>
                  <a:pt x="0" y="65"/>
                  <a:pt x="3" y="84"/>
                </a:cubicBezTo>
                <a:close/>
              </a:path>
            </a:pathLst>
          </a:custGeom>
          <a:gradFill>
            <a:gsLst>
              <a:gs pos="53000">
                <a:schemeClr val="accent2">
                  <a:lumMod val="75000"/>
                </a:schemeClr>
              </a:gs>
              <a:gs pos="100000">
                <a:schemeClr val="accent2">
                  <a:lumMod val="60000"/>
                  <a:lumOff val="4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grpSp>
        <p:nvGrpSpPr>
          <p:cNvPr id="158" name="グループ化 157"/>
          <p:cNvGrpSpPr/>
          <p:nvPr/>
        </p:nvGrpSpPr>
        <p:grpSpPr>
          <a:xfrm>
            <a:off x="2224696" y="3841189"/>
            <a:ext cx="1141388" cy="552146"/>
            <a:chOff x="-3142505" y="4145054"/>
            <a:chExt cx="1141388" cy="552146"/>
          </a:xfrm>
        </p:grpSpPr>
        <p:sp>
          <p:nvSpPr>
            <p:cNvPr id="175" name="円/楕円 174"/>
            <p:cNvSpPr/>
            <p:nvPr/>
          </p:nvSpPr>
          <p:spPr>
            <a:xfrm>
              <a:off x="-2330213" y="4268506"/>
              <a:ext cx="329096" cy="329096"/>
            </a:xfrm>
            <a:prstGeom prst="ellipse">
              <a:avLst/>
            </a:prstGeom>
            <a:solidFill>
              <a:srgbClr val="4CA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76" name="円/楕円 175"/>
            <p:cNvSpPr/>
            <p:nvPr/>
          </p:nvSpPr>
          <p:spPr>
            <a:xfrm>
              <a:off x="-2742195" y="4145054"/>
              <a:ext cx="552146" cy="552146"/>
            </a:xfrm>
            <a:prstGeom prst="ellipse">
              <a:avLst/>
            </a:prstGeom>
            <a:solidFill>
              <a:srgbClr val="4CA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78" name="円/楕円 177"/>
            <p:cNvSpPr/>
            <p:nvPr/>
          </p:nvSpPr>
          <p:spPr>
            <a:xfrm>
              <a:off x="-2963092" y="4206835"/>
              <a:ext cx="452437" cy="452437"/>
            </a:xfrm>
            <a:prstGeom prst="ellipse">
              <a:avLst/>
            </a:prstGeom>
            <a:solidFill>
              <a:srgbClr val="4CA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85" name="円/楕円 184"/>
            <p:cNvSpPr/>
            <p:nvPr/>
          </p:nvSpPr>
          <p:spPr>
            <a:xfrm>
              <a:off x="-3141375" y="4268506"/>
              <a:ext cx="329096" cy="329096"/>
            </a:xfrm>
            <a:prstGeom prst="ellipse">
              <a:avLst/>
            </a:prstGeom>
            <a:solidFill>
              <a:srgbClr val="4CA2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08" name="テキスト ボックス 207"/>
            <p:cNvSpPr txBox="1"/>
            <p:nvPr/>
          </p:nvSpPr>
          <p:spPr>
            <a:xfrm>
              <a:off x="-3142505" y="4314097"/>
              <a:ext cx="1136062" cy="235189"/>
            </a:xfrm>
            <a:prstGeom prst="roundRect">
              <a:avLst/>
            </a:prstGeom>
            <a:noFill/>
            <a:ln>
              <a:noFill/>
            </a:ln>
          </p:spPr>
          <p:txBody>
            <a:bodyPr wrap="none" lIns="72000" tIns="36000" rIns="72000" bIns="0" rtlCol="0" anchor="ctr" anchorCtr="0">
              <a:noAutofit/>
            </a:bodyPr>
            <a:lstStyle/>
            <a:p>
              <a:pPr marL="0" marR="0" lvl="0" indent="0" algn="ctr" defTabSz="421981" rtl="0" eaLnBrk="1" fontAlgn="auto" latinLnBrk="0" hangingPunct="1">
                <a:lnSpc>
                  <a:spcPct val="100000"/>
                </a:lnSpc>
                <a:spcBef>
                  <a:spcPts val="0"/>
                </a:spcBef>
                <a:spcAft>
                  <a:spcPts val="0"/>
                </a:spcAft>
                <a:buClrTx/>
                <a:buSzTx/>
                <a:buFontTx/>
                <a:buNone/>
                <a:tabLst/>
                <a:defRPr/>
              </a:pPr>
              <a:r>
                <a:rPr kumimoji="1" lang="ja-JP" altLang="en-US" sz="1292" b="1" i="0" u="none" strike="noStrike" kern="0" cap="none" spc="0" normalizeH="0" baseline="0" noProof="0" dirty="0" smtClean="0">
                  <a:ln>
                    <a:noFill/>
                  </a:ln>
                  <a:solidFill>
                    <a:prstClr val="white"/>
                  </a:solidFill>
                  <a:effectLst/>
                  <a:uLnTx/>
                  <a:uFillTx/>
                  <a:latin typeface="メイリオ"/>
                  <a:ea typeface="メイリオ"/>
                  <a:cs typeface="+mn-cs"/>
                </a:rPr>
                <a:t>オープン戦略</a:t>
              </a:r>
              <a:endParaRPr kumimoji="1" lang="ja-JP" altLang="en-US" sz="1292" b="1" i="0" u="none" strike="noStrike" kern="0" cap="none" spc="0" normalizeH="0" baseline="0" noProof="0" dirty="0">
                <a:ln>
                  <a:noFill/>
                </a:ln>
                <a:solidFill>
                  <a:prstClr val="white"/>
                </a:solidFill>
                <a:effectLst/>
                <a:uLnTx/>
                <a:uFillTx/>
                <a:latin typeface="メイリオ"/>
                <a:ea typeface="メイリオ"/>
                <a:cs typeface="+mn-cs"/>
              </a:endParaRPr>
            </a:p>
          </p:txBody>
        </p:sp>
      </p:grpSp>
      <p:sp>
        <p:nvSpPr>
          <p:cNvPr id="80" name="二等辺三角形 79"/>
          <p:cNvSpPr/>
          <p:nvPr/>
        </p:nvSpPr>
        <p:spPr>
          <a:xfrm rot="9155604">
            <a:off x="1190913" y="2303382"/>
            <a:ext cx="390361" cy="556915"/>
          </a:xfrm>
          <a:prstGeom prst="triangle">
            <a:avLst/>
          </a:prstGeom>
          <a:solidFill>
            <a:srgbClr val="4D6F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5" name="テキスト ボックス 94"/>
          <p:cNvSpPr txBox="1"/>
          <p:nvPr/>
        </p:nvSpPr>
        <p:spPr>
          <a:xfrm>
            <a:off x="247753" y="2152493"/>
            <a:ext cx="2550985" cy="372255"/>
          </a:xfrm>
          <a:prstGeom prst="roundRect">
            <a:avLst/>
          </a:prstGeom>
          <a:solidFill>
            <a:srgbClr val="4D6F1F"/>
          </a:solidFill>
          <a:ln>
            <a:no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white"/>
                </a:solidFill>
                <a:effectLst/>
                <a:uLnTx/>
                <a:uFillTx/>
                <a:latin typeface="メイリオ"/>
                <a:ea typeface="メイリオ"/>
                <a:cs typeface="+mn-cs"/>
              </a:rPr>
              <a:t>共創イノベーション</a:t>
            </a:r>
          </a:p>
        </p:txBody>
      </p:sp>
      <p:grpSp>
        <p:nvGrpSpPr>
          <p:cNvPr id="87" name="グループ化 86"/>
          <p:cNvGrpSpPr/>
          <p:nvPr/>
        </p:nvGrpSpPr>
        <p:grpSpPr>
          <a:xfrm>
            <a:off x="6332427" y="2152494"/>
            <a:ext cx="2550985" cy="707804"/>
            <a:chOff x="6332427" y="2080486"/>
            <a:chExt cx="2550985" cy="707804"/>
          </a:xfrm>
        </p:grpSpPr>
        <p:sp>
          <p:nvSpPr>
            <p:cNvPr id="210" name="二等辺三角形 209"/>
            <p:cNvSpPr/>
            <p:nvPr/>
          </p:nvSpPr>
          <p:spPr>
            <a:xfrm rot="12444396" flipH="1">
              <a:off x="7549891" y="2231375"/>
              <a:ext cx="390361" cy="556915"/>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1" name="テキスト ボックス 210"/>
            <p:cNvSpPr txBox="1"/>
            <p:nvPr/>
          </p:nvSpPr>
          <p:spPr>
            <a:xfrm flipH="1">
              <a:off x="6332427" y="2080486"/>
              <a:ext cx="2550985" cy="372255"/>
            </a:xfrm>
            <a:prstGeom prst="roundRect">
              <a:avLst/>
            </a:prstGeom>
            <a:solidFill>
              <a:schemeClr val="accent1">
                <a:lumMod val="60000"/>
                <a:lumOff val="40000"/>
              </a:schemeClr>
            </a:solidFill>
            <a:ln>
              <a:noFill/>
            </a:ln>
          </p:spPr>
          <p:txBody>
            <a:bodyPr wrap="none" lIns="72000" tIns="36000" rIns="72000"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477" b="1" i="0" u="none" strike="noStrike" kern="1200" cap="none" spc="0" normalizeH="0" baseline="0" noProof="0" dirty="0">
                  <a:ln>
                    <a:noFill/>
                  </a:ln>
                  <a:solidFill>
                    <a:prstClr val="white"/>
                  </a:solidFill>
                  <a:effectLst/>
                  <a:uLnTx/>
                  <a:uFillTx/>
                  <a:latin typeface="メイリオ"/>
                  <a:ea typeface="メイリオ"/>
                  <a:cs typeface="+mn-cs"/>
                </a:rPr>
                <a:t>共創イノベーション</a:t>
              </a:r>
            </a:p>
          </p:txBody>
        </p:sp>
      </p:grpSp>
      <p:sp>
        <p:nvSpPr>
          <p:cNvPr id="102" name="テキスト ボックス 101"/>
          <p:cNvSpPr txBox="1"/>
          <p:nvPr/>
        </p:nvSpPr>
        <p:spPr>
          <a:xfrm>
            <a:off x="579486" y="1171705"/>
            <a:ext cx="1985903" cy="180000"/>
          </a:xfrm>
          <a:prstGeom prst="roundRect">
            <a:avLst>
              <a:gd name="adj" fmla="val 50000"/>
            </a:avLst>
          </a:prstGeom>
          <a:solidFill>
            <a:schemeClr val="bg1"/>
          </a:solidFill>
          <a:ln w="19050">
            <a:solidFill>
              <a:schemeClr val="bg1">
                <a:lumMod val="50000"/>
              </a:schemeClr>
            </a:solidFill>
          </a:ln>
        </p:spPr>
        <p:txBody>
          <a:bodyPr wrap="none"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これ</a:t>
            </a: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まで：大学</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シーズベース</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Yu Gothic" charset="-128"/>
            </a:endParaRPr>
          </a:p>
        </p:txBody>
      </p:sp>
      <p:sp>
        <p:nvSpPr>
          <p:cNvPr id="215" name="正方形/長方形 214"/>
          <p:cNvSpPr/>
          <p:nvPr/>
        </p:nvSpPr>
        <p:spPr>
          <a:xfrm>
            <a:off x="3085695" y="1412776"/>
            <a:ext cx="2808000" cy="646331"/>
          </a:xfrm>
          <a:prstGeom prst="rect">
            <a:avLst/>
          </a:prstGeom>
        </p:spPr>
        <p:txBody>
          <a:bodyPr wrap="square" lIns="0" tIns="0" rIns="0" bIns="0">
            <a:spAutoFit/>
          </a:bodyPr>
          <a:lstStyle/>
          <a:p>
            <a:pPr marL="0" marR="0" lvl="0" indent="0" algn="l" defTabSz="422041" rtl="0" eaLnBrk="1" fontAlgn="auto" latinLnBrk="0" hangingPunct="1">
              <a:lnSpc>
                <a:spcPct val="100000"/>
              </a:lnSpc>
              <a:spcBef>
                <a:spcPts val="0"/>
              </a:spcBef>
              <a:spcAft>
                <a:spcPts val="40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産学官民が知恵を出し合い、未来社会のあるべき姿、そこにある新たな価値を共有した上で、潜在的な課題を発掘し、課題解決につながる共創テーマ研究を推進</a:t>
            </a:r>
          </a:p>
        </p:txBody>
      </p:sp>
      <p:sp>
        <p:nvSpPr>
          <p:cNvPr id="216" name="テキスト ボックス 215"/>
          <p:cNvSpPr txBox="1"/>
          <p:nvPr/>
        </p:nvSpPr>
        <p:spPr>
          <a:xfrm>
            <a:off x="3283695" y="1171705"/>
            <a:ext cx="2412000" cy="180000"/>
          </a:xfrm>
          <a:prstGeom prst="roundRect">
            <a:avLst>
              <a:gd name="adj" fmla="val 50000"/>
            </a:avLst>
          </a:prstGeom>
          <a:solidFill>
            <a:schemeClr val="bg1"/>
          </a:solidFill>
          <a:ln w="19050">
            <a:solidFill>
              <a:schemeClr val="accent6">
                <a:lumMod val="60000"/>
                <a:lumOff val="40000"/>
              </a:schemeClr>
            </a:solidFill>
          </a:ln>
        </p:spPr>
        <p:txBody>
          <a:bodyPr wrap="none"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新たな機能の追加：社会課題ベース</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Yu Gothic" charset="-128"/>
            </a:endParaRPr>
          </a:p>
        </p:txBody>
      </p:sp>
      <p:sp>
        <p:nvSpPr>
          <p:cNvPr id="217" name="正方形/長方形 216"/>
          <p:cNvSpPr/>
          <p:nvPr/>
        </p:nvSpPr>
        <p:spPr>
          <a:xfrm>
            <a:off x="6109114" y="1412776"/>
            <a:ext cx="2808000" cy="646331"/>
          </a:xfrm>
          <a:prstGeom prst="rect">
            <a:avLst/>
          </a:prstGeom>
        </p:spPr>
        <p:txBody>
          <a:bodyPr wrap="square" lIns="0" tIns="0" rIns="0" bIns="0">
            <a:spAutoFit/>
          </a:bodyPr>
          <a:lstStyle/>
          <a:p>
            <a:pPr marL="0" marR="0" lvl="0" indent="0" algn="l" defTabSz="422041" rtl="0" eaLnBrk="1" fontAlgn="auto" latinLnBrk="0" hangingPunct="1">
              <a:lnSpc>
                <a:spcPct val="100000"/>
              </a:lnSpc>
              <a:spcBef>
                <a:spcPts val="0"/>
              </a:spcBef>
              <a:spcAft>
                <a:spcPts val="40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共創テーマ設定・検証実施により、知・資金・人材の好循環を巻き起こすとともに、課題解決を通じて真により良い社会への</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Yu Gothic" charset="-128"/>
              </a:rPr>
              <a:t>変革（イノベーション</a:t>
            </a: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）を起こす</a:t>
            </a:r>
          </a:p>
        </p:txBody>
      </p:sp>
      <p:sp>
        <p:nvSpPr>
          <p:cNvPr id="218" name="テキスト ボックス 217"/>
          <p:cNvSpPr txBox="1"/>
          <p:nvPr/>
        </p:nvSpPr>
        <p:spPr>
          <a:xfrm>
            <a:off x="6307114" y="1171705"/>
            <a:ext cx="2412000" cy="180000"/>
          </a:xfrm>
          <a:prstGeom prst="roundRect">
            <a:avLst>
              <a:gd name="adj" fmla="val 50000"/>
            </a:avLst>
          </a:prstGeom>
          <a:solidFill>
            <a:schemeClr val="bg1"/>
          </a:solidFill>
          <a:ln w="19050">
            <a:solidFill>
              <a:schemeClr val="accent1">
                <a:lumMod val="75000"/>
              </a:schemeClr>
            </a:solidFill>
          </a:ln>
        </p:spPr>
        <p:txBody>
          <a:bodyPr wrap="none" bIns="0" rtlCol="0" anchor="ctr" anchorCtr="0">
            <a:noAutofit/>
          </a:bodyPr>
          <a:lstStyle/>
          <a:p>
            <a:pPr marL="0" marR="0" lvl="0" indent="0" algn="ctr" defTabSz="422041"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Yu Gothic" charset="-128"/>
              </a:rPr>
              <a:t>知・資金・人材の好循環</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Yu Gothic" charset="-128"/>
            </a:endParaRPr>
          </a:p>
        </p:txBody>
      </p:sp>
      <p:sp>
        <p:nvSpPr>
          <p:cNvPr id="103" name="正方形/長方形 102"/>
          <p:cNvSpPr/>
          <p:nvPr/>
        </p:nvSpPr>
        <p:spPr>
          <a:xfrm>
            <a:off x="-3058701" y="1686392"/>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NPO/NGO</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」を追加→</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104" name="正方形/長方形 103"/>
          <p:cNvSpPr/>
          <p:nvPr/>
        </p:nvSpPr>
        <p:spPr>
          <a:xfrm>
            <a:off x="-2976244" y="247643"/>
            <a:ext cx="2393899" cy="1159864"/>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付録から本編に移動</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rPr>
              <a:t>タイトル</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を修正</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25316956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79512" y="836712"/>
            <a:ext cx="8856984" cy="5001369"/>
          </a:xfrm>
          <a:prstGeom prst="rect">
            <a:avLst/>
          </a:prstGeom>
          <a:noFill/>
          <a:ln>
            <a:solidFill>
              <a:schemeClr val="tx1"/>
            </a:solidFill>
          </a:ln>
        </p:spPr>
        <p:txBody>
          <a:bodyPr wrap="square" rtlCol="0">
            <a:spAutoFit/>
          </a:bodyPr>
          <a:lstStyle/>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１</a:t>
            </a:r>
            <a:r>
              <a:rPr kumimoji="1" lang="ja-JP" altLang="en-US" sz="2200" b="0" i="0" u="none" strike="noStrike" kern="1200" cap="none" spc="0" normalizeH="0" baseline="0" noProof="0" dirty="0" err="1"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大阪大学の現状分析</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付録</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２</a:t>
            </a: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取組</a:t>
            </a:r>
            <a:r>
              <a:rPr kumimoji="1" lang="en-US" altLang="ja-JP"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1-1 </a:t>
            </a:r>
            <a:r>
              <a:rPr kumimoji="1" lang="zh-TW"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大阪大学共</a:t>
            </a:r>
            <a:r>
              <a:rPr kumimoji="1" lang="zh-TW" altLang="en-US" sz="2200" b="0" i="0" u="none" kern="1200" cap="none" spc="0" normalizeH="0" baseline="0" noProof="0" dirty="0">
                <a:ln>
                  <a:noFill/>
                </a:ln>
                <a:effectLst/>
                <a:uLnTx/>
                <a:uFillTx/>
                <a:latin typeface="Meiryo UI" panose="020B0604030504040204" pitchFamily="50" charset="-128"/>
                <a:ea typeface="Meiryo UI" panose="020B0604030504040204" pitchFamily="50" charset="-128"/>
                <a:cs typeface="Meiryo UI" panose="020B0604030504040204" pitchFamily="50" charset="-128"/>
              </a:rPr>
              <a:t>創</a:t>
            </a:r>
            <a:r>
              <a:rPr kumimoji="1" lang="zh-TW"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機構</a:t>
            </a:r>
            <a:r>
              <a:rPr kumimoji="1" lang="ja-JP"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２</a:t>
            </a:r>
            <a:r>
              <a:rPr kumimoji="1" lang="zh-TW"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3</a:t>
            </a:r>
            <a:r>
              <a:rPr kumimoji="1" lang="ja-JP" altLang="en-US"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rPr>
              <a:t>本部の機能</a:t>
            </a:r>
            <a:endParaRPr kumimoji="1" lang="en-US" altLang="zh-TW" sz="2200" b="0" i="0" u="none" kern="1200" cap="none" spc="0" normalizeH="0" baseline="0" noProof="0" dirty="0" smtClean="0">
              <a:ln>
                <a:noFill/>
              </a:ln>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付録３．取組</a:t>
            </a:r>
            <a:r>
              <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1-1 </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大阪大学共創機構３：中之島アゴラ構想</a:t>
            </a:r>
            <a:endParaRPr lang="en-US" altLang="ja-JP"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付録４．</a:t>
            </a:r>
            <a:r>
              <a:rPr kumimoji="1" lang="zh-TW"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取組</a:t>
            </a:r>
            <a:r>
              <a:rPr kumimoji="1" lang="en-US" altLang="zh-TW"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1-2</a:t>
            </a:r>
            <a:r>
              <a:rPr kumimoji="1" lang="zh-TW"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en-US" altLang="zh-TW" sz="2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1" lang="zh-TW"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シンクタンク拠点「</a:t>
            </a:r>
            <a:r>
              <a:rPr kumimoji="1" lang="ja-JP" altLang="en-US" sz="2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社会</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ソリューションイニシアティブ」</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付録５</a:t>
            </a:r>
            <a:r>
              <a:rPr lang="ja-JP" altLang="en-US" sz="2200" dirty="0" err="1"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取組</a:t>
            </a:r>
            <a:r>
              <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2-1</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世界</a:t>
            </a:r>
            <a:r>
              <a:rPr kumimoji="1" lang="ja-JP" altLang="en-US" sz="2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トップレベルの研究拠点の</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形成</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lvl="0">
              <a:spcBef>
                <a:spcPts val="300"/>
              </a:spcBef>
              <a:spcAft>
                <a:spcPts val="300"/>
              </a:spcAft>
              <a:defRPr/>
            </a:pP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付録６．取組</a:t>
            </a:r>
            <a:r>
              <a:rPr lang="en-US" altLang="ja-JP"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3-1</a:t>
            </a: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　共</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創イノベーションの実現を担う人材を育成する教育改革</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７</a:t>
            </a:r>
            <a:r>
              <a:rPr kumimoji="1" lang="ja-JP" altLang="en-US" sz="2200" b="0" i="0" u="none" strike="noStrike" kern="1200" cap="none" spc="0" normalizeH="0" baseline="0" noProof="0" dirty="0" err="1"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取組</a:t>
            </a:r>
            <a:r>
              <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3-2</a:t>
            </a:r>
            <a:r>
              <a:rPr kumimoji="1" lang="ja-JP" altLang="en-US" sz="2200" b="0"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　複合的課題の解決が可能な人材の</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養成</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lvl="0">
              <a:spcBef>
                <a:spcPts val="300"/>
              </a:spcBef>
              <a:spcAft>
                <a:spcPts val="300"/>
              </a:spcAft>
              <a:defRPr/>
            </a:pP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付録８．</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取組</a:t>
            </a:r>
            <a:r>
              <a:rPr lang="en-US" altLang="ja-JP"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3-3  </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多様な学生の獲得によるイノベーションの</a:t>
            </a: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創出</a:t>
            </a:r>
            <a:endParaRPr lang="en-US" altLang="ja-JP"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a:t>
            </a:r>
            <a:r>
              <a:rPr lang="ja-JP" altLang="en-US" sz="2200" dirty="0">
                <a:solidFill>
                  <a:prstClr val="black"/>
                </a:solidFill>
                <a:latin typeface="Meiryo UI" panose="020B0604030504040204" pitchFamily="50" charset="-128"/>
                <a:ea typeface="Meiryo UI" panose="020B0604030504040204" pitchFamily="50" charset="-128"/>
                <a:cs typeface="Meiryo UI" panose="020B0604030504040204" pitchFamily="50" charset="-128"/>
              </a:rPr>
              <a:t>９</a:t>
            </a:r>
            <a:r>
              <a:rPr kumimoji="1" lang="ja-JP" altLang="en-US" sz="2200" b="0" i="0" u="none" strike="noStrike" kern="1200" cap="none" spc="0" normalizeH="0" baseline="0" noProof="0" dirty="0" err="1"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基盤強化：ガバナンス改革（運営体制）</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付録</a:t>
            </a:r>
            <a:r>
              <a:rPr lang="en-US" altLang="ja-JP"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2200" dirty="0" err="1"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基盤強化：人事制度改革（クロスアポイントメント制度）</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付録</a:t>
            </a:r>
            <a:r>
              <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2200" b="0" i="0" u="none" strike="noStrike" kern="1200" cap="none" spc="0" normalizeH="0" baseline="0" noProof="0" dirty="0" err="1"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rPr>
              <a:t>基盤強化：財務基盤の強化（中期財政シミュレーション）</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R="0" lvl="0" algn="l" defTabSz="914400" rtl="0" eaLnBrk="1" fontAlgn="auto" latinLnBrk="0" hangingPunct="1">
              <a:lnSpc>
                <a:spcPct val="100000"/>
              </a:lnSpc>
              <a:spcBef>
                <a:spcPts val="300"/>
              </a:spcBef>
              <a:spcAft>
                <a:spcPts val="300"/>
              </a:spcAft>
              <a:buClrTx/>
              <a:buSzTx/>
              <a:tabLst/>
              <a:defRPr/>
            </a:pP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付録</a:t>
            </a:r>
            <a:r>
              <a:rPr lang="en-US" altLang="ja-JP"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12</a:t>
            </a:r>
            <a:r>
              <a:rPr lang="ja-JP" altLang="en-US" sz="2200" dirty="0" err="1"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2200" dirty="0" smtClean="0">
                <a:solidFill>
                  <a:prstClr val="black"/>
                </a:solidFill>
                <a:latin typeface="Meiryo UI" panose="020B0604030504040204" pitchFamily="50" charset="-128"/>
                <a:ea typeface="Meiryo UI" panose="020B0604030504040204" pitchFamily="50" charset="-128"/>
                <a:cs typeface="Meiryo UI" panose="020B0604030504040204" pitchFamily="50" charset="-128"/>
              </a:rPr>
              <a:t>大阪大学の立地</a:t>
            </a:r>
            <a:endParaRPr kumimoji="1" lang="en-US" altLang="ja-JP" sz="2200" b="0"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タイトル 1"/>
          <p:cNvSpPr txBox="1">
            <a:spLocks/>
          </p:cNvSpPr>
          <p:nvPr/>
        </p:nvSpPr>
        <p:spPr>
          <a:xfrm>
            <a:off x="755576" y="9455"/>
            <a:ext cx="8136904" cy="360000"/>
          </a:xfrm>
          <a:prstGeom prst="rect">
            <a:avLst/>
          </a:prstGeom>
        </p:spPr>
        <p:txBody>
          <a:bodyPr vert="horz" wrap="none" lIns="0" tIns="90000" rIns="0" bIns="0" rtlCol="0" anchor="ctr" anchorCtr="0">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000" b="1" i="0" u="none" strike="noStrike" kern="1200" cap="none" spc="0" normalizeH="0" baseline="0" noProof="0" dirty="0" smtClean="0">
                <a:ln>
                  <a:noFill/>
                </a:ln>
                <a:solidFill>
                  <a:sysClr val="window" lastClr="FFFFFF"/>
                </a:solidFill>
                <a:effectLst/>
                <a:uLnTx/>
                <a:uFillTx/>
                <a:latin typeface="メイリオ"/>
                <a:ea typeface="メイリオ"/>
                <a:cs typeface="+mj-cs"/>
              </a:rPr>
              <a:t>付録の目次</a:t>
            </a:r>
            <a:endParaRPr kumimoji="1" lang="ja-JP" altLang="en-US" sz="2000" b="1" i="0" u="none" strike="noStrike" kern="1200" cap="none" spc="0" normalizeH="0" baseline="0" noProof="0" dirty="0">
              <a:ln>
                <a:noFill/>
              </a:ln>
              <a:solidFill>
                <a:sysClr val="window" lastClr="FFFFFF"/>
              </a:solidFill>
              <a:effectLst/>
              <a:uLnTx/>
              <a:uFillTx/>
              <a:latin typeface="メイリオ"/>
              <a:ea typeface="メイリオ"/>
              <a:cs typeface="+mj-cs"/>
            </a:endParaRPr>
          </a:p>
        </p:txBody>
      </p:sp>
      <p:sp>
        <p:nvSpPr>
          <p:cNvPr id="4" name="正方形/長方形 3"/>
          <p:cNvSpPr/>
          <p:nvPr/>
        </p:nvSpPr>
        <p:spPr>
          <a:xfrm>
            <a:off x="-2772816" y="378692"/>
            <a:ext cx="2393899" cy="1826172"/>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目次の修正、以下、付録番号変更有</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付録１，３，４，８を削除</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2764870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95740" y="432174"/>
            <a:ext cx="5443276" cy="332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eiryo" charset="-128"/>
              </a:rPr>
              <a:t>大阪</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eiryo" charset="-128"/>
              </a:rPr>
              <a:t>大学</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eiryo" charset="-128"/>
              </a:rPr>
              <a:t>の</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eiryo" charset="-128"/>
              </a:rPr>
              <a:t>強</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eiryo" charset="-128"/>
              </a:rPr>
              <a:t>み</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eiryo" charset="-128"/>
            </a:endParaRPr>
          </a:p>
        </p:txBody>
      </p:sp>
      <p:sp>
        <p:nvSpPr>
          <p:cNvPr id="5" name="正方形/長方形 4"/>
          <p:cNvSpPr/>
          <p:nvPr/>
        </p:nvSpPr>
        <p:spPr>
          <a:xfrm>
            <a:off x="5868144" y="432175"/>
            <a:ext cx="3106088" cy="332530"/>
          </a:xfrm>
          <a:prstGeom prst="rect">
            <a:avLst/>
          </a:prstGeom>
          <a:solidFill>
            <a:srgbClr val="0066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72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eiryo" charset="-128"/>
              </a:rPr>
              <a:t>大阪</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eiryo" charset="-128"/>
              </a:rPr>
              <a:t>大学</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eiryo" charset="-128"/>
              </a:rPr>
              <a:t>の課題</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eiryo" charset="-128"/>
            </a:endParaRPr>
          </a:p>
        </p:txBody>
      </p:sp>
      <p:sp>
        <p:nvSpPr>
          <p:cNvPr id="10" name="正方形/長方形 9"/>
          <p:cNvSpPr/>
          <p:nvPr/>
        </p:nvSpPr>
        <p:spPr>
          <a:xfrm>
            <a:off x="2996208" y="857828"/>
            <a:ext cx="2642808" cy="1851853"/>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16" name="テキスト ボックス 15"/>
          <p:cNvSpPr txBox="1"/>
          <p:nvPr/>
        </p:nvSpPr>
        <p:spPr>
          <a:xfrm>
            <a:off x="2997384" y="894403"/>
            <a:ext cx="26416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世界的に卓越した多研究分野</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17" name="テキスト ボックス 16"/>
          <p:cNvSpPr txBox="1"/>
          <p:nvPr/>
        </p:nvSpPr>
        <p:spPr>
          <a:xfrm>
            <a:off x="3115728" y="1234476"/>
            <a:ext cx="2376264" cy="1352763"/>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免疫学、</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化学、物理学、</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物質・材料科学</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、分子生物学・遺伝学、生物学・生物</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化学が論文被引用数ランキング世界５</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０</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位以内（</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2016</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0"/>
              </a:spcAft>
              <a:buClr>
                <a:srgbClr val="ECB100"/>
              </a:buClr>
              <a:buSzTx/>
              <a:buFont typeface="Wingdings" panose="05000000000000000000" pitchFamily="2" charset="2"/>
              <a:buChar char="l"/>
              <a:tabLst/>
              <a:defRPr/>
            </a:pPr>
            <a:r>
              <a:rPr kumimoji="1" lang="en-US" altLang="ja-JP" sz="1100" b="1" i="0" u="none" strike="noStrike" kern="1200" cap="none" spc="0" normalizeH="0" baseline="0" noProof="0" dirty="0" smtClean="0">
                <a:ln>
                  <a:noFill/>
                </a:ln>
                <a:solidFill>
                  <a:srgbClr val="C00000"/>
                </a:solidFill>
                <a:effectLst/>
                <a:uLnTx/>
                <a:uFillTx/>
                <a:latin typeface="メイリオ"/>
                <a:ea typeface="メイリオ"/>
                <a:cs typeface="+mn-cs"/>
              </a:rPr>
              <a:t>Highly Cited Researchers 2016</a:t>
            </a: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年８名（国内大学１位）</a:t>
            </a:r>
            <a:endParaRPr kumimoji="1" lang="ja-JP" altLang="en-US" sz="11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6" name="正方形/長方形 5"/>
          <p:cNvSpPr/>
          <p:nvPr/>
        </p:nvSpPr>
        <p:spPr>
          <a:xfrm>
            <a:off x="195740" y="857828"/>
            <a:ext cx="2642808" cy="1851091"/>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2" name="テキスト ボックス 1"/>
          <p:cNvSpPr txBox="1"/>
          <p:nvPr/>
        </p:nvSpPr>
        <p:spPr>
          <a:xfrm>
            <a:off x="196916" y="897440"/>
            <a:ext cx="229953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世界第１位の免疫学研究</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18" name="テキスト ボックス 17"/>
          <p:cNvSpPr txBox="1"/>
          <p:nvPr/>
        </p:nvSpPr>
        <p:spPr>
          <a:xfrm>
            <a:off x="315260" y="1225669"/>
            <a:ext cx="2376264" cy="1429707"/>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2016</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 </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Citation Impact</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（１論文当りの被引用数）世界の大学で１位</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世界的な賞を受賞した著名な研究者多数</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0"/>
              </a:spcAft>
              <a:buClr>
                <a:srgbClr val="ECB100"/>
              </a:buClr>
              <a:buSzTx/>
              <a:buFont typeface="Wingdings" panose="05000000000000000000" pitchFamily="2" charset="2"/>
              <a:buChar char="l"/>
              <a:tabLst/>
              <a:defRPr/>
            </a:pP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WPI</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に</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選ばれた</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
            </a:r>
            <a:b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b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免疫学</a:t>
            </a:r>
            <a:r>
              <a:rPr kumimoji="1" lang="ja-JP" altLang="en-US" sz="1100" b="1" i="0" u="none" strike="noStrike" kern="1200" cap="none" spc="0" normalizeH="0" baseline="0" noProof="0" dirty="0">
                <a:ln>
                  <a:noFill/>
                </a:ln>
                <a:solidFill>
                  <a:srgbClr val="C00000"/>
                </a:solidFill>
                <a:effectLst/>
                <a:uLnTx/>
                <a:uFillTx/>
                <a:latin typeface="メイリオ"/>
                <a:ea typeface="メイリオ"/>
                <a:cs typeface="+mn-cs"/>
              </a:rPr>
              <a:t>フロンティア研究</a:t>
            </a:r>
            <a:r>
              <a:rPr kumimoji="1" lang="ja-JP" altLang="en-US" sz="1100" b="1" i="0" u="none" strike="noStrike" kern="1200" cap="none" spc="0" normalizeH="0" baseline="0" noProof="0" dirty="0" smtClean="0">
                <a:ln>
                  <a:noFill/>
                </a:ln>
                <a:solidFill>
                  <a:srgbClr val="C00000"/>
                </a:solidFill>
                <a:effectLst/>
                <a:uLnTx/>
                <a:uFillTx/>
                <a:latin typeface="メイリオ"/>
                <a:ea typeface="メイリオ"/>
                <a:cs typeface="+mn-cs"/>
              </a:rPr>
              <a:t>センター</a:t>
            </a:r>
            <a:endParaRPr kumimoji="1" lang="ja-JP" altLang="en-US" sz="11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11" name="正方形/長方形 10"/>
          <p:cNvSpPr/>
          <p:nvPr/>
        </p:nvSpPr>
        <p:spPr>
          <a:xfrm>
            <a:off x="195740" y="2873292"/>
            <a:ext cx="2642808" cy="1851852"/>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19" name="テキスト ボックス 18"/>
          <p:cNvSpPr txBox="1"/>
          <p:nvPr/>
        </p:nvSpPr>
        <p:spPr>
          <a:xfrm>
            <a:off x="240982" y="2927719"/>
            <a:ext cx="249460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分野横断、組織横断研究創成</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20" name="テキスト ボックス 19"/>
          <p:cNvSpPr txBox="1"/>
          <p:nvPr/>
        </p:nvSpPr>
        <p:spPr>
          <a:xfrm>
            <a:off x="329012" y="3235496"/>
            <a:ext cx="2376264" cy="1352763"/>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創</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薬基盤科学、認知脳システム学（ロボット）、光量子科学、</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グローバルヒストリー等</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400"/>
              </a:spcAft>
              <a:buClr>
                <a:srgbClr val="ECB100"/>
              </a:buClr>
              <a:buSzTx/>
              <a:buFont typeface="Wingdings" panose="05000000000000000000" pitchFamily="2" charset="2"/>
              <a:buChar char="l"/>
              <a:tabLst/>
              <a:defRPr/>
            </a:pP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学内に</a:t>
            </a:r>
            <a:r>
              <a:rPr kumimoji="1" lang="zh-TW"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情報</a:t>
            </a:r>
            <a:r>
              <a:rPr kumimoji="1" lang="zh-TW"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通信研究機構（総務省所管</a:t>
            </a:r>
            <a:r>
              <a:rPr kumimoji="1" lang="zh-TW"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a:t>
            </a:r>
            <a:r>
              <a:rPr kumimoji="1" lang="ja-JP" altLang="en-US" sz="1100" b="1" i="0" u="heavy" strike="noStrike" kern="1200" cap="none" spc="0" normalizeH="0" baseline="0" noProof="0" dirty="0" err="1" smtClean="0">
                <a:ln>
                  <a:noFill/>
                </a:ln>
                <a:solidFill>
                  <a:prstClr val="black"/>
                </a:solidFill>
                <a:effectLst/>
                <a:uLnTx/>
                <a:uFill>
                  <a:solidFill>
                    <a:srgbClr val="FFAB2F"/>
                  </a:solidFill>
                </a:uFill>
                <a:latin typeface="メイリオ"/>
                <a:ea typeface="メイリオ"/>
                <a:cs typeface="+mn-cs"/>
              </a:rPr>
              <a:t>、</a:t>
            </a:r>
            <a:r>
              <a:rPr kumimoji="1" lang="zh-CN"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理化</a:t>
            </a:r>
            <a:r>
              <a:rPr kumimoji="1" lang="zh-CN"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学研究所（</a:t>
            </a:r>
            <a:r>
              <a:rPr kumimoji="1" lang="zh-CN"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文科省</a:t>
            </a:r>
            <a:r>
              <a:rPr kumimoji="1" lang="zh-CN"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所管</a:t>
            </a:r>
            <a:r>
              <a:rPr kumimoji="1" lang="zh-CN"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a:t>
            </a:r>
            <a:r>
              <a:rPr kumimoji="1" lang="ja-JP" altLang="en-US" sz="1100" b="1" i="0" u="heavy" strike="noStrike" kern="1200" cap="none" spc="0" normalizeH="0" baseline="0" noProof="0" dirty="0" err="1" smtClean="0">
                <a:ln>
                  <a:noFill/>
                </a:ln>
                <a:solidFill>
                  <a:prstClr val="black"/>
                </a:solidFill>
                <a:effectLst/>
                <a:uLnTx/>
                <a:uFill>
                  <a:solidFill>
                    <a:srgbClr val="FFAB2F"/>
                  </a:solidFill>
                </a:uFill>
                <a:latin typeface="メイリオ"/>
                <a:ea typeface="メイリオ"/>
                <a:cs typeface="+mn-cs"/>
              </a:rPr>
              <a:t>、</a:t>
            </a:r>
            <a:r>
              <a:rPr kumimoji="1" lang="zh-TW"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産業</a:t>
            </a:r>
            <a:r>
              <a:rPr kumimoji="1" lang="zh-TW"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技術総合研究所（</a:t>
            </a:r>
            <a:r>
              <a:rPr kumimoji="1" lang="zh-TW"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経産省</a:t>
            </a:r>
            <a:r>
              <a:rPr kumimoji="1" lang="zh-TW"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所管</a:t>
            </a:r>
            <a:r>
              <a:rPr kumimoji="1" lang="zh-TW"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a:t>
            </a:r>
            <a:r>
              <a:rPr kumimoji="1" lang="ja-JP" altLang="en-US" sz="1100" b="1" i="0" u="heavy" strike="noStrike" kern="1200" cap="none" spc="0" normalizeH="0" baseline="0" noProof="0" dirty="0">
                <a:ln>
                  <a:noFill/>
                </a:ln>
                <a:solidFill>
                  <a:prstClr val="black"/>
                </a:solidFill>
                <a:effectLst/>
                <a:uLnTx/>
                <a:uFill>
                  <a:solidFill>
                    <a:srgbClr val="FFAB2F"/>
                  </a:solidFill>
                </a:uFill>
                <a:latin typeface="メイリオ"/>
                <a:ea typeface="メイリオ"/>
                <a:cs typeface="+mn-cs"/>
              </a:rPr>
              <a:t>の</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脳や生体の研究拠点</a:t>
            </a:r>
            <a:endPar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endParaRPr>
          </a:p>
        </p:txBody>
      </p:sp>
      <p:sp>
        <p:nvSpPr>
          <p:cNvPr id="8" name="正方形/長方形 7"/>
          <p:cNvSpPr/>
          <p:nvPr/>
        </p:nvSpPr>
        <p:spPr>
          <a:xfrm>
            <a:off x="2996208" y="2873292"/>
            <a:ext cx="2642808" cy="1851852"/>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21" name="テキスト ボックス 20"/>
          <p:cNvSpPr txBox="1"/>
          <p:nvPr/>
        </p:nvSpPr>
        <p:spPr>
          <a:xfrm>
            <a:off x="3007398" y="2927719"/>
            <a:ext cx="275778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統合</a:t>
            </a:r>
            <a:r>
              <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rPr>
              <a:t>知・共創</a:t>
            </a: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知を獲得す</a:t>
            </a:r>
            <a:r>
              <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rPr>
              <a:t>る</a:t>
            </a: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教育</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25" name="テキスト ボックス 24"/>
          <p:cNvSpPr txBox="1"/>
          <p:nvPr/>
        </p:nvSpPr>
        <p:spPr>
          <a:xfrm>
            <a:off x="3129480" y="3242408"/>
            <a:ext cx="2376264" cy="1429707"/>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大学院教育における先駆的な高度教養教育、分野横断型副専攻・副プログラムの導入</a:t>
            </a:r>
            <a:endPar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五つの博士課程教育リーディングプログラム</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人間や社会を対象とした</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21</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世紀／グローバル</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COE</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プログラム</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9" name="正方形/長方形 8"/>
          <p:cNvSpPr/>
          <p:nvPr/>
        </p:nvSpPr>
        <p:spPr>
          <a:xfrm>
            <a:off x="195740" y="4897490"/>
            <a:ext cx="2642808" cy="1851090"/>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26" name="テキスト ボックス 25"/>
          <p:cNvSpPr txBox="1"/>
          <p:nvPr/>
        </p:nvSpPr>
        <p:spPr>
          <a:xfrm>
            <a:off x="206931" y="4955383"/>
            <a:ext cx="26316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リーディングホスピタル</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27" name="テキスト ボックス 26"/>
          <p:cNvSpPr txBox="1"/>
          <p:nvPr/>
        </p:nvSpPr>
        <p:spPr>
          <a:xfrm>
            <a:off x="329012" y="5263160"/>
            <a:ext cx="2376264" cy="1421346"/>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医学部と歯学部に附属病院をもつ</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臨床研究や創薬開発の分野での圧倒的な実績：実施したプロトコル（治験実施計画書）と医師主導治験数は全国一</a:t>
            </a:r>
            <a:endPar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医学部付属病院は</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2015</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年医療法上の「臨床研究中核病院」に指定</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7" name="正方形/長方形 6"/>
          <p:cNvSpPr/>
          <p:nvPr/>
        </p:nvSpPr>
        <p:spPr>
          <a:xfrm>
            <a:off x="2996208" y="4889516"/>
            <a:ext cx="2642808" cy="1851852"/>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smtClean="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28" name="テキスト ボックス 27"/>
          <p:cNvSpPr txBox="1"/>
          <p:nvPr/>
        </p:nvSpPr>
        <p:spPr>
          <a:xfrm>
            <a:off x="3033985" y="4961035"/>
            <a:ext cx="26316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solidFill>
                  <a:srgbClr val="ECB100">
                    <a:lumMod val="50000"/>
                  </a:srgbClr>
                </a:solidFill>
                <a:effectLst/>
                <a:uLnTx/>
                <a:uFillTx/>
                <a:latin typeface="メイリオ"/>
                <a:ea typeface="メイリオ"/>
                <a:cs typeface="+mn-cs"/>
              </a:rPr>
              <a:t>新たな人事制度の積極導入</a:t>
            </a:r>
            <a:endParaRPr kumimoji="1" lang="ja-JP" altLang="en-US" sz="1400" b="1" i="0" u="sng"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29" name="テキスト ボックス 28"/>
          <p:cNvSpPr txBox="1"/>
          <p:nvPr/>
        </p:nvSpPr>
        <p:spPr>
          <a:xfrm>
            <a:off x="3115728" y="5301631"/>
            <a:ext cx="2376264" cy="1344402"/>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ECB100"/>
              </a:buClr>
              <a:buSzTx/>
              <a:buFont typeface="Wingdings" panose="05000000000000000000" pitchFamily="2" charset="2"/>
              <a:buChar char="l"/>
              <a:tabLst/>
              <a:defRPr/>
            </a:pP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2014</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年にクロスアポイントメント制度を導入。</a:t>
            </a:r>
            <a:r>
              <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2016</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年研究機関との間で</a:t>
            </a:r>
            <a:r>
              <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60</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件（</a:t>
            </a:r>
            <a:r>
              <a:rPr kumimoji="1" lang="ja-JP" altLang="en-US" sz="1100" b="1" i="0" u="heavy" strike="noStrike" kern="1200" cap="none" spc="0" normalizeH="0" baseline="0" noProof="0" dirty="0" err="1" smtClean="0">
                <a:ln>
                  <a:noFill/>
                </a:ln>
                <a:solidFill>
                  <a:prstClr val="black"/>
                </a:solidFill>
                <a:effectLst/>
                <a:uLnTx/>
                <a:uFill>
                  <a:solidFill>
                    <a:srgbClr val="FFAB2F"/>
                  </a:solidFill>
                </a:uFill>
                <a:latin typeface="メイリオ"/>
                <a:ea typeface="メイリオ"/>
                <a:cs typeface="+mn-cs"/>
              </a:rPr>
              <a:t>招へい</a:t>
            </a:r>
            <a:r>
              <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49</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件、派遣</a:t>
            </a:r>
            <a:r>
              <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11</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件）。</a:t>
            </a:r>
            <a:r>
              <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2017</a:t>
            </a:r>
            <a:r>
              <a:rPr kumimoji="1" lang="ja-JP" altLang="en-US"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rPr>
              <a:t>年産学間で開始</a:t>
            </a:r>
            <a:endParaRPr kumimoji="1" lang="en-US" altLang="ja-JP" sz="1100" b="1" i="0" u="heavy" strike="noStrike" kern="1200" cap="none" spc="0" normalizeH="0" baseline="0" noProof="0" dirty="0" smtClean="0">
              <a:ln>
                <a:noFill/>
              </a:ln>
              <a:solidFill>
                <a:prstClr val="black"/>
              </a:solidFill>
              <a:effectLst/>
              <a:uLnTx/>
              <a:uFill>
                <a:solidFill>
                  <a:srgbClr val="FFAB2F"/>
                </a:solidFill>
              </a:uFill>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400"/>
              </a:spcAft>
              <a:buClr>
                <a:srgbClr val="ECB100"/>
              </a:buClr>
              <a:buSzTx/>
              <a:buFont typeface="Wingdings" panose="05000000000000000000" pitchFamily="2" charset="2"/>
              <a:buChar char="l"/>
              <a:tabLst/>
              <a:defRPr/>
            </a:pP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2010</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年リサーチ・アドミニストレーター（</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URA</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）を導入。</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2012</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年からの</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URA</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整備事業で高評価</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12" name="正方形/長方形 11"/>
          <p:cNvSpPr/>
          <p:nvPr/>
        </p:nvSpPr>
        <p:spPr>
          <a:xfrm>
            <a:off x="5868144" y="857828"/>
            <a:ext cx="3096992" cy="1275028"/>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33" name="テキスト ボックス 32"/>
          <p:cNvSpPr txBox="1"/>
          <p:nvPr/>
        </p:nvSpPr>
        <p:spPr>
          <a:xfrm>
            <a:off x="5868144" y="917892"/>
            <a:ext cx="30969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effectLst/>
                <a:uLnTx/>
                <a:uFillTx/>
                <a:latin typeface="メイリオ"/>
                <a:ea typeface="メイリオ"/>
                <a:cs typeface="+mn-cs"/>
              </a:rPr>
              <a:t>共</a:t>
            </a:r>
            <a:r>
              <a:rPr kumimoji="1" lang="ja-JP" altLang="en-US" sz="1400" b="1" i="0" u="sng" strike="noStrike" kern="1200" cap="none" spc="0" normalizeH="0" baseline="0" noProof="0" dirty="0">
                <a:ln>
                  <a:noFill/>
                </a:ln>
                <a:effectLst/>
                <a:uLnTx/>
                <a:uFillTx/>
                <a:latin typeface="メイリオ"/>
                <a:ea typeface="メイリオ"/>
                <a:cs typeface="+mn-cs"/>
              </a:rPr>
              <a:t>創イノベーションを軸とした好循環システムの</a:t>
            </a:r>
            <a:r>
              <a:rPr kumimoji="1" lang="ja-JP" altLang="en-US" sz="1400" b="1" i="0" u="sng" strike="noStrike" kern="1200" cap="none" spc="0" normalizeH="0" baseline="0" noProof="0" dirty="0" smtClean="0">
                <a:ln>
                  <a:noFill/>
                </a:ln>
                <a:effectLst/>
                <a:uLnTx/>
                <a:uFillTx/>
                <a:latin typeface="メイリオ"/>
                <a:ea typeface="メイリオ"/>
                <a:cs typeface="+mn-cs"/>
              </a:rPr>
              <a:t>形成</a:t>
            </a:r>
            <a:endParaRPr kumimoji="1" lang="ja-JP" altLang="en-US" sz="1400" b="1" i="0" u="sng" strike="noStrike" kern="1200" cap="none" spc="0" normalizeH="0" baseline="0" noProof="0" dirty="0">
              <a:ln>
                <a:noFill/>
              </a:ln>
              <a:effectLst/>
              <a:uLnTx/>
              <a:uFillTx/>
              <a:latin typeface="メイリオ"/>
              <a:ea typeface="メイリオ"/>
              <a:cs typeface="+mn-cs"/>
            </a:endParaRPr>
          </a:p>
        </p:txBody>
      </p:sp>
      <p:sp>
        <p:nvSpPr>
          <p:cNvPr id="37" name="テキスト ボックス 36"/>
          <p:cNvSpPr txBox="1"/>
          <p:nvPr/>
        </p:nvSpPr>
        <p:spPr>
          <a:xfrm>
            <a:off x="6012160" y="1437978"/>
            <a:ext cx="2808312" cy="598710"/>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lvl="0" indent="-140400">
              <a:buClr>
                <a:srgbClr val="3166DD"/>
              </a:buClr>
              <a:buFont typeface="Wingdings" panose="05000000000000000000" pitchFamily="2" charset="2"/>
              <a:buChar char="l"/>
              <a:defRPr/>
            </a:pPr>
            <a:r>
              <a:rPr lang="ja-JP" altLang="en-US" sz="1100" b="1" dirty="0">
                <a:solidFill>
                  <a:prstClr val="black"/>
                </a:solidFill>
              </a:rPr>
              <a:t>社会との共創による新たな価値創造に基づき、社会との間で、知と人材と資金の好循環</a:t>
            </a:r>
            <a:r>
              <a:rPr lang="ja-JP" altLang="en-US" sz="1100" b="1" dirty="0" smtClean="0">
                <a:solidFill>
                  <a:prstClr val="black"/>
                </a:solidFill>
              </a:rPr>
              <a:t>システムの構築が課題</a:t>
            </a:r>
            <a:endParaRPr lang="ja-JP" altLang="en-US" sz="1100" b="1" dirty="0">
              <a:solidFill>
                <a:prstClr val="black"/>
              </a:solidFill>
            </a:endParaRPr>
          </a:p>
        </p:txBody>
      </p:sp>
      <p:sp>
        <p:nvSpPr>
          <p:cNvPr id="13" name="正方形/長方形 12"/>
          <p:cNvSpPr/>
          <p:nvPr/>
        </p:nvSpPr>
        <p:spPr>
          <a:xfrm>
            <a:off x="5877240" y="2314132"/>
            <a:ext cx="3096992" cy="1394159"/>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34" name="テキスト ボックス 33"/>
          <p:cNvSpPr txBox="1"/>
          <p:nvPr/>
        </p:nvSpPr>
        <p:spPr>
          <a:xfrm>
            <a:off x="5886336" y="2412562"/>
            <a:ext cx="30969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effectLst/>
                <a:uLnTx/>
                <a:uFillTx/>
                <a:latin typeface="メイリオ"/>
                <a:ea typeface="メイリオ"/>
                <a:cs typeface="+mn-cs"/>
              </a:rPr>
              <a:t>社会</a:t>
            </a:r>
            <a:r>
              <a:rPr kumimoji="1" lang="ja-JP" altLang="en-US" sz="1400" b="1" i="0" u="sng" strike="noStrike" kern="1200" cap="none" spc="0" normalizeH="0" baseline="0" noProof="0" dirty="0">
                <a:ln>
                  <a:noFill/>
                </a:ln>
                <a:effectLst/>
                <a:uLnTx/>
                <a:uFillTx/>
                <a:latin typeface="メイリオ"/>
                <a:ea typeface="メイリオ"/>
                <a:cs typeface="+mn-cs"/>
              </a:rPr>
              <a:t>と学知を往還する</a:t>
            </a:r>
            <a:r>
              <a:rPr kumimoji="1" lang="ja-JP" altLang="en-US" sz="1400" b="1" i="0" u="sng" strike="noStrike" kern="1200" cap="none" spc="0" normalizeH="0" baseline="0" noProof="0" dirty="0" smtClean="0">
                <a:ln>
                  <a:noFill/>
                </a:ln>
                <a:effectLst/>
                <a:uLnTx/>
                <a:uFillTx/>
                <a:latin typeface="メイリオ"/>
                <a:ea typeface="メイリオ"/>
                <a:cs typeface="+mn-cs"/>
              </a:rPr>
              <a:t>人社系</a:t>
            </a:r>
            <a:r>
              <a:rPr kumimoji="1" lang="ja-JP" altLang="en-US" sz="1400" b="1" i="0" u="sng" strike="noStrike" kern="1200" cap="none" spc="0" normalizeH="0" baseline="0" noProof="0" dirty="0">
                <a:ln>
                  <a:noFill/>
                </a:ln>
                <a:effectLst/>
                <a:uLnTx/>
                <a:uFillTx/>
                <a:latin typeface="メイリオ"/>
                <a:ea typeface="メイリオ"/>
                <a:cs typeface="+mn-cs"/>
              </a:rPr>
              <a:t>を中心としたシンクタンク機能の</a:t>
            </a:r>
            <a:r>
              <a:rPr kumimoji="1" lang="ja-JP" altLang="en-US" sz="1400" b="1" i="0" u="sng" strike="noStrike" kern="1200" cap="none" spc="0" normalizeH="0" baseline="0" noProof="0" dirty="0" smtClean="0">
                <a:ln>
                  <a:noFill/>
                </a:ln>
                <a:effectLst/>
                <a:uLnTx/>
                <a:uFillTx/>
                <a:latin typeface="メイリオ"/>
                <a:ea typeface="メイリオ"/>
                <a:cs typeface="+mn-cs"/>
              </a:rPr>
              <a:t>必要性</a:t>
            </a:r>
            <a:endParaRPr kumimoji="1" lang="ja-JP" altLang="en-US" sz="1400" b="1" i="0" u="sng" strike="noStrike" kern="1200" cap="none" spc="0" normalizeH="0" baseline="0" noProof="0" dirty="0">
              <a:ln>
                <a:noFill/>
              </a:ln>
              <a:effectLst/>
              <a:uLnTx/>
              <a:uFillTx/>
              <a:latin typeface="メイリオ"/>
              <a:ea typeface="メイリオ"/>
              <a:cs typeface="+mn-cs"/>
            </a:endParaRPr>
          </a:p>
        </p:txBody>
      </p:sp>
      <p:sp>
        <p:nvSpPr>
          <p:cNvPr id="38" name="テキスト ボックス 37"/>
          <p:cNvSpPr txBox="1"/>
          <p:nvPr/>
        </p:nvSpPr>
        <p:spPr>
          <a:xfrm>
            <a:off x="6021256" y="2981704"/>
            <a:ext cx="2808312" cy="598710"/>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0"/>
              </a:spcAft>
              <a:buClr>
                <a:srgbClr val="3166DD"/>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多様化・複雑化する社会課題の解決のために、卓越した学際研究・文理融合研究に基づくシンクタンク機能</a:t>
            </a:r>
            <a:r>
              <a:rPr lang="ja-JP" altLang="en-US" sz="1100" b="1" dirty="0">
                <a:solidFill>
                  <a:prstClr val="black"/>
                </a:solidFill>
                <a:latin typeface="メイリオ"/>
                <a:ea typeface="メイリオ"/>
              </a:rPr>
              <a:t>の</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構築が課題</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正方形/長方形 13"/>
          <p:cNvSpPr/>
          <p:nvPr/>
        </p:nvSpPr>
        <p:spPr>
          <a:xfrm>
            <a:off x="5877240" y="3902372"/>
            <a:ext cx="3096992" cy="1308200"/>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35" name="テキスト ボックス 34"/>
          <p:cNvSpPr txBox="1"/>
          <p:nvPr/>
        </p:nvSpPr>
        <p:spPr>
          <a:xfrm>
            <a:off x="5886336" y="3963632"/>
            <a:ext cx="309699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effectLst/>
                <a:uLnTx/>
                <a:uFillTx/>
                <a:latin typeface="メイリオ"/>
                <a:ea typeface="メイリオ"/>
                <a:cs typeface="+mn-cs"/>
              </a:rPr>
              <a:t>国際協働ネットワーク化</a:t>
            </a:r>
            <a:r>
              <a:rPr kumimoji="1" lang="ja-JP" altLang="en-US" sz="1400" b="1" i="0" u="sng" strike="noStrike" kern="1200" cap="none" spc="0" normalizeH="0" baseline="0" noProof="0" dirty="0">
                <a:ln>
                  <a:noFill/>
                </a:ln>
                <a:effectLst/>
                <a:uLnTx/>
                <a:uFillTx/>
                <a:latin typeface="メイリオ"/>
                <a:ea typeface="メイリオ"/>
                <a:cs typeface="+mn-cs"/>
              </a:rPr>
              <a:t>基盤の</a:t>
            </a:r>
            <a:r>
              <a:rPr kumimoji="1" lang="ja-JP" altLang="en-US" sz="1400" b="1" i="0" u="sng" strike="noStrike" kern="1200" cap="none" spc="0" normalizeH="0" baseline="0" noProof="0" dirty="0" smtClean="0">
                <a:ln>
                  <a:noFill/>
                </a:ln>
                <a:effectLst/>
                <a:uLnTx/>
                <a:uFillTx/>
                <a:latin typeface="メイリオ"/>
                <a:ea typeface="メイリオ"/>
                <a:cs typeface="+mn-cs"/>
              </a:rPr>
              <a:t>強化</a:t>
            </a:r>
            <a:endParaRPr kumimoji="1" lang="ja-JP" altLang="en-US" sz="1400" b="1" i="0" u="sng" strike="noStrike" kern="1200" cap="none" spc="0" normalizeH="0" baseline="0" noProof="0" dirty="0">
              <a:ln>
                <a:noFill/>
              </a:ln>
              <a:effectLst/>
              <a:uLnTx/>
              <a:uFillTx/>
              <a:latin typeface="メイリオ"/>
              <a:ea typeface="メイリオ"/>
              <a:cs typeface="+mn-cs"/>
            </a:endParaRPr>
          </a:p>
        </p:txBody>
      </p:sp>
      <p:sp>
        <p:nvSpPr>
          <p:cNvPr id="39" name="テキスト ボックス 38"/>
          <p:cNvSpPr txBox="1"/>
          <p:nvPr/>
        </p:nvSpPr>
        <p:spPr>
          <a:xfrm>
            <a:off x="6021256" y="4312049"/>
            <a:ext cx="2808312" cy="767987"/>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0"/>
              </a:spcAft>
              <a:buClr>
                <a:srgbClr val="3166DD"/>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国際連携の多くが一部の分野の研究者・グループの交流に依存しており、全学的な国際協働ネットワークの基盤強化が課題</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5" name="正方形/長方形 14"/>
          <p:cNvSpPr/>
          <p:nvPr/>
        </p:nvSpPr>
        <p:spPr>
          <a:xfrm>
            <a:off x="5876452" y="5306740"/>
            <a:ext cx="3096992" cy="1336935"/>
          </a:xfrm>
          <a:prstGeom prst="rect">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400" b="1" i="0" u="none" strike="noStrike" kern="1200" cap="none" spc="0" normalizeH="0" baseline="0" noProof="0" dirty="0">
              <a:ln>
                <a:noFill/>
              </a:ln>
              <a:solidFill>
                <a:srgbClr val="C0504D"/>
              </a:solidFill>
              <a:effectLst/>
              <a:uLnTx/>
              <a:uFillTx/>
              <a:latin typeface="メイリオ"/>
              <a:ea typeface="メイリオ"/>
              <a:cs typeface="Meiryo" charset="-128"/>
            </a:endParaRPr>
          </a:p>
        </p:txBody>
      </p:sp>
      <p:sp>
        <p:nvSpPr>
          <p:cNvPr id="36" name="テキスト ボックス 35"/>
          <p:cNvSpPr txBox="1"/>
          <p:nvPr/>
        </p:nvSpPr>
        <p:spPr>
          <a:xfrm>
            <a:off x="5891167" y="5356148"/>
            <a:ext cx="309699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sng" strike="noStrike" kern="1200" cap="none" spc="0" normalizeH="0" baseline="0" noProof="0" dirty="0" smtClean="0">
                <a:ln>
                  <a:noFill/>
                </a:ln>
                <a:effectLst/>
                <a:uLnTx/>
                <a:uFillTx/>
                <a:latin typeface="メイリオ"/>
                <a:ea typeface="メイリオ"/>
                <a:cs typeface="+mn-cs"/>
              </a:rPr>
              <a:t>ガバナンス</a:t>
            </a:r>
            <a:r>
              <a:rPr kumimoji="1" lang="ja-JP" altLang="en-US" sz="1400" b="1" i="0" u="sng" strike="noStrike" kern="1200" cap="none" spc="0" normalizeH="0" baseline="0" noProof="0" dirty="0">
                <a:ln>
                  <a:noFill/>
                </a:ln>
                <a:effectLst/>
                <a:uLnTx/>
                <a:uFillTx/>
                <a:latin typeface="メイリオ"/>
                <a:ea typeface="メイリオ"/>
                <a:cs typeface="+mn-cs"/>
              </a:rPr>
              <a:t>改革・財務基盤の</a:t>
            </a:r>
            <a:r>
              <a:rPr kumimoji="1" lang="ja-JP" altLang="en-US" sz="1400" b="1" i="0" u="sng" strike="noStrike" kern="1200" cap="none" spc="0" normalizeH="0" baseline="0" noProof="0" dirty="0" smtClean="0">
                <a:ln>
                  <a:noFill/>
                </a:ln>
                <a:effectLst/>
                <a:uLnTx/>
                <a:uFillTx/>
                <a:latin typeface="メイリオ"/>
                <a:ea typeface="メイリオ"/>
                <a:cs typeface="+mn-cs"/>
              </a:rPr>
              <a:t>強化</a:t>
            </a:r>
            <a:endParaRPr kumimoji="1" lang="ja-JP" altLang="en-US" sz="1400" b="1" i="0" u="sng" strike="noStrike" kern="1200" cap="none" spc="0" normalizeH="0" baseline="0" noProof="0" dirty="0">
              <a:ln>
                <a:noFill/>
              </a:ln>
              <a:effectLst/>
              <a:uLnTx/>
              <a:uFillTx/>
              <a:latin typeface="メイリオ"/>
              <a:ea typeface="メイリオ"/>
              <a:cs typeface="+mn-cs"/>
            </a:endParaRPr>
          </a:p>
        </p:txBody>
      </p:sp>
      <p:sp>
        <p:nvSpPr>
          <p:cNvPr id="40" name="テキスト ボックス 39"/>
          <p:cNvSpPr txBox="1"/>
          <p:nvPr/>
        </p:nvSpPr>
        <p:spPr>
          <a:xfrm>
            <a:off x="6020468" y="5663925"/>
            <a:ext cx="2808312" cy="844931"/>
          </a:xfrm>
          <a:prstGeom prst="rect">
            <a:avLst/>
          </a:prstGeom>
          <a:solidFill>
            <a:schemeClr val="bg1"/>
          </a:solidFill>
          <a:effectLst>
            <a:outerShdw blurRad="50800" dist="38100" dir="2700000" algn="tl" rotWithShape="0">
              <a:prstClr val="black">
                <a:alpha val="40000"/>
              </a:prstClr>
            </a:outerShdw>
          </a:effectLst>
        </p:spPr>
        <p:txBody>
          <a:bodyPr wrap="square" lIns="36000" tIns="54000" rIns="36000" bIns="36000" rtlCol="0">
            <a:spAutoFit/>
          </a:bodyPr>
          <a:lstStyle/>
          <a:p>
            <a:pPr marL="139700" marR="0" lvl="0" indent="-140400" algn="l" defTabSz="914400" rtl="0" eaLnBrk="1" fontAlgn="auto" latinLnBrk="0" hangingPunct="1">
              <a:lnSpc>
                <a:spcPct val="100000"/>
              </a:lnSpc>
              <a:spcBef>
                <a:spcPts val="0"/>
              </a:spcBef>
              <a:spcAft>
                <a:spcPts val="600"/>
              </a:spcAft>
              <a:buClr>
                <a:srgbClr val="3166DD"/>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学内資源の適切配分及び大学経営人材と支援人材の育成</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39700" marR="0" lvl="0" indent="-140400" algn="l" defTabSz="914400" rtl="0" eaLnBrk="1" fontAlgn="auto" latinLnBrk="0" hangingPunct="1">
              <a:lnSpc>
                <a:spcPct val="100000"/>
              </a:lnSpc>
              <a:spcBef>
                <a:spcPts val="0"/>
              </a:spcBef>
              <a:spcAft>
                <a:spcPts val="0"/>
              </a:spcAft>
              <a:buClr>
                <a:srgbClr val="3166DD"/>
              </a:buClr>
              <a:buSzTx/>
              <a:buFont typeface="Wingdings" panose="05000000000000000000" pitchFamily="2" charset="2"/>
              <a:buChar char="l"/>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学生納付金や国からの運営費交付金以外の財源の多様化</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8" name="タイトル 47"/>
          <p:cNvSpPr>
            <a:spLocks noGrp="1"/>
          </p:cNvSpPr>
          <p:nvPr>
            <p:ph type="title"/>
          </p:nvPr>
        </p:nvSpPr>
        <p:spPr/>
        <p:txBody>
          <a:bodyPr/>
          <a:lstStyle/>
          <a:p>
            <a:r>
              <a:rPr lang="ja-JP" altLang="en-US" dirty="0"/>
              <a:t>大阪大学の現状分析</a:t>
            </a:r>
          </a:p>
        </p:txBody>
      </p:sp>
      <p:sp>
        <p:nvSpPr>
          <p:cNvPr id="4" name="スライド番号プレースホルダー 3"/>
          <p:cNvSpPr>
            <a:spLocks noGrp="1"/>
          </p:cNvSpPr>
          <p:nvPr>
            <p:ph type="sldNum" sz="quarter" idx="12"/>
          </p:nvPr>
        </p:nvSpPr>
        <p:spPr>
          <a:xfrm>
            <a:off x="-48776" y="9455"/>
            <a:ext cx="755576"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付録１</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16994672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角丸四角形 323"/>
          <p:cNvSpPr/>
          <p:nvPr/>
        </p:nvSpPr>
        <p:spPr>
          <a:xfrm>
            <a:off x="179513" y="2449731"/>
            <a:ext cx="3780058" cy="4108373"/>
          </a:xfrm>
          <a:prstGeom prst="roundRect">
            <a:avLst>
              <a:gd name="adj" fmla="val 6058"/>
            </a:avLst>
          </a:prstGeom>
          <a:gradFill flip="none" rotWithShape="1">
            <a:gsLst>
              <a:gs pos="0">
                <a:schemeClr val="bg1"/>
              </a:gs>
              <a:gs pos="100000">
                <a:schemeClr val="accent6"/>
              </a:gs>
            </a:gsLst>
            <a:path path="rect">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wrap="square" lIns="252000" rIns="72000" bIns="0" rtlCol="0" anchor="ctr"/>
          <a:lstStyle/>
          <a:p>
            <a:pPr marL="171450" marR="0" lvl="0" indent="-171450" algn="just"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 name="角丸四角形 22"/>
          <p:cNvSpPr/>
          <p:nvPr/>
        </p:nvSpPr>
        <p:spPr>
          <a:xfrm>
            <a:off x="6018388" y="2511086"/>
            <a:ext cx="2951909" cy="4108374"/>
          </a:xfrm>
          <a:prstGeom prst="roundRect">
            <a:avLst>
              <a:gd name="adj" fmla="val 6058"/>
            </a:avLst>
          </a:prstGeom>
          <a:gradFill flip="none" rotWithShape="1">
            <a:gsLst>
              <a:gs pos="0">
                <a:schemeClr val="bg1"/>
              </a:gs>
              <a:gs pos="100000">
                <a:schemeClr val="accent2">
                  <a:lumMod val="60000"/>
                  <a:lumOff val="40000"/>
                </a:schemeClr>
              </a:gs>
            </a:gsLst>
            <a:path path="rect">
              <a:fillToRect l="50000" t="50000" r="50000" b="50000"/>
            </a:path>
            <a:tileRect/>
          </a:gradFill>
          <a:ln>
            <a:noFill/>
          </a:ln>
        </p:spPr>
        <p:style>
          <a:lnRef idx="1">
            <a:schemeClr val="accent3"/>
          </a:lnRef>
          <a:fillRef idx="2">
            <a:schemeClr val="accent3"/>
          </a:fillRef>
          <a:effectRef idx="1">
            <a:schemeClr val="accent3"/>
          </a:effectRef>
          <a:fontRef idx="minor">
            <a:schemeClr val="dk1"/>
          </a:fontRef>
        </p:style>
        <p:txBody>
          <a:bodyPr wrap="square" lIns="252000" rIns="72000" bIns="0" rtlCol="0" anchor="ctr"/>
          <a:lstStyle/>
          <a:p>
            <a:pPr marL="171450" marR="0" lvl="0" indent="-171450" algn="just" defTabSz="6858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1" lang="en-US" altLang="ja-JP"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6" name="タイトル 5"/>
          <p:cNvSpPr>
            <a:spLocks noGrp="1"/>
          </p:cNvSpPr>
          <p:nvPr>
            <p:ph type="title"/>
          </p:nvPr>
        </p:nvSpPr>
        <p:spPr/>
        <p:txBody>
          <a:bodyPr/>
          <a:lstStyle/>
          <a:p>
            <a:r>
              <a:rPr lang="ja-JP" altLang="en-US" dirty="0" smtClean="0"/>
              <a:t>取組</a:t>
            </a:r>
            <a:r>
              <a:rPr lang="en-US" altLang="ja-JP" dirty="0" smtClean="0"/>
              <a:t>1-1</a:t>
            </a:r>
            <a:r>
              <a:rPr lang="ja-JP" altLang="en-US" dirty="0" smtClean="0"/>
              <a:t>　</a:t>
            </a:r>
            <a:r>
              <a:rPr lang="zh-TW" altLang="en-US" dirty="0" smtClean="0"/>
              <a:t>大阪大学共</a:t>
            </a:r>
            <a:r>
              <a:rPr lang="zh-TW" altLang="en-US" dirty="0"/>
              <a:t>創</a:t>
            </a:r>
            <a:r>
              <a:rPr lang="zh-TW" altLang="en-US" dirty="0" smtClean="0"/>
              <a:t>機構</a:t>
            </a:r>
            <a:r>
              <a:rPr lang="ja-JP" altLang="en-US" dirty="0" smtClean="0"/>
              <a:t>２：</a:t>
            </a:r>
            <a:r>
              <a:rPr lang="en-US" altLang="ja-JP" dirty="0" smtClean="0"/>
              <a:t>3</a:t>
            </a:r>
            <a:r>
              <a:rPr lang="ja-JP" altLang="en-US" dirty="0" smtClean="0"/>
              <a:t>本部の機能</a:t>
            </a:r>
            <a:endParaRPr kumimoji="1" lang="ja-JP" altLang="en-US" dirty="0"/>
          </a:p>
        </p:txBody>
      </p:sp>
      <p:sp>
        <p:nvSpPr>
          <p:cNvPr id="7" name="スライド番号プレースホルダー 6"/>
          <p:cNvSpPr>
            <a:spLocks noGrp="1"/>
          </p:cNvSpPr>
          <p:nvPr>
            <p:ph type="sldNum" sz="quarter" idx="12"/>
          </p:nvPr>
        </p:nvSpPr>
        <p:spPr>
          <a:xfrm>
            <a:off x="-63978" y="11781"/>
            <a:ext cx="755576" cy="32495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付録２</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 name="正方形/長方形 3"/>
          <p:cNvSpPr/>
          <p:nvPr/>
        </p:nvSpPr>
        <p:spPr>
          <a:xfrm>
            <a:off x="395536" y="464041"/>
            <a:ext cx="8266747" cy="1846659"/>
          </a:xfrm>
          <a:prstGeom prst="rect">
            <a:avLst/>
          </a:prstGeom>
          <a:solidFill>
            <a:schemeClr val="bg1"/>
          </a:solidFill>
          <a:ln w="34925">
            <a:solidFill>
              <a:schemeClr val="accent1">
                <a:lumMod val="60000"/>
                <a:lumOff val="40000"/>
              </a:schemeClr>
            </a:solidFill>
          </a:ln>
        </p:spPr>
        <p:txBody>
          <a:bodyPr wrap="square">
            <a:spAutoFit/>
          </a:bodyPr>
          <a:lstStyle/>
          <a:p>
            <a:pPr marL="285750" indent="-285750">
              <a:buFont typeface="Wingdings" panose="05000000000000000000" pitchFamily="2" charset="2"/>
              <a:buChar char="l"/>
            </a:pPr>
            <a:r>
              <a:rPr lang="ja-JP" altLang="en-US" sz="1400" dirty="0" smtClean="0">
                <a:latin typeface="メイリオ" panose="020B0604030504040204" pitchFamily="50" charset="-128"/>
                <a:ea typeface="メイリオ" panose="020B0604030504040204" pitchFamily="50" charset="-128"/>
                <a:cs typeface="Times New Roman" panose="02020603050405020304" pitchFamily="18" charset="0"/>
              </a:rPr>
              <a:t>社会課題</a:t>
            </a:r>
            <a:r>
              <a:rPr lang="ja-JP" altLang="en-US" sz="1400" dirty="0">
                <a:latin typeface="メイリオ" panose="020B0604030504040204" pitchFamily="50" charset="-128"/>
                <a:ea typeface="メイリオ" panose="020B0604030504040204" pitchFamily="50" charset="-128"/>
                <a:cs typeface="Times New Roman" panose="02020603050405020304" pitchFamily="18" charset="0"/>
              </a:rPr>
              <a:t>、産業界からの課題やニーズに対して</a:t>
            </a:r>
            <a:r>
              <a:rPr lang="ja-JP" altLang="en-US"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産学共</a:t>
            </a:r>
            <a:r>
              <a:rPr lang="ja-JP" altLang="en-US"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創本部の活動に</a:t>
            </a:r>
            <a:r>
              <a:rPr lang="ja-JP" altLang="en-US"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よって生み出された新しい知</a:t>
            </a:r>
            <a:r>
              <a:rPr lang="ja-JP" altLang="en-US" sz="1400" dirty="0">
                <a:latin typeface="メイリオ" panose="020B0604030504040204" pitchFamily="50" charset="-128"/>
                <a:ea typeface="メイリオ" panose="020B0604030504040204" pitchFamily="50" charset="-128"/>
                <a:cs typeface="Times New Roman" panose="02020603050405020304" pitchFamily="18" charset="0"/>
              </a:rPr>
              <a:t>の中で、特に</a:t>
            </a:r>
            <a:r>
              <a:rPr lang="ja-JP" altLang="en-US"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広く社会および市民等に還元すべきものに関しては、社学共創本部が中心となって社会・</a:t>
            </a:r>
            <a:r>
              <a:rPr lang="ja-JP" altLang="en-US"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市民への展開</a:t>
            </a:r>
            <a:r>
              <a:rPr lang="ja-JP" altLang="en-US"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活動を推進する</a:t>
            </a:r>
            <a:r>
              <a:rPr lang="ja-JP" altLang="en-US"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a:t>
            </a:r>
            <a:endParaRPr lang="en-US" altLang="ja-JP"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endParaRPr>
          </a:p>
          <a:p>
            <a:pPr marL="285750" indent="-285750">
              <a:buFont typeface="Wingdings" panose="05000000000000000000" pitchFamily="2" charset="2"/>
              <a:buChar char="l"/>
            </a:pPr>
            <a:r>
              <a:rPr lang="ja-JP" altLang="en-US" sz="1400" dirty="0" smtClean="0">
                <a:latin typeface="メイリオ" panose="020B0604030504040204" pitchFamily="50" charset="-128"/>
                <a:ea typeface="メイリオ" panose="020B0604030504040204" pitchFamily="50" charset="-128"/>
                <a:cs typeface="Times New Roman" panose="02020603050405020304" pitchFamily="18" charset="0"/>
              </a:rPr>
              <a:t>この</a:t>
            </a:r>
            <a:r>
              <a:rPr lang="ja-JP" altLang="en-US" sz="1400" dirty="0">
                <a:latin typeface="メイリオ" panose="020B0604030504040204" pitchFamily="50" charset="-128"/>
                <a:ea typeface="メイリオ" panose="020B0604030504040204" pitchFamily="50" charset="-128"/>
                <a:cs typeface="Times New Roman" panose="02020603050405020304" pitchFamily="18" charset="0"/>
              </a:rPr>
              <a:t>ような活動によって</a:t>
            </a:r>
            <a:r>
              <a:rPr lang="ja-JP" altLang="en-US" sz="1400" b="1" dirty="0">
                <a:latin typeface="メイリオ" panose="020B0604030504040204" pitchFamily="50" charset="-128"/>
                <a:ea typeface="メイリオ" panose="020B0604030504040204" pitchFamily="50" charset="-128"/>
                <a:cs typeface="Times New Roman" panose="02020603050405020304" pitchFamily="18" charset="0"/>
              </a:rPr>
              <a:t>課題解決が</a:t>
            </a:r>
            <a:r>
              <a:rPr lang="ja-JP" altLang="en-US" sz="1400" b="1" dirty="0" smtClean="0">
                <a:latin typeface="メイリオ" panose="020B0604030504040204" pitchFamily="50" charset="-128"/>
                <a:ea typeface="メイリオ" panose="020B0604030504040204" pitchFamily="50" charset="-128"/>
                <a:cs typeface="Times New Roman" panose="02020603050405020304" pitchFamily="18" charset="0"/>
              </a:rPr>
              <a:t>図られる</a:t>
            </a:r>
            <a:r>
              <a:rPr lang="ja-JP" altLang="en-US" sz="1400" b="1" dirty="0">
                <a:latin typeface="メイリオ" panose="020B0604030504040204" pitchFamily="50" charset="-128"/>
                <a:ea typeface="メイリオ" panose="020B0604030504040204" pitchFamily="50" charset="-128"/>
                <a:cs typeface="Times New Roman" panose="02020603050405020304" pitchFamily="18" charset="0"/>
              </a:rPr>
              <a:t>と同時に、それによって派生する新たな課題が顕在化して</a:t>
            </a:r>
            <a:r>
              <a:rPr lang="ja-JP" altLang="en-US" sz="1400" b="1" dirty="0" smtClean="0">
                <a:latin typeface="メイリオ" panose="020B0604030504040204" pitchFamily="50" charset="-128"/>
                <a:ea typeface="メイリオ" panose="020B0604030504040204" pitchFamily="50" charset="-128"/>
                <a:cs typeface="Times New Roman" panose="02020603050405020304" pitchFamily="18" charset="0"/>
              </a:rPr>
              <a:t>くる</a:t>
            </a:r>
            <a:r>
              <a:rPr lang="ja-JP" altLang="en-US" sz="1400" dirty="0" smtClean="0">
                <a:latin typeface="メイリオ" panose="020B0604030504040204" pitchFamily="50" charset="-128"/>
                <a:ea typeface="メイリオ" panose="020B0604030504040204" pitchFamily="50" charset="-128"/>
                <a:cs typeface="Times New Roman" panose="02020603050405020304" pitchFamily="18" charset="0"/>
              </a:rPr>
              <a:t>。</a:t>
            </a:r>
            <a:endParaRPr lang="en-US" altLang="ja-JP" sz="1400" dirty="0" smtClean="0">
              <a:latin typeface="メイリオ" panose="020B0604030504040204" pitchFamily="50" charset="-128"/>
              <a:ea typeface="メイリオ" panose="020B0604030504040204" pitchFamily="50" charset="-128"/>
              <a:cs typeface="Times New Roman" panose="02020603050405020304" pitchFamily="18" charset="0"/>
            </a:endParaRPr>
          </a:p>
          <a:p>
            <a:pPr marL="285750" indent="-285750">
              <a:buClr>
                <a:schemeClr val="tx1"/>
              </a:buClr>
              <a:buFont typeface="Wingdings" panose="05000000000000000000" pitchFamily="2" charset="2"/>
              <a:buChar char="l"/>
            </a:pPr>
            <a:r>
              <a:rPr lang="ja-JP" altLang="en-US"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その新た</a:t>
            </a:r>
            <a:r>
              <a:rPr lang="ja-JP" altLang="en-US"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な課題を次の産学共創・社学共創活動に繋げていく循環システムの構築を強化する。</a:t>
            </a:r>
          </a:p>
          <a:p>
            <a:pPr marL="285750" indent="-285750">
              <a:buFont typeface="Wingdings" panose="05000000000000000000" pitchFamily="2" charset="2"/>
              <a:buChar char="l"/>
            </a:pPr>
            <a:r>
              <a:rPr lang="ja-JP" altLang="ja-JP" sz="1400" dirty="0" smtClean="0">
                <a:latin typeface="メイリオ" panose="020B0604030504040204" pitchFamily="50" charset="-128"/>
                <a:ea typeface="メイリオ" panose="020B0604030504040204" pitchFamily="50" charset="-128"/>
                <a:cs typeface="Times New Roman" panose="02020603050405020304" pitchFamily="18" charset="0"/>
              </a:rPr>
              <a:t>産業界</a:t>
            </a:r>
            <a:r>
              <a:rPr lang="ja-JP" altLang="ja-JP" sz="1400" dirty="0">
                <a:latin typeface="メイリオ" panose="020B0604030504040204" pitchFamily="50" charset="-128"/>
                <a:ea typeface="メイリオ" panose="020B0604030504040204" pitchFamily="50" charset="-128"/>
                <a:cs typeface="Times New Roman" panose="02020603050405020304" pitchFamily="18" charset="0"/>
              </a:rPr>
              <a:t>、市民等から</a:t>
            </a:r>
            <a:r>
              <a:rPr lang="ja-JP" altLang="ja-JP"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本学への幅広い支持と</a:t>
            </a:r>
            <a:r>
              <a:rPr lang="ja-JP" altLang="ja-JP"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支援</a:t>
            </a:r>
            <a:r>
              <a:rPr lang="ja-JP" altLang="en-US"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を獲得する</a:t>
            </a:r>
            <a:r>
              <a:rPr lang="ja-JP" altLang="ja-JP" sz="1400" b="1" dirty="0" smtClean="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中</a:t>
            </a:r>
            <a:r>
              <a:rPr lang="ja-JP" altLang="ja-JP" sz="1400" b="1" dirty="0">
                <a:solidFill>
                  <a:srgbClr val="C00000"/>
                </a:solidFill>
                <a:latin typeface="メイリオ" panose="020B0604030504040204" pitchFamily="50" charset="-128"/>
                <a:ea typeface="メイリオ" panose="020B0604030504040204" pitchFamily="50" charset="-128"/>
                <a:cs typeface="Times New Roman" panose="02020603050405020304" pitchFamily="18" charset="0"/>
              </a:rPr>
              <a:t>で渉外本部が寄附等の形態で積極的に外部資金を得る活動を展開し、本学の財政基盤の強化に資する</a:t>
            </a:r>
            <a:r>
              <a:rPr lang="ja-JP" altLang="ja-JP" sz="1600" dirty="0">
                <a:latin typeface="メイリオ" panose="020B0604030504040204" pitchFamily="50" charset="-128"/>
                <a:ea typeface="メイリオ" panose="020B0604030504040204" pitchFamily="50" charset="-128"/>
                <a:cs typeface="Times New Roman" panose="02020603050405020304" pitchFamily="18" charset="0"/>
              </a:rPr>
              <a:t>。</a:t>
            </a:r>
            <a:endParaRPr lang="ja-JP" altLang="en-US" sz="1600" dirty="0">
              <a:latin typeface="メイリオ" panose="020B0604030504040204" pitchFamily="50" charset="-128"/>
              <a:ea typeface="メイリオ" panose="020B0604030504040204" pitchFamily="50" charset="-128"/>
            </a:endParaRPr>
          </a:p>
        </p:txBody>
      </p:sp>
      <p:sp>
        <p:nvSpPr>
          <p:cNvPr id="315" name="Rectangle 35"/>
          <p:cNvSpPr>
            <a:spLocks noChangeArrowheads="1"/>
          </p:cNvSpPr>
          <p:nvPr/>
        </p:nvSpPr>
        <p:spPr bwMode="auto">
          <a:xfrm>
            <a:off x="953559" y="2636652"/>
            <a:ext cx="2622593" cy="1444571"/>
          </a:xfrm>
          <a:prstGeom prst="rect">
            <a:avLst/>
          </a:prstGeom>
          <a:solidFill>
            <a:srgbClr val="3769CD"/>
          </a:solidFill>
          <a:ln w="25400">
            <a:solidFill>
              <a:schemeClr val="tx1"/>
            </a:solidFill>
          </a:ln>
        </p:spPr>
        <p:txBody>
          <a:bodyPr vert="horz" wrap="square" lIns="91440" tIns="45720" rIns="91440" bIns="45720" numCol="1" anchor="t" anchorCtr="0" compatLnSpc="1">
            <a:prstTxWarp prst="textNoShape">
              <a:avLst/>
            </a:prstTxWarp>
          </a:bodyPr>
          <a:lstStyle/>
          <a:p>
            <a:pPr lvl="0" algn="ctr">
              <a:defRPr/>
            </a:pPr>
            <a:r>
              <a:rPr lang="ja-JP" altLang="en-US" b="1" dirty="0">
                <a:solidFill>
                  <a:schemeClr val="bg1"/>
                </a:solidFill>
                <a:latin typeface="メイリオ" panose="020B0604030504040204" pitchFamily="50" charset="-128"/>
                <a:ea typeface="メイリオ" panose="020B0604030504040204" pitchFamily="50" charset="-128"/>
              </a:rPr>
              <a:t>産学共創本部</a:t>
            </a:r>
          </a:p>
          <a:p>
            <a:pPr lvl="0" algn="ctr">
              <a:defRPr/>
            </a:pPr>
            <a:r>
              <a:rPr lang="ja-JP" altLang="en-US" sz="1200" b="1" dirty="0">
                <a:solidFill>
                  <a:schemeClr val="bg1"/>
                </a:solidFill>
                <a:latin typeface="メイリオ" panose="020B0604030504040204" pitchFamily="50" charset="-128"/>
                <a:ea typeface="メイリオ" panose="020B0604030504040204" pitchFamily="50" charset="-128"/>
              </a:rPr>
              <a:t>（組織対組織の共同研究）</a:t>
            </a: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大型共同研究資金の獲得</a:t>
            </a: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共創</a:t>
            </a:r>
            <a:r>
              <a:rPr lang="ja-JP" altLang="en-US" sz="1200" b="1" dirty="0" smtClean="0">
                <a:solidFill>
                  <a:schemeClr val="bg1"/>
                </a:solidFill>
                <a:latin typeface="メイリオ" panose="020B0604030504040204" pitchFamily="50" charset="-128"/>
                <a:ea typeface="メイリオ" panose="020B0604030504040204" pitchFamily="50" charset="-128"/>
              </a:rPr>
              <a:t>イノベーション</a:t>
            </a:r>
            <a:r>
              <a:rPr lang="ja-JP" altLang="en-US" sz="1200" b="1" dirty="0">
                <a:solidFill>
                  <a:schemeClr val="bg1"/>
                </a:solidFill>
                <a:latin typeface="メイリオ" panose="020B0604030504040204" pitchFamily="50" charset="-128"/>
                <a:ea typeface="メイリオ" panose="020B0604030504040204" pitchFamily="50" charset="-128"/>
              </a:rPr>
              <a:t>の推進</a:t>
            </a: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知財戦略</a:t>
            </a: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イノベーション人材</a:t>
            </a:r>
            <a:r>
              <a:rPr lang="ja-JP" altLang="en-US" sz="1200" b="1" dirty="0" smtClean="0">
                <a:solidFill>
                  <a:schemeClr val="bg1"/>
                </a:solidFill>
                <a:latin typeface="メイリオ" panose="020B0604030504040204" pitchFamily="50" charset="-128"/>
                <a:ea typeface="メイリオ" panose="020B0604030504040204" pitchFamily="50" charset="-128"/>
              </a:rPr>
              <a:t>育成</a:t>
            </a:r>
            <a:endParaRPr lang="ja-JP" altLang="en-US" sz="1200" b="1" dirty="0">
              <a:solidFill>
                <a:schemeClr val="bg1"/>
              </a:solidFill>
              <a:latin typeface="メイリオ" panose="020B0604030504040204" pitchFamily="50" charset="-128"/>
              <a:ea typeface="メイリオ" panose="020B0604030504040204" pitchFamily="50" charset="-128"/>
            </a:endParaRP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出資事業</a:t>
            </a:r>
          </a:p>
        </p:txBody>
      </p:sp>
      <p:sp>
        <p:nvSpPr>
          <p:cNvPr id="316" name="Rectangle 35"/>
          <p:cNvSpPr>
            <a:spLocks noChangeArrowheads="1"/>
          </p:cNvSpPr>
          <p:nvPr/>
        </p:nvSpPr>
        <p:spPr bwMode="auto">
          <a:xfrm>
            <a:off x="953559" y="4158555"/>
            <a:ext cx="2598841" cy="1274817"/>
          </a:xfrm>
          <a:prstGeom prst="rect">
            <a:avLst/>
          </a:prstGeom>
          <a:solidFill>
            <a:srgbClr val="3769CD"/>
          </a:solidFill>
          <a:ln w="25400">
            <a:solidFill>
              <a:schemeClr val="tx1"/>
            </a:solidFill>
          </a:ln>
        </p:spPr>
        <p:txBody>
          <a:bodyPr vert="horz" wrap="square" lIns="91440" tIns="45720" rIns="91440" bIns="45720" numCol="1" anchor="t" anchorCtr="0" compatLnSpc="1">
            <a:prstTxWarp prst="textNoShape">
              <a:avLst/>
            </a:prstTxWarp>
          </a:bodyPr>
          <a:lstStyle/>
          <a:p>
            <a:pPr lvl="0" algn="ctr">
              <a:defRPr/>
            </a:pPr>
            <a:r>
              <a:rPr lang="ja-JP" altLang="en-US" b="1" dirty="0">
                <a:solidFill>
                  <a:schemeClr val="bg1"/>
                </a:solidFill>
                <a:latin typeface="メイリオ" panose="020B0604030504040204" pitchFamily="50" charset="-128"/>
                <a:ea typeface="メイリオ" panose="020B0604030504040204" pitchFamily="50" charset="-128"/>
              </a:rPr>
              <a:t>社学共創本部</a:t>
            </a:r>
          </a:p>
          <a:p>
            <a:pPr lvl="0" algn="ctr">
              <a:defRPr/>
            </a:pPr>
            <a:r>
              <a:rPr lang="ja-JP" altLang="en-US" sz="1200" b="1" dirty="0">
                <a:solidFill>
                  <a:schemeClr val="bg1"/>
                </a:solidFill>
                <a:latin typeface="メイリオ" panose="020B0604030504040204" pitchFamily="50" charset="-128"/>
                <a:ea typeface="メイリオ" panose="020B0604030504040204" pitchFamily="50" charset="-128"/>
              </a:rPr>
              <a:t>（</a:t>
            </a:r>
            <a:r>
              <a:rPr lang="en-US" altLang="ja-JP" sz="1200" b="1" dirty="0">
                <a:solidFill>
                  <a:schemeClr val="bg1"/>
                </a:solidFill>
                <a:latin typeface="メイリオ" panose="020B0604030504040204" pitchFamily="50" charset="-128"/>
                <a:ea typeface="メイリオ" panose="020B0604030504040204" pitchFamily="50" charset="-128"/>
              </a:rPr>
              <a:t>Public Relations</a:t>
            </a:r>
            <a:r>
              <a:rPr lang="ja-JP" altLang="en-US" sz="1200" b="1" dirty="0">
                <a:solidFill>
                  <a:schemeClr val="bg1"/>
                </a:solidFill>
                <a:latin typeface="メイリオ" panose="020B0604030504040204" pitchFamily="50" charset="-128"/>
                <a:ea typeface="メイリオ" panose="020B0604030504040204" pitchFamily="50" charset="-128"/>
              </a:rPr>
              <a:t>）</a:t>
            </a: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先端研究・基礎研究の</a:t>
            </a:r>
            <a:r>
              <a:rPr lang="ja-JP" altLang="en-US" sz="1200" b="1" dirty="0" smtClean="0">
                <a:solidFill>
                  <a:schemeClr val="bg1"/>
                </a:solidFill>
                <a:latin typeface="メイリオ" panose="020B0604030504040204" pitchFamily="50" charset="-128"/>
                <a:ea typeface="メイリオ" panose="020B0604030504040204" pitchFamily="50" charset="-128"/>
              </a:rPr>
              <a:t>アウトリーチ</a:t>
            </a:r>
            <a:endParaRPr lang="ja-JP" altLang="en-US" sz="1200" b="1" dirty="0">
              <a:solidFill>
                <a:schemeClr val="bg1"/>
              </a:solidFill>
              <a:latin typeface="メイリオ" panose="020B0604030504040204" pitchFamily="50" charset="-128"/>
              <a:ea typeface="メイリオ" panose="020B0604030504040204" pitchFamily="50" charset="-128"/>
            </a:endParaRPr>
          </a:p>
          <a:p>
            <a:pPr marL="285750" lvl="0" indent="-285750">
              <a:buFont typeface="Wingdings" panose="05000000000000000000" pitchFamily="2" charset="2"/>
              <a:buChar char="l"/>
              <a:defRPr/>
            </a:pPr>
            <a:r>
              <a:rPr lang="ja-JP" altLang="en-US" sz="1200" b="1" dirty="0">
                <a:solidFill>
                  <a:schemeClr val="bg1"/>
                </a:solidFill>
                <a:latin typeface="メイリオ" panose="020B0604030504040204" pitchFamily="50" charset="-128"/>
                <a:ea typeface="メイリオ" panose="020B0604030504040204" pitchFamily="50" charset="-128"/>
              </a:rPr>
              <a:t>社会的ニーズや課題の発掘とそのセグメント化</a:t>
            </a:r>
          </a:p>
        </p:txBody>
      </p:sp>
      <p:sp>
        <p:nvSpPr>
          <p:cNvPr id="317" name="Rectangle 35"/>
          <p:cNvSpPr>
            <a:spLocks noChangeArrowheads="1"/>
          </p:cNvSpPr>
          <p:nvPr/>
        </p:nvSpPr>
        <p:spPr bwMode="auto">
          <a:xfrm>
            <a:off x="951805" y="5482955"/>
            <a:ext cx="2614325" cy="940285"/>
          </a:xfrm>
          <a:prstGeom prst="rect">
            <a:avLst/>
          </a:prstGeom>
          <a:solidFill>
            <a:srgbClr val="3769CD"/>
          </a:solidFill>
          <a:ln w="25400">
            <a:solidFill>
              <a:schemeClr val="tx1"/>
            </a:solidFill>
          </a:ln>
        </p:spPr>
        <p:txBody>
          <a:bodyPr vert="horz" wrap="square" lIns="91440" tIns="45720" rIns="91440" bIns="45720" numCol="1" anchor="t" anchorCtr="0" compatLnSpc="1">
            <a:prstTxWarp prst="textNoShape">
              <a:avLst/>
            </a:prstTxWarp>
          </a:bodyPr>
          <a:lstStyle/>
          <a:p>
            <a:pPr lvl="0" algn="ctr">
              <a:defRPr/>
            </a:pPr>
            <a:r>
              <a:rPr lang="ja-JP" altLang="en-US" b="1" dirty="0">
                <a:solidFill>
                  <a:schemeClr val="bg1"/>
                </a:solidFill>
              </a:rPr>
              <a:t>渉外本部</a:t>
            </a:r>
          </a:p>
          <a:p>
            <a:pPr lvl="0" algn="ctr">
              <a:defRPr/>
            </a:pPr>
            <a:r>
              <a:rPr lang="ja-JP" altLang="en-US" sz="1200" b="1" dirty="0">
                <a:solidFill>
                  <a:schemeClr val="bg1"/>
                </a:solidFill>
              </a:rPr>
              <a:t>（ブランディング）</a:t>
            </a:r>
          </a:p>
          <a:p>
            <a:pPr marL="285750" lvl="0" indent="-285750">
              <a:buFont typeface="Wingdings" panose="05000000000000000000" pitchFamily="2" charset="2"/>
              <a:buChar char="l"/>
              <a:defRPr/>
            </a:pPr>
            <a:r>
              <a:rPr lang="ja-JP" altLang="en-US" sz="1200" b="1" dirty="0">
                <a:solidFill>
                  <a:schemeClr val="bg1"/>
                </a:solidFill>
              </a:rPr>
              <a:t>情報発信、ネットワーク</a:t>
            </a:r>
            <a:r>
              <a:rPr lang="ja-JP" altLang="en-US" sz="1200" b="1" dirty="0" smtClean="0">
                <a:solidFill>
                  <a:schemeClr val="bg1"/>
                </a:solidFill>
              </a:rPr>
              <a:t>拡大</a:t>
            </a:r>
            <a:endParaRPr lang="en-US" altLang="ja-JP" sz="1200" b="1" dirty="0" smtClean="0">
              <a:solidFill>
                <a:schemeClr val="bg1"/>
              </a:solidFill>
            </a:endParaRPr>
          </a:p>
          <a:p>
            <a:pPr marL="285750" lvl="0" indent="-285750">
              <a:buFont typeface="Wingdings" panose="05000000000000000000" pitchFamily="2" charset="2"/>
              <a:buChar char="l"/>
              <a:defRPr/>
            </a:pPr>
            <a:r>
              <a:rPr lang="ja-JP" altLang="en-US" sz="1200" b="1" dirty="0" smtClean="0">
                <a:solidFill>
                  <a:schemeClr val="bg1"/>
                </a:solidFill>
              </a:rPr>
              <a:t>大学</a:t>
            </a:r>
            <a:r>
              <a:rPr lang="ja-JP" altLang="en-US" sz="1200" b="1" dirty="0">
                <a:solidFill>
                  <a:schemeClr val="bg1"/>
                </a:solidFill>
              </a:rPr>
              <a:t>基金</a:t>
            </a:r>
          </a:p>
        </p:txBody>
      </p:sp>
      <p:sp>
        <p:nvSpPr>
          <p:cNvPr id="11" name="テキスト ボックス 10"/>
          <p:cNvSpPr txBox="1"/>
          <p:nvPr/>
        </p:nvSpPr>
        <p:spPr>
          <a:xfrm>
            <a:off x="376400" y="2636652"/>
            <a:ext cx="461665" cy="3808750"/>
          </a:xfrm>
          <a:prstGeom prst="rect">
            <a:avLst/>
          </a:prstGeom>
          <a:solidFill>
            <a:srgbClr val="3769CD"/>
          </a:solidFill>
          <a:ln w="25400">
            <a:solidFill>
              <a:schemeClr val="tx1"/>
            </a:solidFill>
          </a:ln>
        </p:spPr>
        <p:txBody>
          <a:bodyPr vert="eaVert" wrap="square" rtlCol="0">
            <a:spAutoFit/>
          </a:bodyPr>
          <a:lstStyle/>
          <a:p>
            <a:pPr algn="ctr"/>
            <a:r>
              <a:rPr lang="ja-JP" altLang="en-US" b="1" dirty="0" smtClean="0">
                <a:solidFill>
                  <a:schemeClr val="bg1"/>
                </a:solidFill>
              </a:rPr>
              <a:t>共創機構</a:t>
            </a:r>
            <a:endParaRPr kumimoji="1" lang="ja-JP" altLang="en-US" b="1" dirty="0">
              <a:solidFill>
                <a:schemeClr val="bg1"/>
              </a:solidFill>
            </a:endParaRPr>
          </a:p>
        </p:txBody>
      </p:sp>
      <p:grpSp>
        <p:nvGrpSpPr>
          <p:cNvPr id="26" name="グループ化 25"/>
          <p:cNvGrpSpPr/>
          <p:nvPr/>
        </p:nvGrpSpPr>
        <p:grpSpPr>
          <a:xfrm>
            <a:off x="6408396" y="2693811"/>
            <a:ext cx="2232561" cy="3850109"/>
            <a:chOff x="5898531" y="2822942"/>
            <a:chExt cx="2232561" cy="3850109"/>
          </a:xfrm>
        </p:grpSpPr>
        <p:grpSp>
          <p:nvGrpSpPr>
            <p:cNvPr id="281" name="グループ化 280"/>
            <p:cNvGrpSpPr/>
            <p:nvPr/>
          </p:nvGrpSpPr>
          <p:grpSpPr>
            <a:xfrm>
              <a:off x="6963960" y="3273998"/>
              <a:ext cx="951891" cy="388128"/>
              <a:chOff x="5324031" y="928214"/>
              <a:chExt cx="794984" cy="378715"/>
            </a:xfrm>
          </p:grpSpPr>
          <p:sp>
            <p:nvSpPr>
              <p:cNvPr id="304" name="楕円 72"/>
              <p:cNvSpPr/>
              <p:nvPr/>
            </p:nvSpPr>
            <p:spPr>
              <a:xfrm>
                <a:off x="5391554" y="928214"/>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05" name="テキスト ボックス 304"/>
              <p:cNvSpPr txBox="1"/>
              <p:nvPr/>
            </p:nvSpPr>
            <p:spPr>
              <a:xfrm>
                <a:off x="5324031" y="1011868"/>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国際機関</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grpSp>
          <p:nvGrpSpPr>
            <p:cNvPr id="282" name="グループ化 281"/>
            <p:cNvGrpSpPr/>
            <p:nvPr/>
          </p:nvGrpSpPr>
          <p:grpSpPr>
            <a:xfrm>
              <a:off x="6109351" y="4607507"/>
              <a:ext cx="951891" cy="388128"/>
              <a:chOff x="5324031" y="928214"/>
              <a:chExt cx="794984" cy="378715"/>
            </a:xfrm>
          </p:grpSpPr>
          <p:sp>
            <p:nvSpPr>
              <p:cNvPr id="302" name="楕円 72"/>
              <p:cNvSpPr/>
              <p:nvPr/>
            </p:nvSpPr>
            <p:spPr>
              <a:xfrm>
                <a:off x="5391554" y="928214"/>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03" name="テキスト ボックス 302"/>
              <p:cNvSpPr txBox="1"/>
              <p:nvPr/>
            </p:nvSpPr>
            <p:spPr>
              <a:xfrm>
                <a:off x="5324031" y="1011867"/>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自治体</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grpSp>
          <p:nvGrpSpPr>
            <p:cNvPr id="283" name="グループ化 282"/>
            <p:cNvGrpSpPr/>
            <p:nvPr/>
          </p:nvGrpSpPr>
          <p:grpSpPr>
            <a:xfrm>
              <a:off x="6970584" y="5103661"/>
              <a:ext cx="951891" cy="388128"/>
              <a:chOff x="6033978" y="511620"/>
              <a:chExt cx="794984" cy="378715"/>
            </a:xfrm>
          </p:grpSpPr>
          <p:sp>
            <p:nvSpPr>
              <p:cNvPr id="300" name="楕円 72"/>
              <p:cNvSpPr/>
              <p:nvPr/>
            </p:nvSpPr>
            <p:spPr>
              <a:xfrm>
                <a:off x="6095967" y="511620"/>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01" name="テキスト ボックス 300"/>
              <p:cNvSpPr txBox="1"/>
              <p:nvPr/>
            </p:nvSpPr>
            <p:spPr>
              <a:xfrm>
                <a:off x="6033978" y="576123"/>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NGO</a:t>
                </a:r>
              </a:p>
            </p:txBody>
          </p:sp>
        </p:grpSp>
        <p:grpSp>
          <p:nvGrpSpPr>
            <p:cNvPr id="284" name="グループ化 283"/>
            <p:cNvGrpSpPr/>
            <p:nvPr/>
          </p:nvGrpSpPr>
          <p:grpSpPr>
            <a:xfrm>
              <a:off x="6086279" y="3275659"/>
              <a:ext cx="951891" cy="388128"/>
              <a:chOff x="5324031" y="928214"/>
              <a:chExt cx="794984" cy="378715"/>
            </a:xfrm>
          </p:grpSpPr>
          <p:sp>
            <p:nvSpPr>
              <p:cNvPr id="298" name="楕円 72"/>
              <p:cNvSpPr/>
              <p:nvPr/>
            </p:nvSpPr>
            <p:spPr>
              <a:xfrm>
                <a:off x="5391554" y="928214"/>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9" name="テキスト ボックス 298"/>
              <p:cNvSpPr txBox="1"/>
              <p:nvPr/>
            </p:nvSpPr>
            <p:spPr>
              <a:xfrm>
                <a:off x="5324031" y="1011867"/>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企業</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grpSp>
        <p:grpSp>
          <p:nvGrpSpPr>
            <p:cNvPr id="285" name="グループ化 284"/>
            <p:cNvGrpSpPr/>
            <p:nvPr/>
          </p:nvGrpSpPr>
          <p:grpSpPr>
            <a:xfrm>
              <a:off x="6129199" y="5095119"/>
              <a:ext cx="951891" cy="388128"/>
              <a:chOff x="5324031" y="928214"/>
              <a:chExt cx="794984" cy="378715"/>
            </a:xfrm>
          </p:grpSpPr>
          <p:sp>
            <p:nvSpPr>
              <p:cNvPr id="296" name="楕円 72"/>
              <p:cNvSpPr/>
              <p:nvPr/>
            </p:nvSpPr>
            <p:spPr>
              <a:xfrm>
                <a:off x="5391554" y="928214"/>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7" name="テキスト ボックス 296"/>
              <p:cNvSpPr txBox="1"/>
              <p:nvPr/>
            </p:nvSpPr>
            <p:spPr>
              <a:xfrm>
                <a:off x="5324031" y="1011867"/>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t>NPO</a:t>
                </a:r>
              </a:p>
            </p:txBody>
          </p:sp>
        </p:grpSp>
        <p:grpSp>
          <p:nvGrpSpPr>
            <p:cNvPr id="286" name="グループ化 285"/>
            <p:cNvGrpSpPr/>
            <p:nvPr/>
          </p:nvGrpSpPr>
          <p:grpSpPr>
            <a:xfrm>
              <a:off x="6086279" y="3759381"/>
              <a:ext cx="951891" cy="436766"/>
              <a:chOff x="5324030" y="928213"/>
              <a:chExt cx="794984" cy="378715"/>
            </a:xfrm>
          </p:grpSpPr>
          <p:sp>
            <p:nvSpPr>
              <p:cNvPr id="294" name="楕円 72"/>
              <p:cNvSpPr/>
              <p:nvPr/>
            </p:nvSpPr>
            <p:spPr>
              <a:xfrm>
                <a:off x="5391554" y="928213"/>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5" name="テキスト ボックス 294"/>
              <p:cNvSpPr txBox="1"/>
              <p:nvPr/>
            </p:nvSpPr>
            <p:spPr>
              <a:xfrm>
                <a:off x="5324030" y="1011868"/>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研究機関</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grpSp>
          <p:nvGrpSpPr>
            <p:cNvPr id="287" name="グループ化 286"/>
            <p:cNvGrpSpPr/>
            <p:nvPr/>
          </p:nvGrpSpPr>
          <p:grpSpPr>
            <a:xfrm>
              <a:off x="6118084" y="5848177"/>
              <a:ext cx="951891" cy="388128"/>
              <a:chOff x="5322002" y="674231"/>
              <a:chExt cx="794984" cy="378715"/>
            </a:xfrm>
          </p:grpSpPr>
          <p:sp>
            <p:nvSpPr>
              <p:cNvPr id="292" name="楕円 72"/>
              <p:cNvSpPr/>
              <p:nvPr/>
            </p:nvSpPr>
            <p:spPr>
              <a:xfrm>
                <a:off x="5389525" y="674231"/>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3" name="テキスト ボックス 292"/>
              <p:cNvSpPr txBox="1"/>
              <p:nvPr/>
            </p:nvSpPr>
            <p:spPr>
              <a:xfrm>
                <a:off x="5322002" y="757885"/>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市民</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grpSp>
          <p:nvGrpSpPr>
            <p:cNvPr id="288" name="グループ化 287"/>
            <p:cNvGrpSpPr/>
            <p:nvPr/>
          </p:nvGrpSpPr>
          <p:grpSpPr>
            <a:xfrm>
              <a:off x="6980389" y="3745654"/>
              <a:ext cx="951891" cy="446129"/>
              <a:chOff x="5310093" y="1011978"/>
              <a:chExt cx="794984" cy="294951"/>
            </a:xfrm>
          </p:grpSpPr>
          <p:sp>
            <p:nvSpPr>
              <p:cNvPr id="290" name="楕円 72"/>
              <p:cNvSpPr/>
              <p:nvPr/>
            </p:nvSpPr>
            <p:spPr>
              <a:xfrm>
                <a:off x="5391554" y="1011978"/>
                <a:ext cx="659936" cy="294951"/>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1" name="テキスト ボックス 290"/>
              <p:cNvSpPr txBox="1"/>
              <p:nvPr/>
            </p:nvSpPr>
            <p:spPr>
              <a:xfrm>
                <a:off x="5310093" y="1043343"/>
                <a:ext cx="794984" cy="251795"/>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国</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sp>
          <p:nvSpPr>
            <p:cNvPr id="289" name="角丸四角形 288"/>
            <p:cNvSpPr/>
            <p:nvPr/>
          </p:nvSpPr>
          <p:spPr>
            <a:xfrm>
              <a:off x="5898531" y="2966448"/>
              <a:ext cx="2232561" cy="3706603"/>
            </a:xfrm>
            <a:prstGeom prst="roundRect">
              <a:avLst>
                <a:gd name="adj" fmla="val 13432"/>
              </a:avLst>
            </a:prstGeom>
            <a:noFill/>
            <a:ln w="285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80" name="テキスト ボックス 279"/>
            <p:cNvSpPr txBox="1"/>
            <p:nvPr/>
          </p:nvSpPr>
          <p:spPr>
            <a:xfrm>
              <a:off x="6636661" y="2822942"/>
              <a:ext cx="686728" cy="338554"/>
            </a:xfrm>
            <a:prstGeom prst="rect">
              <a:avLst/>
            </a:prstGeom>
            <a:solidFill>
              <a:schemeClr val="accent3">
                <a:lumMod val="40000"/>
                <a:lumOff val="60000"/>
              </a:schemeClr>
            </a:solidFill>
            <a:ln w="28575">
              <a:solidFill>
                <a:schemeClr val="accent5">
                  <a:lumMod val="40000"/>
                  <a:lumOff val="60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社会</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318" name="グループ化 317"/>
            <p:cNvGrpSpPr/>
            <p:nvPr/>
          </p:nvGrpSpPr>
          <p:grpSpPr>
            <a:xfrm>
              <a:off x="6943270" y="4600121"/>
              <a:ext cx="951891" cy="388128"/>
              <a:chOff x="5324031" y="928214"/>
              <a:chExt cx="794984" cy="378715"/>
            </a:xfrm>
          </p:grpSpPr>
          <p:sp>
            <p:nvSpPr>
              <p:cNvPr id="319" name="楕円 72"/>
              <p:cNvSpPr/>
              <p:nvPr/>
            </p:nvSpPr>
            <p:spPr>
              <a:xfrm>
                <a:off x="5391554" y="928214"/>
                <a:ext cx="659936" cy="378715"/>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20" name="テキスト ボックス 319"/>
              <p:cNvSpPr txBox="1"/>
              <p:nvPr/>
            </p:nvSpPr>
            <p:spPr>
              <a:xfrm>
                <a:off x="5324031" y="1011868"/>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市民</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grpSp>
          <p:nvGrpSpPr>
            <p:cNvPr id="321" name="グループ化 320"/>
            <p:cNvGrpSpPr/>
            <p:nvPr/>
          </p:nvGrpSpPr>
          <p:grpSpPr>
            <a:xfrm>
              <a:off x="7034973" y="5826846"/>
              <a:ext cx="951891" cy="388129"/>
              <a:chOff x="5374168" y="653417"/>
              <a:chExt cx="794984" cy="378716"/>
            </a:xfrm>
          </p:grpSpPr>
          <p:sp>
            <p:nvSpPr>
              <p:cNvPr id="322" name="楕円 72"/>
              <p:cNvSpPr/>
              <p:nvPr/>
            </p:nvSpPr>
            <p:spPr>
              <a:xfrm>
                <a:off x="5432629" y="653417"/>
                <a:ext cx="659936" cy="378716"/>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23" name="テキスト ボックス 322"/>
              <p:cNvSpPr txBox="1"/>
              <p:nvPr/>
            </p:nvSpPr>
            <p:spPr>
              <a:xfrm>
                <a:off x="5374168" y="733234"/>
                <a:ext cx="794984" cy="221018"/>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企業</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grpSp>
      </p:grpSp>
      <p:sp>
        <p:nvSpPr>
          <p:cNvPr id="331" name="下カーブ矢印 330"/>
          <p:cNvSpPr/>
          <p:nvPr/>
        </p:nvSpPr>
        <p:spPr>
          <a:xfrm rot="5400000">
            <a:off x="5278662" y="4286275"/>
            <a:ext cx="1098888" cy="45105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4" name="下カーブ矢印 333"/>
          <p:cNvSpPr/>
          <p:nvPr/>
        </p:nvSpPr>
        <p:spPr>
          <a:xfrm rot="16200000">
            <a:off x="3586650" y="4224140"/>
            <a:ext cx="1098888" cy="451056"/>
          </a:xfrm>
          <a:prstGeom prst="curvedDown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35" name="テキスト ボックス 334"/>
          <p:cNvSpPr txBox="1"/>
          <p:nvPr/>
        </p:nvSpPr>
        <p:spPr>
          <a:xfrm>
            <a:off x="3557555" y="3774268"/>
            <a:ext cx="430887" cy="1355507"/>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rPr>
              <a:t>学問の深化</a:t>
            </a:r>
            <a:endPar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368" name="テキスト ボックス 367"/>
          <p:cNvSpPr txBox="1"/>
          <p:nvPr/>
        </p:nvSpPr>
        <p:spPr>
          <a:xfrm>
            <a:off x="5989517" y="3882237"/>
            <a:ext cx="430887" cy="1165207"/>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rPr>
              <a:t>価値の創造</a:t>
            </a:r>
            <a:endPar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56" name="Freeform 444"/>
          <p:cNvSpPr>
            <a:spLocks/>
          </p:cNvSpPr>
          <p:nvPr/>
        </p:nvSpPr>
        <p:spPr bwMode="auto">
          <a:xfrm flipV="1">
            <a:off x="3951283" y="3390500"/>
            <a:ext cx="2067105" cy="836039"/>
          </a:xfrm>
          <a:custGeom>
            <a:avLst/>
            <a:gdLst>
              <a:gd name="T0" fmla="*/ 0 w 650"/>
              <a:gd name="T1" fmla="*/ 0 h 247"/>
              <a:gd name="T2" fmla="*/ 2 w 650"/>
              <a:gd name="T3" fmla="*/ 3 h 247"/>
              <a:gd name="T4" fmla="*/ 10 w 650"/>
              <a:gd name="T5" fmla="*/ 26 h 247"/>
              <a:gd name="T6" fmla="*/ 27 w 650"/>
              <a:gd name="T7" fmla="*/ 57 h 247"/>
              <a:gd name="T8" fmla="*/ 52 w 650"/>
              <a:gd name="T9" fmla="*/ 91 h 247"/>
              <a:gd name="T10" fmla="*/ 87 w 650"/>
              <a:gd name="T11" fmla="*/ 126 h 247"/>
              <a:gd name="T12" fmla="*/ 133 w 650"/>
              <a:gd name="T13" fmla="*/ 157 h 247"/>
              <a:gd name="T14" fmla="*/ 188 w 650"/>
              <a:gd name="T15" fmla="*/ 181 h 247"/>
              <a:gd name="T16" fmla="*/ 249 w 650"/>
              <a:gd name="T17" fmla="*/ 196 h 247"/>
              <a:gd name="T18" fmla="*/ 314 w 650"/>
              <a:gd name="T19" fmla="*/ 200 h 247"/>
              <a:gd name="T20" fmla="*/ 379 w 650"/>
              <a:gd name="T21" fmla="*/ 193 h 247"/>
              <a:gd name="T22" fmla="*/ 428 w 650"/>
              <a:gd name="T23" fmla="*/ 180 h 247"/>
              <a:gd name="T24" fmla="*/ 440 w 650"/>
              <a:gd name="T25" fmla="*/ 176 h 247"/>
              <a:gd name="T26" fmla="*/ 492 w 650"/>
              <a:gd name="T27" fmla="*/ 153 h 247"/>
              <a:gd name="T28" fmla="*/ 531 w 650"/>
              <a:gd name="T29" fmla="*/ 129 h 247"/>
              <a:gd name="T30" fmla="*/ 560 w 650"/>
              <a:gd name="T31" fmla="*/ 108 h 247"/>
              <a:gd name="T32" fmla="*/ 577 w 650"/>
              <a:gd name="T33" fmla="*/ 93 h 247"/>
              <a:gd name="T34" fmla="*/ 584 w 650"/>
              <a:gd name="T35" fmla="*/ 86 h 247"/>
              <a:gd name="T36" fmla="*/ 579 w 650"/>
              <a:gd name="T37" fmla="*/ 71 h 247"/>
              <a:gd name="T38" fmla="*/ 579 w 650"/>
              <a:gd name="T39" fmla="*/ 70 h 247"/>
              <a:gd name="T40" fmla="*/ 610 w 650"/>
              <a:gd name="T41" fmla="*/ 56 h 247"/>
              <a:gd name="T42" fmla="*/ 650 w 650"/>
              <a:gd name="T43" fmla="*/ 31 h 247"/>
              <a:gd name="T44" fmla="*/ 625 w 650"/>
              <a:gd name="T45" fmla="*/ 103 h 247"/>
              <a:gd name="T46" fmla="*/ 604 w 650"/>
              <a:gd name="T47" fmla="*/ 148 h 247"/>
              <a:gd name="T48" fmla="*/ 604 w 650"/>
              <a:gd name="T49" fmla="*/ 148 h 247"/>
              <a:gd name="T50" fmla="*/ 599 w 650"/>
              <a:gd name="T51" fmla="*/ 133 h 247"/>
              <a:gd name="T52" fmla="*/ 592 w 650"/>
              <a:gd name="T53" fmla="*/ 139 h 247"/>
              <a:gd name="T54" fmla="*/ 575 w 650"/>
              <a:gd name="T55" fmla="*/ 155 h 247"/>
              <a:gd name="T56" fmla="*/ 547 w 650"/>
              <a:gd name="T57" fmla="*/ 176 h 247"/>
              <a:gd name="T58" fmla="*/ 507 w 650"/>
              <a:gd name="T59" fmla="*/ 200 h 247"/>
              <a:gd name="T60" fmla="*/ 455 w 650"/>
              <a:gd name="T61" fmla="*/ 223 h 247"/>
              <a:gd name="T62" fmla="*/ 443 w 650"/>
              <a:gd name="T63" fmla="*/ 227 h 247"/>
              <a:gd name="T64" fmla="*/ 394 w 650"/>
              <a:gd name="T65" fmla="*/ 239 h 247"/>
              <a:gd name="T66" fmla="*/ 330 w 650"/>
              <a:gd name="T67" fmla="*/ 246 h 247"/>
              <a:gd name="T68" fmla="*/ 264 w 650"/>
              <a:gd name="T69" fmla="*/ 242 h 247"/>
              <a:gd name="T70" fmla="*/ 203 w 650"/>
              <a:gd name="T71" fmla="*/ 228 h 247"/>
              <a:gd name="T72" fmla="*/ 148 w 650"/>
              <a:gd name="T73" fmla="*/ 203 h 247"/>
              <a:gd name="T74" fmla="*/ 102 w 650"/>
              <a:gd name="T75" fmla="*/ 172 h 247"/>
              <a:gd name="T76" fmla="*/ 67 w 650"/>
              <a:gd name="T77" fmla="*/ 138 h 247"/>
              <a:gd name="T78" fmla="*/ 42 w 650"/>
              <a:gd name="T79" fmla="*/ 103 h 247"/>
              <a:gd name="T80" fmla="*/ 26 w 650"/>
              <a:gd name="T81" fmla="*/ 73 h 247"/>
              <a:gd name="T82" fmla="*/ 17 w 650"/>
              <a:gd name="T83" fmla="*/ 50 h 247"/>
              <a:gd name="T84" fmla="*/ 15 w 650"/>
              <a:gd name="T85" fmla="*/ 46 h 247"/>
              <a:gd name="T86" fmla="*/ 0 w 650"/>
              <a:gd name="T8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0" h="247">
                <a:moveTo>
                  <a:pt x="0" y="0"/>
                </a:moveTo>
                <a:cubicBezTo>
                  <a:pt x="1" y="1"/>
                  <a:pt x="1" y="2"/>
                  <a:pt x="2" y="3"/>
                </a:cubicBezTo>
                <a:cubicBezTo>
                  <a:pt x="4" y="11"/>
                  <a:pt x="7" y="19"/>
                  <a:pt x="10" y="26"/>
                </a:cubicBezTo>
                <a:cubicBezTo>
                  <a:pt x="15" y="37"/>
                  <a:pt x="21" y="47"/>
                  <a:pt x="27" y="57"/>
                </a:cubicBezTo>
                <a:cubicBezTo>
                  <a:pt x="34" y="69"/>
                  <a:pt x="42" y="80"/>
                  <a:pt x="52" y="91"/>
                </a:cubicBezTo>
                <a:cubicBezTo>
                  <a:pt x="62" y="104"/>
                  <a:pt x="74" y="115"/>
                  <a:pt x="87" y="126"/>
                </a:cubicBezTo>
                <a:cubicBezTo>
                  <a:pt x="101" y="137"/>
                  <a:pt x="117" y="148"/>
                  <a:pt x="133" y="157"/>
                </a:cubicBezTo>
                <a:cubicBezTo>
                  <a:pt x="150" y="166"/>
                  <a:pt x="169" y="175"/>
                  <a:pt x="188" y="181"/>
                </a:cubicBezTo>
                <a:cubicBezTo>
                  <a:pt x="208" y="188"/>
                  <a:pt x="228" y="193"/>
                  <a:pt x="249" y="196"/>
                </a:cubicBezTo>
                <a:cubicBezTo>
                  <a:pt x="271" y="199"/>
                  <a:pt x="292" y="200"/>
                  <a:pt x="314" y="200"/>
                </a:cubicBezTo>
                <a:cubicBezTo>
                  <a:pt x="336" y="199"/>
                  <a:pt x="358" y="197"/>
                  <a:pt x="379" y="193"/>
                </a:cubicBezTo>
                <a:cubicBezTo>
                  <a:pt x="396" y="190"/>
                  <a:pt x="412" y="185"/>
                  <a:pt x="428" y="180"/>
                </a:cubicBezTo>
                <a:cubicBezTo>
                  <a:pt x="432" y="179"/>
                  <a:pt x="436" y="177"/>
                  <a:pt x="440" y="176"/>
                </a:cubicBezTo>
                <a:cubicBezTo>
                  <a:pt x="458" y="170"/>
                  <a:pt x="475" y="162"/>
                  <a:pt x="492" y="153"/>
                </a:cubicBezTo>
                <a:cubicBezTo>
                  <a:pt x="506" y="146"/>
                  <a:pt x="519" y="138"/>
                  <a:pt x="531" y="129"/>
                </a:cubicBezTo>
                <a:cubicBezTo>
                  <a:pt x="541" y="123"/>
                  <a:pt x="551" y="115"/>
                  <a:pt x="560" y="108"/>
                </a:cubicBezTo>
                <a:cubicBezTo>
                  <a:pt x="566" y="103"/>
                  <a:pt x="571" y="98"/>
                  <a:pt x="577" y="93"/>
                </a:cubicBezTo>
                <a:cubicBezTo>
                  <a:pt x="579" y="90"/>
                  <a:pt x="581" y="88"/>
                  <a:pt x="584" y="86"/>
                </a:cubicBezTo>
                <a:cubicBezTo>
                  <a:pt x="579" y="71"/>
                  <a:pt x="579" y="71"/>
                  <a:pt x="579" y="71"/>
                </a:cubicBezTo>
                <a:cubicBezTo>
                  <a:pt x="579" y="71"/>
                  <a:pt x="579" y="71"/>
                  <a:pt x="579" y="70"/>
                </a:cubicBezTo>
                <a:cubicBezTo>
                  <a:pt x="590" y="66"/>
                  <a:pt x="598" y="63"/>
                  <a:pt x="610" y="56"/>
                </a:cubicBezTo>
                <a:cubicBezTo>
                  <a:pt x="623" y="50"/>
                  <a:pt x="634" y="43"/>
                  <a:pt x="650" y="31"/>
                </a:cubicBezTo>
                <a:cubicBezTo>
                  <a:pt x="644" y="52"/>
                  <a:pt x="638" y="72"/>
                  <a:pt x="625" y="103"/>
                </a:cubicBezTo>
                <a:cubicBezTo>
                  <a:pt x="619" y="119"/>
                  <a:pt x="614" y="130"/>
                  <a:pt x="604" y="148"/>
                </a:cubicBezTo>
                <a:cubicBezTo>
                  <a:pt x="604" y="148"/>
                  <a:pt x="604" y="148"/>
                  <a:pt x="604" y="148"/>
                </a:cubicBezTo>
                <a:cubicBezTo>
                  <a:pt x="599" y="133"/>
                  <a:pt x="599" y="133"/>
                  <a:pt x="599" y="133"/>
                </a:cubicBezTo>
                <a:cubicBezTo>
                  <a:pt x="596" y="135"/>
                  <a:pt x="594" y="137"/>
                  <a:pt x="592" y="139"/>
                </a:cubicBezTo>
                <a:cubicBezTo>
                  <a:pt x="586" y="144"/>
                  <a:pt x="581" y="150"/>
                  <a:pt x="575" y="155"/>
                </a:cubicBezTo>
                <a:cubicBezTo>
                  <a:pt x="566" y="162"/>
                  <a:pt x="556" y="169"/>
                  <a:pt x="547" y="176"/>
                </a:cubicBezTo>
                <a:cubicBezTo>
                  <a:pt x="534" y="185"/>
                  <a:pt x="521" y="193"/>
                  <a:pt x="507" y="200"/>
                </a:cubicBezTo>
                <a:cubicBezTo>
                  <a:pt x="491" y="208"/>
                  <a:pt x="473" y="216"/>
                  <a:pt x="455" y="223"/>
                </a:cubicBezTo>
                <a:cubicBezTo>
                  <a:pt x="451" y="224"/>
                  <a:pt x="447" y="225"/>
                  <a:pt x="443" y="227"/>
                </a:cubicBezTo>
                <a:cubicBezTo>
                  <a:pt x="427" y="232"/>
                  <a:pt x="411" y="236"/>
                  <a:pt x="394" y="239"/>
                </a:cubicBezTo>
                <a:cubicBezTo>
                  <a:pt x="373" y="244"/>
                  <a:pt x="351" y="246"/>
                  <a:pt x="330" y="246"/>
                </a:cubicBezTo>
                <a:cubicBezTo>
                  <a:pt x="307" y="247"/>
                  <a:pt x="286" y="246"/>
                  <a:pt x="264" y="242"/>
                </a:cubicBezTo>
                <a:cubicBezTo>
                  <a:pt x="243" y="239"/>
                  <a:pt x="223" y="234"/>
                  <a:pt x="203" y="228"/>
                </a:cubicBezTo>
                <a:cubicBezTo>
                  <a:pt x="184" y="221"/>
                  <a:pt x="165" y="213"/>
                  <a:pt x="148" y="203"/>
                </a:cubicBezTo>
                <a:cubicBezTo>
                  <a:pt x="132" y="194"/>
                  <a:pt x="116" y="184"/>
                  <a:pt x="102" y="172"/>
                </a:cubicBezTo>
                <a:cubicBezTo>
                  <a:pt x="89" y="162"/>
                  <a:pt x="78" y="150"/>
                  <a:pt x="67" y="138"/>
                </a:cubicBezTo>
                <a:cubicBezTo>
                  <a:pt x="58" y="127"/>
                  <a:pt x="49" y="115"/>
                  <a:pt x="42" y="103"/>
                </a:cubicBezTo>
                <a:cubicBezTo>
                  <a:pt x="36" y="93"/>
                  <a:pt x="30" y="83"/>
                  <a:pt x="26" y="73"/>
                </a:cubicBezTo>
                <a:cubicBezTo>
                  <a:pt x="22" y="65"/>
                  <a:pt x="19" y="58"/>
                  <a:pt x="17" y="50"/>
                </a:cubicBezTo>
                <a:cubicBezTo>
                  <a:pt x="15" y="46"/>
                  <a:pt x="15" y="46"/>
                  <a:pt x="15" y="46"/>
                </a:cubicBezTo>
                <a:cubicBezTo>
                  <a:pt x="0" y="0"/>
                  <a:pt x="0" y="0"/>
                  <a:pt x="0" y="0"/>
                </a:cubicBezTo>
              </a:path>
            </a:pathLst>
          </a:custGeom>
          <a:gradFill>
            <a:gsLst>
              <a:gs pos="17000">
                <a:srgbClr val="00B050"/>
              </a:gs>
              <a:gs pos="88000">
                <a:srgbClr val="2D8348"/>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7" name="テキスト ボックス 56"/>
          <p:cNvSpPr txBox="1"/>
          <p:nvPr/>
        </p:nvSpPr>
        <p:spPr>
          <a:xfrm>
            <a:off x="3868579" y="2783603"/>
            <a:ext cx="756718" cy="276681"/>
          </a:xfrm>
          <a:prstGeom prst="rect">
            <a:avLst/>
          </a:prstGeom>
          <a:solidFill>
            <a:srgbClr val="0070C0"/>
          </a:solidFill>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専門知</a:t>
            </a:r>
          </a:p>
        </p:txBody>
      </p:sp>
      <p:sp>
        <p:nvSpPr>
          <p:cNvPr id="58" name="テキスト ボックス 57"/>
          <p:cNvSpPr txBox="1"/>
          <p:nvPr/>
        </p:nvSpPr>
        <p:spPr>
          <a:xfrm>
            <a:off x="3868579" y="3142468"/>
            <a:ext cx="756718" cy="276681"/>
          </a:xfrm>
          <a:prstGeom prst="rect">
            <a:avLst/>
          </a:prstGeom>
          <a:solidFill>
            <a:srgbClr val="009900"/>
          </a:solidFill>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統合知</a:t>
            </a:r>
          </a:p>
        </p:txBody>
      </p:sp>
      <p:sp>
        <p:nvSpPr>
          <p:cNvPr id="59" name="Freeform 444"/>
          <p:cNvSpPr>
            <a:spLocks/>
          </p:cNvSpPr>
          <p:nvPr/>
        </p:nvSpPr>
        <p:spPr bwMode="auto">
          <a:xfrm rot="10800000" flipV="1">
            <a:off x="3995084" y="4708095"/>
            <a:ext cx="2023304" cy="1083438"/>
          </a:xfrm>
          <a:custGeom>
            <a:avLst/>
            <a:gdLst>
              <a:gd name="T0" fmla="*/ 0 w 650"/>
              <a:gd name="T1" fmla="*/ 0 h 247"/>
              <a:gd name="T2" fmla="*/ 2 w 650"/>
              <a:gd name="T3" fmla="*/ 3 h 247"/>
              <a:gd name="T4" fmla="*/ 10 w 650"/>
              <a:gd name="T5" fmla="*/ 26 h 247"/>
              <a:gd name="T6" fmla="*/ 27 w 650"/>
              <a:gd name="T7" fmla="*/ 57 h 247"/>
              <a:gd name="T8" fmla="*/ 52 w 650"/>
              <a:gd name="T9" fmla="*/ 91 h 247"/>
              <a:gd name="T10" fmla="*/ 87 w 650"/>
              <a:gd name="T11" fmla="*/ 126 h 247"/>
              <a:gd name="T12" fmla="*/ 133 w 650"/>
              <a:gd name="T13" fmla="*/ 157 h 247"/>
              <a:gd name="T14" fmla="*/ 188 w 650"/>
              <a:gd name="T15" fmla="*/ 181 h 247"/>
              <a:gd name="T16" fmla="*/ 249 w 650"/>
              <a:gd name="T17" fmla="*/ 196 h 247"/>
              <a:gd name="T18" fmla="*/ 314 w 650"/>
              <a:gd name="T19" fmla="*/ 200 h 247"/>
              <a:gd name="T20" fmla="*/ 379 w 650"/>
              <a:gd name="T21" fmla="*/ 193 h 247"/>
              <a:gd name="T22" fmla="*/ 428 w 650"/>
              <a:gd name="T23" fmla="*/ 180 h 247"/>
              <a:gd name="T24" fmla="*/ 440 w 650"/>
              <a:gd name="T25" fmla="*/ 176 h 247"/>
              <a:gd name="T26" fmla="*/ 492 w 650"/>
              <a:gd name="T27" fmla="*/ 153 h 247"/>
              <a:gd name="T28" fmla="*/ 531 w 650"/>
              <a:gd name="T29" fmla="*/ 129 h 247"/>
              <a:gd name="T30" fmla="*/ 560 w 650"/>
              <a:gd name="T31" fmla="*/ 108 h 247"/>
              <a:gd name="T32" fmla="*/ 577 w 650"/>
              <a:gd name="T33" fmla="*/ 93 h 247"/>
              <a:gd name="T34" fmla="*/ 584 w 650"/>
              <a:gd name="T35" fmla="*/ 86 h 247"/>
              <a:gd name="T36" fmla="*/ 579 w 650"/>
              <a:gd name="T37" fmla="*/ 71 h 247"/>
              <a:gd name="T38" fmla="*/ 579 w 650"/>
              <a:gd name="T39" fmla="*/ 70 h 247"/>
              <a:gd name="T40" fmla="*/ 610 w 650"/>
              <a:gd name="T41" fmla="*/ 56 h 247"/>
              <a:gd name="T42" fmla="*/ 650 w 650"/>
              <a:gd name="T43" fmla="*/ 31 h 247"/>
              <a:gd name="T44" fmla="*/ 625 w 650"/>
              <a:gd name="T45" fmla="*/ 103 h 247"/>
              <a:gd name="T46" fmla="*/ 604 w 650"/>
              <a:gd name="T47" fmla="*/ 148 h 247"/>
              <a:gd name="T48" fmla="*/ 604 w 650"/>
              <a:gd name="T49" fmla="*/ 148 h 247"/>
              <a:gd name="T50" fmla="*/ 599 w 650"/>
              <a:gd name="T51" fmla="*/ 133 h 247"/>
              <a:gd name="T52" fmla="*/ 592 w 650"/>
              <a:gd name="T53" fmla="*/ 139 h 247"/>
              <a:gd name="T54" fmla="*/ 575 w 650"/>
              <a:gd name="T55" fmla="*/ 155 h 247"/>
              <a:gd name="T56" fmla="*/ 547 w 650"/>
              <a:gd name="T57" fmla="*/ 176 h 247"/>
              <a:gd name="T58" fmla="*/ 507 w 650"/>
              <a:gd name="T59" fmla="*/ 200 h 247"/>
              <a:gd name="T60" fmla="*/ 455 w 650"/>
              <a:gd name="T61" fmla="*/ 223 h 247"/>
              <a:gd name="T62" fmla="*/ 443 w 650"/>
              <a:gd name="T63" fmla="*/ 227 h 247"/>
              <a:gd name="T64" fmla="*/ 394 w 650"/>
              <a:gd name="T65" fmla="*/ 239 h 247"/>
              <a:gd name="T66" fmla="*/ 330 w 650"/>
              <a:gd name="T67" fmla="*/ 246 h 247"/>
              <a:gd name="T68" fmla="*/ 264 w 650"/>
              <a:gd name="T69" fmla="*/ 242 h 247"/>
              <a:gd name="T70" fmla="*/ 203 w 650"/>
              <a:gd name="T71" fmla="*/ 228 h 247"/>
              <a:gd name="T72" fmla="*/ 148 w 650"/>
              <a:gd name="T73" fmla="*/ 203 h 247"/>
              <a:gd name="T74" fmla="*/ 102 w 650"/>
              <a:gd name="T75" fmla="*/ 172 h 247"/>
              <a:gd name="T76" fmla="*/ 67 w 650"/>
              <a:gd name="T77" fmla="*/ 138 h 247"/>
              <a:gd name="T78" fmla="*/ 42 w 650"/>
              <a:gd name="T79" fmla="*/ 103 h 247"/>
              <a:gd name="T80" fmla="*/ 26 w 650"/>
              <a:gd name="T81" fmla="*/ 73 h 247"/>
              <a:gd name="T82" fmla="*/ 17 w 650"/>
              <a:gd name="T83" fmla="*/ 50 h 247"/>
              <a:gd name="T84" fmla="*/ 15 w 650"/>
              <a:gd name="T85" fmla="*/ 46 h 247"/>
              <a:gd name="T86" fmla="*/ 0 w 650"/>
              <a:gd name="T87"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0" h="247">
                <a:moveTo>
                  <a:pt x="0" y="0"/>
                </a:moveTo>
                <a:cubicBezTo>
                  <a:pt x="1" y="1"/>
                  <a:pt x="1" y="2"/>
                  <a:pt x="2" y="3"/>
                </a:cubicBezTo>
                <a:cubicBezTo>
                  <a:pt x="4" y="11"/>
                  <a:pt x="7" y="19"/>
                  <a:pt x="10" y="26"/>
                </a:cubicBezTo>
                <a:cubicBezTo>
                  <a:pt x="15" y="37"/>
                  <a:pt x="21" y="47"/>
                  <a:pt x="27" y="57"/>
                </a:cubicBezTo>
                <a:cubicBezTo>
                  <a:pt x="34" y="69"/>
                  <a:pt x="42" y="80"/>
                  <a:pt x="52" y="91"/>
                </a:cubicBezTo>
                <a:cubicBezTo>
                  <a:pt x="62" y="104"/>
                  <a:pt x="74" y="115"/>
                  <a:pt x="87" y="126"/>
                </a:cubicBezTo>
                <a:cubicBezTo>
                  <a:pt x="101" y="137"/>
                  <a:pt x="117" y="148"/>
                  <a:pt x="133" y="157"/>
                </a:cubicBezTo>
                <a:cubicBezTo>
                  <a:pt x="150" y="166"/>
                  <a:pt x="169" y="175"/>
                  <a:pt x="188" y="181"/>
                </a:cubicBezTo>
                <a:cubicBezTo>
                  <a:pt x="208" y="188"/>
                  <a:pt x="228" y="193"/>
                  <a:pt x="249" y="196"/>
                </a:cubicBezTo>
                <a:cubicBezTo>
                  <a:pt x="271" y="199"/>
                  <a:pt x="292" y="200"/>
                  <a:pt x="314" y="200"/>
                </a:cubicBezTo>
                <a:cubicBezTo>
                  <a:pt x="336" y="199"/>
                  <a:pt x="358" y="197"/>
                  <a:pt x="379" y="193"/>
                </a:cubicBezTo>
                <a:cubicBezTo>
                  <a:pt x="396" y="190"/>
                  <a:pt x="412" y="185"/>
                  <a:pt x="428" y="180"/>
                </a:cubicBezTo>
                <a:cubicBezTo>
                  <a:pt x="432" y="179"/>
                  <a:pt x="436" y="177"/>
                  <a:pt x="440" y="176"/>
                </a:cubicBezTo>
                <a:cubicBezTo>
                  <a:pt x="458" y="170"/>
                  <a:pt x="475" y="162"/>
                  <a:pt x="492" y="153"/>
                </a:cubicBezTo>
                <a:cubicBezTo>
                  <a:pt x="506" y="146"/>
                  <a:pt x="519" y="138"/>
                  <a:pt x="531" y="129"/>
                </a:cubicBezTo>
                <a:cubicBezTo>
                  <a:pt x="541" y="123"/>
                  <a:pt x="551" y="115"/>
                  <a:pt x="560" y="108"/>
                </a:cubicBezTo>
                <a:cubicBezTo>
                  <a:pt x="566" y="103"/>
                  <a:pt x="571" y="98"/>
                  <a:pt x="577" y="93"/>
                </a:cubicBezTo>
                <a:cubicBezTo>
                  <a:pt x="579" y="90"/>
                  <a:pt x="581" y="88"/>
                  <a:pt x="584" y="86"/>
                </a:cubicBezTo>
                <a:cubicBezTo>
                  <a:pt x="579" y="71"/>
                  <a:pt x="579" y="71"/>
                  <a:pt x="579" y="71"/>
                </a:cubicBezTo>
                <a:cubicBezTo>
                  <a:pt x="579" y="71"/>
                  <a:pt x="579" y="71"/>
                  <a:pt x="579" y="70"/>
                </a:cubicBezTo>
                <a:cubicBezTo>
                  <a:pt x="590" y="66"/>
                  <a:pt x="598" y="63"/>
                  <a:pt x="610" y="56"/>
                </a:cubicBezTo>
                <a:cubicBezTo>
                  <a:pt x="623" y="50"/>
                  <a:pt x="634" y="43"/>
                  <a:pt x="650" y="31"/>
                </a:cubicBezTo>
                <a:cubicBezTo>
                  <a:pt x="644" y="52"/>
                  <a:pt x="638" y="72"/>
                  <a:pt x="625" y="103"/>
                </a:cubicBezTo>
                <a:cubicBezTo>
                  <a:pt x="619" y="119"/>
                  <a:pt x="614" y="130"/>
                  <a:pt x="604" y="148"/>
                </a:cubicBezTo>
                <a:cubicBezTo>
                  <a:pt x="604" y="148"/>
                  <a:pt x="604" y="148"/>
                  <a:pt x="604" y="148"/>
                </a:cubicBezTo>
                <a:cubicBezTo>
                  <a:pt x="599" y="133"/>
                  <a:pt x="599" y="133"/>
                  <a:pt x="599" y="133"/>
                </a:cubicBezTo>
                <a:cubicBezTo>
                  <a:pt x="596" y="135"/>
                  <a:pt x="594" y="137"/>
                  <a:pt x="592" y="139"/>
                </a:cubicBezTo>
                <a:cubicBezTo>
                  <a:pt x="586" y="144"/>
                  <a:pt x="581" y="150"/>
                  <a:pt x="575" y="155"/>
                </a:cubicBezTo>
                <a:cubicBezTo>
                  <a:pt x="566" y="162"/>
                  <a:pt x="556" y="169"/>
                  <a:pt x="547" y="176"/>
                </a:cubicBezTo>
                <a:cubicBezTo>
                  <a:pt x="534" y="185"/>
                  <a:pt x="521" y="193"/>
                  <a:pt x="507" y="200"/>
                </a:cubicBezTo>
                <a:cubicBezTo>
                  <a:pt x="491" y="208"/>
                  <a:pt x="473" y="216"/>
                  <a:pt x="455" y="223"/>
                </a:cubicBezTo>
                <a:cubicBezTo>
                  <a:pt x="451" y="224"/>
                  <a:pt x="447" y="225"/>
                  <a:pt x="443" y="227"/>
                </a:cubicBezTo>
                <a:cubicBezTo>
                  <a:pt x="427" y="232"/>
                  <a:pt x="411" y="236"/>
                  <a:pt x="394" y="239"/>
                </a:cubicBezTo>
                <a:cubicBezTo>
                  <a:pt x="373" y="244"/>
                  <a:pt x="351" y="246"/>
                  <a:pt x="330" y="246"/>
                </a:cubicBezTo>
                <a:cubicBezTo>
                  <a:pt x="307" y="247"/>
                  <a:pt x="286" y="246"/>
                  <a:pt x="264" y="242"/>
                </a:cubicBezTo>
                <a:cubicBezTo>
                  <a:pt x="243" y="239"/>
                  <a:pt x="223" y="234"/>
                  <a:pt x="203" y="228"/>
                </a:cubicBezTo>
                <a:cubicBezTo>
                  <a:pt x="184" y="221"/>
                  <a:pt x="165" y="213"/>
                  <a:pt x="148" y="203"/>
                </a:cubicBezTo>
                <a:cubicBezTo>
                  <a:pt x="132" y="194"/>
                  <a:pt x="116" y="184"/>
                  <a:pt x="102" y="172"/>
                </a:cubicBezTo>
                <a:cubicBezTo>
                  <a:pt x="89" y="162"/>
                  <a:pt x="78" y="150"/>
                  <a:pt x="67" y="138"/>
                </a:cubicBezTo>
                <a:cubicBezTo>
                  <a:pt x="58" y="127"/>
                  <a:pt x="49" y="115"/>
                  <a:pt x="42" y="103"/>
                </a:cubicBezTo>
                <a:cubicBezTo>
                  <a:pt x="36" y="93"/>
                  <a:pt x="30" y="83"/>
                  <a:pt x="26" y="73"/>
                </a:cubicBezTo>
                <a:cubicBezTo>
                  <a:pt x="22" y="65"/>
                  <a:pt x="19" y="58"/>
                  <a:pt x="17" y="50"/>
                </a:cubicBezTo>
                <a:cubicBezTo>
                  <a:pt x="15" y="46"/>
                  <a:pt x="15" y="46"/>
                  <a:pt x="15" y="46"/>
                </a:cubicBezTo>
                <a:cubicBezTo>
                  <a:pt x="0" y="0"/>
                  <a:pt x="0" y="0"/>
                  <a:pt x="0" y="0"/>
                </a:cubicBezTo>
              </a:path>
            </a:pathLst>
          </a:custGeom>
          <a:gradFill>
            <a:gsLst>
              <a:gs pos="0">
                <a:schemeClr val="accent3">
                  <a:lumMod val="20000"/>
                  <a:lumOff val="80000"/>
                </a:schemeClr>
              </a:gs>
              <a:gs pos="44000">
                <a:schemeClr val="accent3">
                  <a:lumMod val="40000"/>
                  <a:lumOff val="60000"/>
                </a:schemeClr>
              </a:gs>
            </a:gsLst>
            <a:lin ang="162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0" name="テキスト ボックス 59"/>
          <p:cNvSpPr txBox="1"/>
          <p:nvPr/>
        </p:nvSpPr>
        <p:spPr>
          <a:xfrm>
            <a:off x="3992924" y="5658628"/>
            <a:ext cx="726253" cy="419387"/>
          </a:xfrm>
          <a:prstGeom prst="ellipse">
            <a:avLst/>
          </a:prstGeom>
          <a:solidFill>
            <a:schemeClr val="bg1"/>
          </a:solidFill>
          <a:ln w="19050">
            <a:solidFill>
              <a:schemeClr val="accent3">
                <a:lumMod val="60000"/>
                <a:lumOff val="40000"/>
              </a:schemeClr>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寄附</a:t>
            </a:r>
          </a:p>
        </p:txBody>
      </p:sp>
      <p:sp>
        <p:nvSpPr>
          <p:cNvPr id="61" name="テキスト ボックス 60"/>
          <p:cNvSpPr txBox="1"/>
          <p:nvPr/>
        </p:nvSpPr>
        <p:spPr>
          <a:xfrm>
            <a:off x="4634608" y="5110739"/>
            <a:ext cx="920306" cy="416348"/>
          </a:xfrm>
          <a:prstGeom prst="ellipse">
            <a:avLst/>
          </a:prstGeom>
          <a:solidFill>
            <a:schemeClr val="bg1"/>
          </a:solidFill>
          <a:ln w="19050">
            <a:solidFill>
              <a:schemeClr val="accent3">
                <a:lumMod val="60000"/>
                <a:lumOff val="40000"/>
              </a:schemeClr>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研究資金</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2" name="テキスト ボックス 61"/>
          <p:cNvSpPr txBox="1"/>
          <p:nvPr/>
        </p:nvSpPr>
        <p:spPr>
          <a:xfrm>
            <a:off x="4605179" y="3608275"/>
            <a:ext cx="660716" cy="371775"/>
          </a:xfrm>
          <a:prstGeom prst="ellipse">
            <a:avLst/>
          </a:prstGeom>
          <a:solidFill>
            <a:schemeClr val="bg1"/>
          </a:solidFill>
          <a:ln w="19050">
            <a:solidFill>
              <a:schemeClr val="accent1">
                <a:lumMod val="75000"/>
              </a:schemeClr>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人材</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4" name="テキスト ボックス 63"/>
          <p:cNvSpPr txBox="1"/>
          <p:nvPr/>
        </p:nvSpPr>
        <p:spPr>
          <a:xfrm>
            <a:off x="5419246" y="6184118"/>
            <a:ext cx="841334" cy="471837"/>
          </a:xfrm>
          <a:prstGeom prst="ellipse">
            <a:avLst/>
          </a:prstGeom>
          <a:solidFill>
            <a:schemeClr val="accent1">
              <a:lumMod val="20000"/>
              <a:lumOff val="80000"/>
            </a:schemeClr>
          </a:solidFill>
          <a:ln w="19050">
            <a:solidFill>
              <a:srgbClr val="00B0F0"/>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新たな課題</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5" name="テキスト ボックス 64"/>
          <p:cNvSpPr txBox="1"/>
          <p:nvPr/>
        </p:nvSpPr>
        <p:spPr>
          <a:xfrm>
            <a:off x="4607299" y="4661531"/>
            <a:ext cx="756718" cy="276681"/>
          </a:xfrm>
          <a:prstGeom prst="rect">
            <a:avLst/>
          </a:prstGeom>
          <a:solidFill>
            <a:schemeClr val="accent2">
              <a:lumMod val="60000"/>
              <a:lumOff val="40000"/>
            </a:schemeClr>
          </a:solidFill>
          <a:ln w="25400">
            <a:solidFill>
              <a:srgbClr val="FFC000"/>
            </a:solidFill>
          </a:ln>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lumMod val="50000"/>
                  </a:srgbClr>
                </a:solidFill>
                <a:effectLst/>
                <a:uLnTx/>
                <a:uFillTx/>
                <a:latin typeface="メイリオ"/>
                <a:ea typeface="メイリオ"/>
                <a:cs typeface="+mn-cs"/>
              </a:rPr>
              <a:t>共創知</a:t>
            </a:r>
            <a:endParaRPr kumimoji="1" lang="ja-JP" altLang="en-US" sz="1400" b="1" i="0" u="none" strike="noStrike" kern="1200" cap="none" spc="0" normalizeH="0" baseline="0" noProof="0" dirty="0">
              <a:ln>
                <a:noFill/>
              </a:ln>
              <a:solidFill>
                <a:srgbClr val="C00000">
                  <a:lumMod val="50000"/>
                </a:srgbClr>
              </a:solidFill>
              <a:effectLst/>
              <a:uLnTx/>
              <a:uFillTx/>
              <a:latin typeface="メイリオ"/>
              <a:ea typeface="メイリオ"/>
              <a:cs typeface="+mn-cs"/>
            </a:endParaRPr>
          </a:p>
        </p:txBody>
      </p:sp>
      <p:sp>
        <p:nvSpPr>
          <p:cNvPr id="3" name="左右矢印 2"/>
          <p:cNvSpPr/>
          <p:nvPr/>
        </p:nvSpPr>
        <p:spPr>
          <a:xfrm>
            <a:off x="4021852" y="4123920"/>
            <a:ext cx="1897130" cy="637479"/>
          </a:xfrm>
          <a:prstGeom prst="lef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smtClean="0"/>
              <a:t>共創イノベーション</a:t>
            </a:r>
            <a:endParaRPr kumimoji="1" lang="ja-JP" altLang="en-US" sz="1200" b="1" dirty="0"/>
          </a:p>
        </p:txBody>
      </p:sp>
      <p:sp>
        <p:nvSpPr>
          <p:cNvPr id="69" name="テキスト ボックス 68"/>
          <p:cNvSpPr txBox="1"/>
          <p:nvPr/>
        </p:nvSpPr>
        <p:spPr>
          <a:xfrm>
            <a:off x="3977585" y="6150399"/>
            <a:ext cx="1158305" cy="532717"/>
          </a:xfrm>
          <a:prstGeom prst="ellipse">
            <a:avLst/>
          </a:prstGeom>
          <a:solidFill>
            <a:schemeClr val="accent1">
              <a:lumMod val="20000"/>
              <a:lumOff val="80000"/>
            </a:schemeClr>
          </a:solidFill>
          <a:ln w="19050">
            <a:solidFill>
              <a:srgbClr val="00B0F0"/>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新たな産学共創・</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社学共創</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 name="左矢印 4"/>
          <p:cNvSpPr/>
          <p:nvPr/>
        </p:nvSpPr>
        <p:spPr>
          <a:xfrm>
            <a:off x="5191538" y="6269531"/>
            <a:ext cx="172060" cy="274389"/>
          </a:xfrm>
          <a:prstGeom prst="leftArrow">
            <a:avLst/>
          </a:prstGeom>
          <a:solidFill>
            <a:schemeClr val="accent1">
              <a:lumMod val="20000"/>
              <a:lumOff val="80000"/>
            </a:schemeClr>
          </a:solidFill>
          <a:ln w="254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テキスト ボックス 70"/>
          <p:cNvSpPr txBox="1"/>
          <p:nvPr/>
        </p:nvSpPr>
        <p:spPr>
          <a:xfrm>
            <a:off x="5234209" y="5719046"/>
            <a:ext cx="726253" cy="358969"/>
          </a:xfrm>
          <a:prstGeom prst="ellipse">
            <a:avLst/>
          </a:prstGeom>
          <a:solidFill>
            <a:schemeClr val="bg1"/>
          </a:solidFill>
          <a:ln w="19050">
            <a:solidFill>
              <a:schemeClr val="accent3">
                <a:lumMod val="60000"/>
                <a:lumOff val="40000"/>
              </a:schemeClr>
            </a:solidFill>
          </a:ln>
        </p:spPr>
        <p:txBody>
          <a:bodyPr wrap="none" lIns="0" tIns="72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人材</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Tree>
    <p:extLst>
      <p:ext uri="{BB962C8B-B14F-4D97-AF65-F5344CB8AC3E}">
        <p14:creationId xmlns:p14="http://schemas.microsoft.com/office/powerpoint/2010/main" val="31424903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角丸四角形 188"/>
          <p:cNvSpPr/>
          <p:nvPr/>
        </p:nvSpPr>
        <p:spPr>
          <a:xfrm>
            <a:off x="4023898" y="2069725"/>
            <a:ext cx="4941539" cy="4591448"/>
          </a:xfrm>
          <a:prstGeom prst="roundRect">
            <a:avLst>
              <a:gd name="adj" fmla="val 2007"/>
            </a:avLst>
          </a:prstGeom>
          <a:solidFill>
            <a:schemeClr val="accent1">
              <a:lumMod val="75000"/>
            </a:schemeClr>
          </a:solidFill>
          <a:ln w="12700" cmpd="sng">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3" name="角丸四角形 52"/>
          <p:cNvSpPr/>
          <p:nvPr/>
        </p:nvSpPr>
        <p:spPr>
          <a:xfrm>
            <a:off x="7037330" y="2237509"/>
            <a:ext cx="1855150" cy="3188580"/>
          </a:xfrm>
          <a:prstGeom prst="roundRect">
            <a:avLst>
              <a:gd name="adj" fmla="val 9023"/>
            </a:avLst>
          </a:prstGeom>
          <a:solidFill>
            <a:srgbClr val="D0FCED"/>
          </a:solidFill>
          <a:ln w="38100">
            <a:noFill/>
          </a:ln>
        </p:spPr>
        <p:style>
          <a:lnRef idx="1">
            <a:schemeClr val="accent1"/>
          </a:lnRef>
          <a:fillRef idx="2">
            <a:schemeClr val="accent1"/>
          </a:fillRef>
          <a:effectRef idx="1">
            <a:schemeClr val="accent1"/>
          </a:effectRef>
          <a:fontRef idx="minor">
            <a:schemeClr val="dk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4" name="正方形/長方形 53"/>
          <p:cNvSpPr/>
          <p:nvPr/>
        </p:nvSpPr>
        <p:spPr>
          <a:xfrm>
            <a:off x="7219667" y="5017139"/>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メイリオ"/>
                <a:ea typeface="メイリオ"/>
                <a:cs typeface="+mn-cs"/>
              </a:rPr>
              <a:t>社会経済研究所</a:t>
            </a:r>
            <a:endPar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5" name="正方形/長方形 54"/>
          <p:cNvSpPr/>
          <p:nvPr/>
        </p:nvSpPr>
        <p:spPr>
          <a:xfrm>
            <a:off x="7219667" y="2740483"/>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a:ln>
                  <a:noFill/>
                </a:ln>
                <a:solidFill>
                  <a:srgbClr val="000000"/>
                </a:solidFill>
                <a:effectLst/>
                <a:uLnTx/>
                <a:uFillTx/>
                <a:latin typeface="メイリオ"/>
                <a:ea typeface="メイリオ"/>
                <a:cs typeface="+mn-cs"/>
              </a:rPr>
              <a:t>人間科学研究科</a:t>
            </a:r>
            <a:endPar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6" name="正方形/長方形 55"/>
          <p:cNvSpPr/>
          <p:nvPr/>
        </p:nvSpPr>
        <p:spPr>
          <a:xfrm>
            <a:off x="7213286" y="2361052"/>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rPr>
              <a:t>文学研究科</a:t>
            </a:r>
          </a:p>
        </p:txBody>
      </p:sp>
      <p:sp>
        <p:nvSpPr>
          <p:cNvPr id="57" name="正方形/長方形 56"/>
          <p:cNvSpPr/>
          <p:nvPr/>
        </p:nvSpPr>
        <p:spPr>
          <a:xfrm>
            <a:off x="7219669" y="3503039"/>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rPr>
              <a:t>経済学研究科</a:t>
            </a:r>
          </a:p>
        </p:txBody>
      </p:sp>
      <p:sp>
        <p:nvSpPr>
          <p:cNvPr id="58" name="正方形/長方形 57"/>
          <p:cNvSpPr/>
          <p:nvPr/>
        </p:nvSpPr>
        <p:spPr>
          <a:xfrm>
            <a:off x="7219668" y="3124198"/>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rPr>
              <a:t>法学研究科</a:t>
            </a:r>
          </a:p>
        </p:txBody>
      </p:sp>
      <p:sp>
        <p:nvSpPr>
          <p:cNvPr id="59" name="正方形/長方形 58"/>
          <p:cNvSpPr/>
          <p:nvPr/>
        </p:nvSpPr>
        <p:spPr>
          <a:xfrm>
            <a:off x="7219668" y="4261749"/>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rPr>
              <a:t>言語文化研究科</a:t>
            </a:r>
          </a:p>
        </p:txBody>
      </p:sp>
      <p:sp>
        <p:nvSpPr>
          <p:cNvPr id="60" name="正方形/長方形 59"/>
          <p:cNvSpPr/>
          <p:nvPr/>
        </p:nvSpPr>
        <p:spPr>
          <a:xfrm>
            <a:off x="7216199" y="3882908"/>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000000"/>
                </a:solidFill>
                <a:effectLst/>
                <a:uLnTx/>
                <a:uFillTx/>
                <a:latin typeface="メイリオ"/>
                <a:ea typeface="メイリオ"/>
                <a:cs typeface="+mn-cs"/>
              </a:rPr>
              <a:t>国際公共政策研究科</a:t>
            </a:r>
          </a:p>
        </p:txBody>
      </p:sp>
      <p:sp>
        <p:nvSpPr>
          <p:cNvPr id="61" name="正方形/長方形 60"/>
          <p:cNvSpPr/>
          <p:nvPr/>
        </p:nvSpPr>
        <p:spPr>
          <a:xfrm>
            <a:off x="7219667" y="4640874"/>
            <a:ext cx="1524297" cy="292484"/>
          </a:xfrm>
          <a:prstGeom prst="rect">
            <a:avLst/>
          </a:prstGeom>
          <a:solidFill>
            <a:schemeClr val="bg1"/>
          </a:solidFill>
          <a:ln w="28575" cmpd="sng">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srgbClr val="000000"/>
                </a:solidFill>
                <a:effectLst/>
                <a:uLnTx/>
                <a:uFillTx/>
                <a:latin typeface="メイリオ"/>
                <a:ea typeface="メイリオ"/>
                <a:cs typeface="+mn-cs"/>
              </a:rPr>
              <a:t>高等司法研究科</a:t>
            </a:r>
          </a:p>
        </p:txBody>
      </p:sp>
      <p:sp>
        <p:nvSpPr>
          <p:cNvPr id="62" name="角丸四角形 61"/>
          <p:cNvSpPr/>
          <p:nvPr/>
        </p:nvSpPr>
        <p:spPr>
          <a:xfrm>
            <a:off x="7037331" y="5499783"/>
            <a:ext cx="1855150" cy="401564"/>
          </a:xfrm>
          <a:prstGeom prst="roundRect">
            <a:avLst>
              <a:gd name="adj" fmla="val 50000"/>
            </a:avLst>
          </a:prstGeom>
          <a:solidFill>
            <a:srgbClr val="FFCCFF"/>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CO*</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デザインセンター</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国際共創大学院</a:t>
            </a:r>
          </a:p>
        </p:txBody>
      </p:sp>
      <p:sp>
        <p:nvSpPr>
          <p:cNvPr id="63" name="角丸四角形 62"/>
          <p:cNvSpPr/>
          <p:nvPr/>
        </p:nvSpPr>
        <p:spPr>
          <a:xfrm>
            <a:off x="7028995" y="5975042"/>
            <a:ext cx="1855150" cy="602494"/>
          </a:xfrm>
          <a:prstGeom prst="roundRect">
            <a:avLst>
              <a:gd name="adj" fmla="val 9023"/>
            </a:avLst>
          </a:prstGeom>
          <a:solidFill>
            <a:srgbClr val="3650D2"/>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wrap="square" lIns="0" tIns="360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理工系・医歯薬系研究科</a:t>
            </a:r>
            <a:r>
              <a:rPr kumimoji="1" lang="en-US" altLang="ja-JP" sz="12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
            </a:r>
            <a:br>
              <a:rPr kumimoji="1" lang="en-US" altLang="ja-JP" sz="12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br>
            <a:r>
              <a:rPr kumimoji="1" lang="ja-JP" altLang="en-US" sz="12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研究所・センター</a:t>
            </a:r>
            <a:endParaRPr kumimoji="1" lang="en-US" altLang="ja-JP" sz="12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64" name="角丸四角形 63"/>
          <p:cNvSpPr/>
          <p:nvPr/>
        </p:nvSpPr>
        <p:spPr>
          <a:xfrm>
            <a:off x="3125647" y="2352132"/>
            <a:ext cx="3462577" cy="3209435"/>
          </a:xfrm>
          <a:prstGeom prst="roundRect">
            <a:avLst>
              <a:gd name="adj" fmla="val 8359"/>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社会</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ソリューションイニシアティブ</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rPr>
              <a:t>2019</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年度</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0" name="角丸四角形 79"/>
          <p:cNvSpPr/>
          <p:nvPr/>
        </p:nvSpPr>
        <p:spPr>
          <a:xfrm>
            <a:off x="3287407" y="2871431"/>
            <a:ext cx="3132000" cy="1260000"/>
          </a:xfrm>
          <a:prstGeom prst="roundRect">
            <a:avLst>
              <a:gd name="adj" fmla="val 7166"/>
            </a:avLst>
          </a:prstGeom>
          <a:solidFill>
            <a:schemeClr val="bg1"/>
          </a:solidFill>
          <a:ln w="28575">
            <a:solidFill>
              <a:schemeClr val="accent5">
                <a:lumMod val="75000"/>
              </a:schemeClr>
            </a:solidFill>
          </a:ln>
        </p:spPr>
        <p:style>
          <a:lnRef idx="1">
            <a:schemeClr val="accent4"/>
          </a:lnRef>
          <a:fillRef idx="2">
            <a:schemeClr val="accent4"/>
          </a:fillRef>
          <a:effectRef idx="1">
            <a:schemeClr val="accent4"/>
          </a:effectRef>
          <a:fontRef idx="minor">
            <a:schemeClr val="dk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1400" b="1" i="0" u="none" strike="noStrike" kern="1200" cap="none" spc="0" normalizeH="0" baseline="0" noProof="0" dirty="0">
                <a:ln>
                  <a:noFill/>
                </a:ln>
                <a:solidFill>
                  <a:prstClr val="black"/>
                </a:solidFill>
                <a:effectLst/>
                <a:uLnTx/>
                <a:uFillTx/>
                <a:latin typeface="メイリオ"/>
                <a:ea typeface="メイリオ"/>
                <a:cs typeface="+mn-cs"/>
              </a:rPr>
              <a:t>日本社会部門</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sp>
        <p:nvSpPr>
          <p:cNvPr id="83" name="角丸四角形 82"/>
          <p:cNvSpPr/>
          <p:nvPr/>
        </p:nvSpPr>
        <p:spPr>
          <a:xfrm>
            <a:off x="3287407" y="4203331"/>
            <a:ext cx="3132000" cy="1260000"/>
          </a:xfrm>
          <a:prstGeom prst="roundRect">
            <a:avLst>
              <a:gd name="adj" fmla="val 7166"/>
            </a:avLst>
          </a:prstGeom>
          <a:solidFill>
            <a:schemeClr val="bg1"/>
          </a:solidFill>
          <a:ln w="28575">
            <a:solidFill>
              <a:schemeClr val="accent5">
                <a:lumMod val="75000"/>
              </a:schemeClr>
            </a:solidFill>
          </a:ln>
        </p:spPr>
        <p:style>
          <a:lnRef idx="1">
            <a:schemeClr val="accent4"/>
          </a:lnRef>
          <a:fillRef idx="2">
            <a:schemeClr val="accent4"/>
          </a:fillRef>
          <a:effectRef idx="1">
            <a:schemeClr val="accent4"/>
          </a:effectRef>
          <a:fontRef idx="minor">
            <a:schemeClr val="dk1"/>
          </a:fontRef>
        </p:style>
        <p:txBody>
          <a:bodyPr wrap="none"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1400" b="1" i="0" u="none" strike="noStrike" kern="1200" cap="none" spc="0" normalizeH="0" baseline="0" noProof="0" dirty="0">
                <a:ln>
                  <a:noFill/>
                </a:ln>
                <a:solidFill>
                  <a:prstClr val="black"/>
                </a:solidFill>
                <a:effectLst/>
                <a:uLnTx/>
                <a:uFillTx/>
                <a:latin typeface="メイリオ"/>
                <a:ea typeface="メイリオ"/>
                <a:cs typeface="+mn-cs"/>
              </a:rPr>
              <a:t>グローバル社会部門</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eiryo" charset="-128"/>
            </a:endParaRPr>
          </a:p>
        </p:txBody>
      </p:sp>
      <p:sp>
        <p:nvSpPr>
          <p:cNvPr id="119" name="テキスト ボックス 118"/>
          <p:cNvSpPr txBox="1"/>
          <p:nvPr/>
        </p:nvSpPr>
        <p:spPr>
          <a:xfrm>
            <a:off x="3328626" y="3031185"/>
            <a:ext cx="8903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glow rad="50800">
                    <a:prstClr val="white"/>
                  </a:glow>
                </a:effectLst>
                <a:uLnTx/>
                <a:uFillTx/>
                <a:latin typeface="メイリオ"/>
                <a:ea typeface="メイリオ"/>
                <a:cs typeface="+mn-cs"/>
              </a:rPr>
              <a:t>グループ</a:t>
            </a:r>
            <a:endParaRPr kumimoji="1" lang="en-US" altLang="ja-JP" sz="1200" b="1" i="0" u="none" strike="noStrike" kern="1200" cap="none" spc="0" normalizeH="0" baseline="0" noProof="0" dirty="0">
              <a:ln>
                <a:noFill/>
              </a:ln>
              <a:solidFill>
                <a:prstClr val="black"/>
              </a:solidFill>
              <a:effectLst>
                <a:glow rad="50800">
                  <a:prstClr val="white"/>
                </a:glow>
              </a:effectLst>
              <a:uLnTx/>
              <a:uFillTx/>
              <a:latin typeface="メイリオ"/>
              <a:ea typeface="メイリオ"/>
              <a:cs typeface="+mn-cs"/>
            </a:endParaRPr>
          </a:p>
        </p:txBody>
      </p:sp>
      <p:cxnSp>
        <p:nvCxnSpPr>
          <p:cNvPr id="173" name="直線矢印コネクタ 172"/>
          <p:cNvCxnSpPr/>
          <p:nvPr/>
        </p:nvCxnSpPr>
        <p:spPr>
          <a:xfrm>
            <a:off x="6498635" y="5371824"/>
            <a:ext cx="631002" cy="328741"/>
          </a:xfrm>
          <a:prstGeom prst="straightConnector1">
            <a:avLst/>
          </a:prstGeom>
          <a:ln w="57150">
            <a:solidFill>
              <a:schemeClr val="accent4">
                <a:lumMod val="60000"/>
                <a:lumOff val="40000"/>
              </a:schemeClr>
            </a:solidFill>
            <a:headEnd type="triangle"/>
            <a:tailEnd type="triangle"/>
          </a:ln>
          <a:effectLst>
            <a:glow rad="63500">
              <a:schemeClr val="bg1"/>
            </a:glow>
          </a:effectLst>
        </p:spPr>
        <p:style>
          <a:lnRef idx="1">
            <a:schemeClr val="accent1"/>
          </a:lnRef>
          <a:fillRef idx="0">
            <a:schemeClr val="accent1"/>
          </a:fillRef>
          <a:effectRef idx="0">
            <a:schemeClr val="accent1"/>
          </a:effectRef>
          <a:fontRef idx="minor">
            <a:schemeClr val="tx1"/>
          </a:fontRef>
        </p:style>
      </p:cxnSp>
      <p:cxnSp>
        <p:nvCxnSpPr>
          <p:cNvPr id="174" name="直線矢印コネクタ 173"/>
          <p:cNvCxnSpPr/>
          <p:nvPr/>
        </p:nvCxnSpPr>
        <p:spPr>
          <a:xfrm>
            <a:off x="6313987" y="5499783"/>
            <a:ext cx="764374" cy="598974"/>
          </a:xfrm>
          <a:prstGeom prst="straightConnector1">
            <a:avLst/>
          </a:prstGeom>
          <a:ln w="57150">
            <a:solidFill>
              <a:schemeClr val="accent3">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二等辺三角形 2"/>
          <p:cNvSpPr/>
          <p:nvPr/>
        </p:nvSpPr>
        <p:spPr>
          <a:xfrm>
            <a:off x="3899667" y="4037338"/>
            <a:ext cx="504056" cy="197745"/>
          </a:xfrm>
          <a:prstGeom prst="triangl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76" name="二等辺三角形 175"/>
          <p:cNvSpPr/>
          <p:nvPr/>
        </p:nvSpPr>
        <p:spPr>
          <a:xfrm rot="10800000">
            <a:off x="5271936" y="4074516"/>
            <a:ext cx="504056" cy="197745"/>
          </a:xfrm>
          <a:prstGeom prst="triangl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81" name="テキスト ボックス 180"/>
          <p:cNvSpPr txBox="1"/>
          <p:nvPr/>
        </p:nvSpPr>
        <p:spPr>
          <a:xfrm>
            <a:off x="6313987" y="4888677"/>
            <a:ext cx="99785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304800">
                    <a:prstClr val="white"/>
                  </a:glow>
                </a:effectLst>
                <a:uLnTx/>
                <a:uFillTx/>
                <a:latin typeface="メイリオ"/>
                <a:ea typeface="メイリオ"/>
                <a:cs typeface="+mn-cs"/>
              </a:rPr>
              <a:t>人材</a:t>
            </a:r>
            <a:r>
              <a:rPr kumimoji="1" lang="ja-JP" altLang="en-US"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rPr>
              <a:t>育成</a:t>
            </a:r>
            <a:endParaRPr kumimoji="1" lang="en-US" altLang="ja-JP"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304800">
                    <a:prstClr val="white"/>
                  </a:glow>
                </a:effectLst>
                <a:uLnTx/>
                <a:uFillTx/>
                <a:latin typeface="メイリオ"/>
                <a:ea typeface="メイリオ"/>
                <a:cs typeface="+mn-cs"/>
              </a:rPr>
              <a:t>で連携</a:t>
            </a:r>
            <a:endParaRPr kumimoji="1" lang="ja-JP" altLang="en-US"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endParaRPr>
          </a:p>
        </p:txBody>
      </p:sp>
      <p:sp>
        <p:nvSpPr>
          <p:cNvPr id="193" name="二等辺三角形 192"/>
          <p:cNvSpPr/>
          <p:nvPr/>
        </p:nvSpPr>
        <p:spPr>
          <a:xfrm rot="16200000">
            <a:off x="5986849" y="3544994"/>
            <a:ext cx="1428249" cy="447464"/>
          </a:xfrm>
          <a:prstGeom prst="triangle">
            <a:avLst/>
          </a:prstGeom>
          <a:solidFill>
            <a:srgbClr val="14824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3" name="正方形/長方形 42"/>
          <p:cNvSpPr/>
          <p:nvPr/>
        </p:nvSpPr>
        <p:spPr>
          <a:xfrm>
            <a:off x="251520" y="2294956"/>
            <a:ext cx="1518655" cy="4250298"/>
          </a:xfrm>
          <a:prstGeom prst="rect">
            <a:avLst/>
          </a:prstGeom>
          <a:solidFill>
            <a:schemeClr val="accent1">
              <a:lumMod val="20000"/>
              <a:lumOff val="80000"/>
            </a:schemeClr>
          </a:solidFill>
          <a:ln w="3810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4" name="正方形/長方形 43"/>
          <p:cNvSpPr/>
          <p:nvPr/>
        </p:nvSpPr>
        <p:spPr>
          <a:xfrm>
            <a:off x="417282" y="3483474"/>
            <a:ext cx="1156223" cy="504000"/>
          </a:xfrm>
          <a:prstGeom prst="rect">
            <a:avLst/>
          </a:prstGeom>
          <a:solidFill>
            <a:schemeClr val="bg1"/>
          </a:solidFill>
          <a:ln w="28575" cmpd="sng">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rPr>
              <a:t>地方自治体</a:t>
            </a:r>
          </a:p>
        </p:txBody>
      </p:sp>
      <p:sp>
        <p:nvSpPr>
          <p:cNvPr id="45" name="正方形/長方形 44"/>
          <p:cNvSpPr/>
          <p:nvPr/>
        </p:nvSpPr>
        <p:spPr>
          <a:xfrm>
            <a:off x="417282" y="4082301"/>
            <a:ext cx="1156223" cy="504000"/>
          </a:xfrm>
          <a:prstGeom prst="rect">
            <a:avLst/>
          </a:prstGeom>
          <a:solidFill>
            <a:schemeClr val="bg1"/>
          </a:solidFill>
          <a:ln w="28575" cmpd="sng">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メイリオ"/>
                <a:ea typeface="メイリオ"/>
                <a:cs typeface="+mn-cs"/>
              </a:rPr>
              <a:t>NPO</a:t>
            </a:r>
            <a:endPar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8" name="正方形/長方形 47"/>
          <p:cNvSpPr/>
          <p:nvPr/>
        </p:nvSpPr>
        <p:spPr>
          <a:xfrm>
            <a:off x="421378" y="5279955"/>
            <a:ext cx="1156223" cy="504000"/>
          </a:xfrm>
          <a:prstGeom prst="rect">
            <a:avLst/>
          </a:prstGeom>
          <a:solidFill>
            <a:schemeClr val="bg1"/>
          </a:solidFill>
          <a:ln w="28575" cmpd="sng">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srgbClr val="000000"/>
                </a:solidFill>
                <a:effectLst/>
                <a:uLnTx/>
                <a:uFillTx/>
                <a:latin typeface="メイリオ"/>
                <a:ea typeface="メイリオ"/>
                <a:cs typeface="+mn-cs"/>
              </a:rPr>
              <a:t>国際機関</a:t>
            </a:r>
            <a:endPar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49" name="テキスト ボックス 48"/>
          <p:cNvSpPr txBox="1"/>
          <p:nvPr/>
        </p:nvSpPr>
        <p:spPr>
          <a:xfrm>
            <a:off x="206926" y="2362927"/>
            <a:ext cx="1620958"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社会</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ステークホルダー</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0" name="正方形/長方形 49"/>
          <p:cNvSpPr/>
          <p:nvPr/>
        </p:nvSpPr>
        <p:spPr>
          <a:xfrm>
            <a:off x="423241" y="4681128"/>
            <a:ext cx="1156223" cy="504000"/>
          </a:xfrm>
          <a:prstGeom prst="rect">
            <a:avLst/>
          </a:prstGeom>
          <a:solidFill>
            <a:schemeClr val="bg1"/>
          </a:solidFill>
          <a:ln w="28575" cmpd="sng">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0000"/>
                </a:solidFill>
                <a:effectLst/>
                <a:uLnTx/>
                <a:uFillTx/>
                <a:latin typeface="メイリオ"/>
                <a:ea typeface="メイリオ"/>
                <a:cs typeface="+mn-cs"/>
              </a:rPr>
              <a:t>NGO</a:t>
            </a:r>
            <a:endPar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51" name="正方形/長方形 50"/>
          <p:cNvSpPr/>
          <p:nvPr/>
        </p:nvSpPr>
        <p:spPr>
          <a:xfrm>
            <a:off x="416878" y="5878782"/>
            <a:ext cx="1156223" cy="504000"/>
          </a:xfrm>
          <a:prstGeom prst="rect">
            <a:avLst/>
          </a:prstGeom>
          <a:solidFill>
            <a:schemeClr val="bg1"/>
          </a:solidFill>
          <a:ln w="28575" cmpd="sng">
            <a:solidFill>
              <a:srgbClr val="0033C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rPr>
              <a:t>民間企業</a:t>
            </a:r>
          </a:p>
        </p:txBody>
      </p:sp>
      <p:sp>
        <p:nvSpPr>
          <p:cNvPr id="52" name="正方形/長方形 51"/>
          <p:cNvSpPr/>
          <p:nvPr/>
        </p:nvSpPr>
        <p:spPr>
          <a:xfrm>
            <a:off x="416877" y="2884647"/>
            <a:ext cx="1156223" cy="504000"/>
          </a:xfrm>
          <a:prstGeom prst="rect">
            <a:avLst/>
          </a:prstGeom>
          <a:solidFill>
            <a:schemeClr val="bg1"/>
          </a:solidFill>
          <a:ln w="28575" cmpd="sng">
            <a:solidFill>
              <a:srgbClr val="00009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00"/>
                </a:solidFill>
                <a:effectLst/>
                <a:uLnTx/>
                <a:uFillTx/>
                <a:latin typeface="メイリオ"/>
                <a:ea typeface="メイリオ"/>
                <a:cs typeface="+mn-cs"/>
              </a:rPr>
              <a:t>政府</a:t>
            </a:r>
            <a:endParaRPr kumimoji="1" lang="ja-JP" altLang="en-US" sz="1400" b="1" i="0" u="none" strike="noStrike" kern="1200" cap="none" spc="0" normalizeH="0" baseline="0" noProof="0" dirty="0">
              <a:ln>
                <a:noFill/>
              </a:ln>
              <a:solidFill>
                <a:srgbClr val="000000"/>
              </a:solidFill>
              <a:effectLst/>
              <a:uLnTx/>
              <a:uFillTx/>
              <a:latin typeface="メイリオ"/>
              <a:ea typeface="メイリオ"/>
              <a:cs typeface="+mn-cs"/>
            </a:endParaRPr>
          </a:p>
        </p:txBody>
      </p:sp>
      <p:sp>
        <p:nvSpPr>
          <p:cNvPr id="23" name="正方形/長方形 22"/>
          <p:cNvSpPr/>
          <p:nvPr/>
        </p:nvSpPr>
        <p:spPr>
          <a:xfrm>
            <a:off x="1691680" y="2970525"/>
            <a:ext cx="1465820" cy="329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1" name="正方形/長方形 40"/>
          <p:cNvSpPr/>
          <p:nvPr/>
        </p:nvSpPr>
        <p:spPr>
          <a:xfrm>
            <a:off x="143168" y="405600"/>
            <a:ext cx="8901578" cy="918077"/>
          </a:xfrm>
          <a:prstGeom prst="rect">
            <a:avLst/>
          </a:prstGeom>
          <a:solidFill>
            <a:schemeClr val="accent3">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tIns="7200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smtClean="0">
                <a:ln>
                  <a:noFill/>
                </a:ln>
                <a:solidFill>
                  <a:srgbClr val="C00000">
                    <a:lumMod val="75000"/>
                  </a:srgbClr>
                </a:solidFill>
                <a:effectLst/>
                <a:uLnTx/>
                <a:uFillTx/>
                <a:latin typeface="メイリオ"/>
                <a:ea typeface="メイリオ"/>
                <a:cs typeface="Meiryo" charset="-128"/>
              </a:rPr>
              <a:t>日本社会／グローバル社会が抱える諸課題の解決策を提案するシンクタンク拠点</a:t>
            </a:r>
            <a:endParaRPr kumimoji="1" lang="en-US" altLang="ja-JP" sz="1400" b="1" i="0" u="sng" strike="noStrike" kern="1200" cap="none" spc="0" normalizeH="0" baseline="0" noProof="0" dirty="0">
              <a:ln>
                <a:noFill/>
              </a:ln>
              <a:solidFill>
                <a:srgbClr val="C00000">
                  <a:lumMod val="75000"/>
                </a:srgbClr>
              </a:solidFill>
              <a:effectLst/>
              <a:uLnTx/>
              <a:uFillTx/>
              <a:latin typeface="メイリオ"/>
              <a:ea typeface="メイリオ"/>
              <a:cs typeface="Meiryo" charset="-128"/>
            </a:endParaRPr>
          </a:p>
        </p:txBody>
      </p:sp>
      <p:sp>
        <p:nvSpPr>
          <p:cNvPr id="42" name="正方形/長方形 41"/>
          <p:cNvSpPr/>
          <p:nvPr/>
        </p:nvSpPr>
        <p:spPr>
          <a:xfrm>
            <a:off x="423242" y="744236"/>
            <a:ext cx="8542196" cy="539942"/>
          </a:xfrm>
          <a:prstGeom prst="rect">
            <a:avLst/>
          </a:prstGeom>
          <a:solidFill>
            <a:schemeClr val="bg1"/>
          </a:solidFill>
        </p:spPr>
        <p:txBody>
          <a:bodyPr wrap="square" tIns="72000" bIns="36000" anchor="ctr" anchorCtr="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charset="-128"/>
              </a:rPr>
              <a:t>人文社会科学系の研究者が、さまざまなステークホルダー、当事者、自然科学の研究者</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charset="-128"/>
              </a:rPr>
              <a:t>の「</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charset="-128"/>
              </a:rPr>
              <a:t>媒介」「仲介」</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charset="-128"/>
              </a:rPr>
              <a:t>として、学術的</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charset="-128"/>
              </a:rPr>
              <a:t>知識と現場の知識を融合させた</a:t>
            </a:r>
            <a:r>
              <a:rPr kumimoji="1" lang="ja-JP" altLang="en-US" sz="1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eiryo" charset="-128"/>
              </a:rPr>
              <a:t>共創</a:t>
            </a:r>
            <a:r>
              <a:rPr kumimoji="1" lang="ja-JP" altLang="en-US" sz="14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eiryo" charset="-128"/>
              </a:rPr>
              <a:t>知を創出し、課題</a:t>
            </a:r>
            <a:r>
              <a:rPr kumimoji="1" lang="ja-JP" altLang="en-US" sz="14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eiryo" charset="-128"/>
              </a:rPr>
              <a:t>の発見と解決</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charset="-128"/>
              </a:rPr>
              <a:t>を</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charset="-128"/>
              </a:rPr>
              <a:t>図る。</a:t>
            </a:r>
            <a:endPar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charset="-128"/>
            </a:endParaRPr>
          </a:p>
        </p:txBody>
      </p:sp>
      <p:sp>
        <p:nvSpPr>
          <p:cNvPr id="184" name="円/楕円 183"/>
          <p:cNvSpPr/>
          <p:nvPr/>
        </p:nvSpPr>
        <p:spPr>
          <a:xfrm>
            <a:off x="1817283" y="4455138"/>
            <a:ext cx="1238875" cy="756000"/>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コンサル</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ティング</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85" name="円/楕円 184"/>
          <p:cNvSpPr/>
          <p:nvPr/>
        </p:nvSpPr>
        <p:spPr>
          <a:xfrm>
            <a:off x="1814025" y="3599297"/>
            <a:ext cx="1238875" cy="756000"/>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政策</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提言</a:t>
            </a:r>
          </a:p>
        </p:txBody>
      </p:sp>
      <p:sp>
        <p:nvSpPr>
          <p:cNvPr id="186" name="円/楕円 185"/>
          <p:cNvSpPr/>
          <p:nvPr/>
        </p:nvSpPr>
        <p:spPr>
          <a:xfrm>
            <a:off x="1853662" y="5304757"/>
            <a:ext cx="1238875" cy="756000"/>
          </a:xfrm>
          <a:prstGeom prst="ellipse">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150" normalizeH="0" baseline="0" noProof="0" dirty="0" smtClean="0">
                <a:ln>
                  <a:noFill/>
                </a:ln>
                <a:solidFill>
                  <a:prstClr val="black"/>
                </a:solidFill>
                <a:effectLst/>
                <a:uLnTx/>
                <a:uFillTx/>
                <a:latin typeface="メイリオ"/>
                <a:ea typeface="メイリオ"/>
                <a:cs typeface="+mn-cs"/>
              </a:rPr>
              <a:t>社会ソリューション人材育成</a:t>
            </a:r>
            <a:endParaRPr kumimoji="1" lang="ja-JP" altLang="en-US" sz="1200" b="1" i="0" u="none" strike="noStrike" kern="1200" cap="none" spc="-150" normalizeH="0" baseline="0" noProof="0" dirty="0">
              <a:ln>
                <a:noFill/>
              </a:ln>
              <a:solidFill>
                <a:prstClr val="black"/>
              </a:solidFill>
              <a:effectLst/>
              <a:uLnTx/>
              <a:uFillTx/>
              <a:latin typeface="メイリオ"/>
              <a:ea typeface="メイリオ"/>
              <a:cs typeface="+mn-cs"/>
            </a:endParaRPr>
          </a:p>
        </p:txBody>
      </p:sp>
      <p:sp>
        <p:nvSpPr>
          <p:cNvPr id="22" name="角丸四角形吹き出し 21"/>
          <p:cNvSpPr/>
          <p:nvPr/>
        </p:nvSpPr>
        <p:spPr>
          <a:xfrm>
            <a:off x="295435" y="1415875"/>
            <a:ext cx="8597045" cy="1584126"/>
          </a:xfrm>
          <a:custGeom>
            <a:avLst/>
            <a:gdLst>
              <a:gd name="connsiteX0" fmla="*/ 0 w 8716293"/>
              <a:gd name="connsiteY0" fmla="*/ 101123 h 606727"/>
              <a:gd name="connsiteX1" fmla="*/ 101123 w 8716293"/>
              <a:gd name="connsiteY1" fmla="*/ 0 h 606727"/>
              <a:gd name="connsiteX2" fmla="*/ 1452716 w 8716293"/>
              <a:gd name="connsiteY2" fmla="*/ 0 h 606727"/>
              <a:gd name="connsiteX3" fmla="*/ 1452716 w 8716293"/>
              <a:gd name="connsiteY3" fmla="*/ 0 h 606727"/>
              <a:gd name="connsiteX4" fmla="*/ 3631789 w 8716293"/>
              <a:gd name="connsiteY4" fmla="*/ 0 h 606727"/>
              <a:gd name="connsiteX5" fmla="*/ 8615170 w 8716293"/>
              <a:gd name="connsiteY5" fmla="*/ 0 h 606727"/>
              <a:gd name="connsiteX6" fmla="*/ 8716293 w 8716293"/>
              <a:gd name="connsiteY6" fmla="*/ 101123 h 606727"/>
              <a:gd name="connsiteX7" fmla="*/ 8716293 w 8716293"/>
              <a:gd name="connsiteY7" fmla="*/ 353924 h 606727"/>
              <a:gd name="connsiteX8" fmla="*/ 8716293 w 8716293"/>
              <a:gd name="connsiteY8" fmla="*/ 353924 h 606727"/>
              <a:gd name="connsiteX9" fmla="*/ 8716293 w 8716293"/>
              <a:gd name="connsiteY9" fmla="*/ 505606 h 606727"/>
              <a:gd name="connsiteX10" fmla="*/ 8716293 w 8716293"/>
              <a:gd name="connsiteY10" fmla="*/ 505604 h 606727"/>
              <a:gd name="connsiteX11" fmla="*/ 8615170 w 8716293"/>
              <a:gd name="connsiteY11" fmla="*/ 606727 h 606727"/>
              <a:gd name="connsiteX12" fmla="*/ 3631789 w 8716293"/>
              <a:gd name="connsiteY12" fmla="*/ 606727 h 606727"/>
              <a:gd name="connsiteX13" fmla="*/ 1894573 w 8716293"/>
              <a:gd name="connsiteY13" fmla="*/ 1368370 h 606727"/>
              <a:gd name="connsiteX14" fmla="*/ 1452716 w 8716293"/>
              <a:gd name="connsiteY14" fmla="*/ 606727 h 606727"/>
              <a:gd name="connsiteX15" fmla="*/ 101123 w 8716293"/>
              <a:gd name="connsiteY15" fmla="*/ 606727 h 606727"/>
              <a:gd name="connsiteX16" fmla="*/ 0 w 8716293"/>
              <a:gd name="connsiteY16" fmla="*/ 505604 h 606727"/>
              <a:gd name="connsiteX17" fmla="*/ 0 w 8716293"/>
              <a:gd name="connsiteY17" fmla="*/ 505606 h 606727"/>
              <a:gd name="connsiteX18" fmla="*/ 0 w 8716293"/>
              <a:gd name="connsiteY18" fmla="*/ 353924 h 606727"/>
              <a:gd name="connsiteX19" fmla="*/ 0 w 8716293"/>
              <a:gd name="connsiteY19" fmla="*/ 353924 h 606727"/>
              <a:gd name="connsiteX20" fmla="*/ 0 w 8716293"/>
              <a:gd name="connsiteY20" fmla="*/ 101123 h 606727"/>
              <a:gd name="connsiteX0" fmla="*/ 0 w 8716293"/>
              <a:gd name="connsiteY0" fmla="*/ 101123 h 1368370"/>
              <a:gd name="connsiteX1" fmla="*/ 101123 w 8716293"/>
              <a:gd name="connsiteY1" fmla="*/ 0 h 1368370"/>
              <a:gd name="connsiteX2" fmla="*/ 1452716 w 8716293"/>
              <a:gd name="connsiteY2" fmla="*/ 0 h 1368370"/>
              <a:gd name="connsiteX3" fmla="*/ 1452716 w 8716293"/>
              <a:gd name="connsiteY3" fmla="*/ 0 h 1368370"/>
              <a:gd name="connsiteX4" fmla="*/ 3631789 w 8716293"/>
              <a:gd name="connsiteY4" fmla="*/ 0 h 1368370"/>
              <a:gd name="connsiteX5" fmla="*/ 8615170 w 8716293"/>
              <a:gd name="connsiteY5" fmla="*/ 0 h 1368370"/>
              <a:gd name="connsiteX6" fmla="*/ 8716293 w 8716293"/>
              <a:gd name="connsiteY6" fmla="*/ 101123 h 1368370"/>
              <a:gd name="connsiteX7" fmla="*/ 8716293 w 8716293"/>
              <a:gd name="connsiteY7" fmla="*/ 353924 h 1368370"/>
              <a:gd name="connsiteX8" fmla="*/ 8716293 w 8716293"/>
              <a:gd name="connsiteY8" fmla="*/ 353924 h 1368370"/>
              <a:gd name="connsiteX9" fmla="*/ 8716293 w 8716293"/>
              <a:gd name="connsiteY9" fmla="*/ 505606 h 1368370"/>
              <a:gd name="connsiteX10" fmla="*/ 8716293 w 8716293"/>
              <a:gd name="connsiteY10" fmla="*/ 505604 h 1368370"/>
              <a:gd name="connsiteX11" fmla="*/ 8615170 w 8716293"/>
              <a:gd name="connsiteY11" fmla="*/ 606727 h 1368370"/>
              <a:gd name="connsiteX12" fmla="*/ 2234789 w 8716293"/>
              <a:gd name="connsiteY12" fmla="*/ 606727 h 1368370"/>
              <a:gd name="connsiteX13" fmla="*/ 1894573 w 8716293"/>
              <a:gd name="connsiteY13" fmla="*/ 1368370 h 1368370"/>
              <a:gd name="connsiteX14" fmla="*/ 1452716 w 8716293"/>
              <a:gd name="connsiteY14" fmla="*/ 606727 h 1368370"/>
              <a:gd name="connsiteX15" fmla="*/ 101123 w 8716293"/>
              <a:gd name="connsiteY15" fmla="*/ 606727 h 1368370"/>
              <a:gd name="connsiteX16" fmla="*/ 0 w 8716293"/>
              <a:gd name="connsiteY16" fmla="*/ 505604 h 1368370"/>
              <a:gd name="connsiteX17" fmla="*/ 0 w 8716293"/>
              <a:gd name="connsiteY17" fmla="*/ 505606 h 1368370"/>
              <a:gd name="connsiteX18" fmla="*/ 0 w 8716293"/>
              <a:gd name="connsiteY18" fmla="*/ 353924 h 1368370"/>
              <a:gd name="connsiteX19" fmla="*/ 0 w 8716293"/>
              <a:gd name="connsiteY19" fmla="*/ 353924 h 1368370"/>
              <a:gd name="connsiteX20" fmla="*/ 0 w 8716293"/>
              <a:gd name="connsiteY20" fmla="*/ 101123 h 1368370"/>
              <a:gd name="connsiteX0" fmla="*/ 0 w 8716293"/>
              <a:gd name="connsiteY0" fmla="*/ 101123 h 1368370"/>
              <a:gd name="connsiteX1" fmla="*/ 101123 w 8716293"/>
              <a:gd name="connsiteY1" fmla="*/ 0 h 1368370"/>
              <a:gd name="connsiteX2" fmla="*/ 1452716 w 8716293"/>
              <a:gd name="connsiteY2" fmla="*/ 0 h 1368370"/>
              <a:gd name="connsiteX3" fmla="*/ 1452716 w 8716293"/>
              <a:gd name="connsiteY3" fmla="*/ 0 h 1368370"/>
              <a:gd name="connsiteX4" fmla="*/ 3631789 w 8716293"/>
              <a:gd name="connsiteY4" fmla="*/ 0 h 1368370"/>
              <a:gd name="connsiteX5" fmla="*/ 8615170 w 8716293"/>
              <a:gd name="connsiteY5" fmla="*/ 0 h 1368370"/>
              <a:gd name="connsiteX6" fmla="*/ 8716293 w 8716293"/>
              <a:gd name="connsiteY6" fmla="*/ 101123 h 1368370"/>
              <a:gd name="connsiteX7" fmla="*/ 8716293 w 8716293"/>
              <a:gd name="connsiteY7" fmla="*/ 353924 h 1368370"/>
              <a:gd name="connsiteX8" fmla="*/ 8716293 w 8716293"/>
              <a:gd name="connsiteY8" fmla="*/ 353924 h 1368370"/>
              <a:gd name="connsiteX9" fmla="*/ 8716293 w 8716293"/>
              <a:gd name="connsiteY9" fmla="*/ 505606 h 1368370"/>
              <a:gd name="connsiteX10" fmla="*/ 8716293 w 8716293"/>
              <a:gd name="connsiteY10" fmla="*/ 505604 h 1368370"/>
              <a:gd name="connsiteX11" fmla="*/ 8615170 w 8716293"/>
              <a:gd name="connsiteY11" fmla="*/ 606727 h 1368370"/>
              <a:gd name="connsiteX12" fmla="*/ 2234789 w 8716293"/>
              <a:gd name="connsiteY12" fmla="*/ 606727 h 1368370"/>
              <a:gd name="connsiteX13" fmla="*/ 1894573 w 8716293"/>
              <a:gd name="connsiteY13" fmla="*/ 1368370 h 1368370"/>
              <a:gd name="connsiteX14" fmla="*/ 1960716 w 8716293"/>
              <a:gd name="connsiteY14" fmla="*/ 606727 h 1368370"/>
              <a:gd name="connsiteX15" fmla="*/ 101123 w 8716293"/>
              <a:gd name="connsiteY15" fmla="*/ 606727 h 1368370"/>
              <a:gd name="connsiteX16" fmla="*/ 0 w 8716293"/>
              <a:gd name="connsiteY16" fmla="*/ 505604 h 1368370"/>
              <a:gd name="connsiteX17" fmla="*/ 0 w 8716293"/>
              <a:gd name="connsiteY17" fmla="*/ 505606 h 1368370"/>
              <a:gd name="connsiteX18" fmla="*/ 0 w 8716293"/>
              <a:gd name="connsiteY18" fmla="*/ 353924 h 1368370"/>
              <a:gd name="connsiteX19" fmla="*/ 0 w 8716293"/>
              <a:gd name="connsiteY19" fmla="*/ 353924 h 1368370"/>
              <a:gd name="connsiteX20" fmla="*/ 0 w 8716293"/>
              <a:gd name="connsiteY20" fmla="*/ 101123 h 1368370"/>
              <a:gd name="connsiteX0" fmla="*/ 0 w 8716293"/>
              <a:gd name="connsiteY0" fmla="*/ 101123 h 1076270"/>
              <a:gd name="connsiteX1" fmla="*/ 101123 w 8716293"/>
              <a:gd name="connsiteY1" fmla="*/ 0 h 1076270"/>
              <a:gd name="connsiteX2" fmla="*/ 1452716 w 8716293"/>
              <a:gd name="connsiteY2" fmla="*/ 0 h 1076270"/>
              <a:gd name="connsiteX3" fmla="*/ 1452716 w 8716293"/>
              <a:gd name="connsiteY3" fmla="*/ 0 h 1076270"/>
              <a:gd name="connsiteX4" fmla="*/ 3631789 w 8716293"/>
              <a:gd name="connsiteY4" fmla="*/ 0 h 1076270"/>
              <a:gd name="connsiteX5" fmla="*/ 8615170 w 8716293"/>
              <a:gd name="connsiteY5" fmla="*/ 0 h 1076270"/>
              <a:gd name="connsiteX6" fmla="*/ 8716293 w 8716293"/>
              <a:gd name="connsiteY6" fmla="*/ 101123 h 1076270"/>
              <a:gd name="connsiteX7" fmla="*/ 8716293 w 8716293"/>
              <a:gd name="connsiteY7" fmla="*/ 353924 h 1076270"/>
              <a:gd name="connsiteX8" fmla="*/ 8716293 w 8716293"/>
              <a:gd name="connsiteY8" fmla="*/ 353924 h 1076270"/>
              <a:gd name="connsiteX9" fmla="*/ 8716293 w 8716293"/>
              <a:gd name="connsiteY9" fmla="*/ 505606 h 1076270"/>
              <a:gd name="connsiteX10" fmla="*/ 8716293 w 8716293"/>
              <a:gd name="connsiteY10" fmla="*/ 505604 h 1076270"/>
              <a:gd name="connsiteX11" fmla="*/ 8615170 w 8716293"/>
              <a:gd name="connsiteY11" fmla="*/ 606727 h 1076270"/>
              <a:gd name="connsiteX12" fmla="*/ 2234789 w 8716293"/>
              <a:gd name="connsiteY12" fmla="*/ 606727 h 1076270"/>
              <a:gd name="connsiteX13" fmla="*/ 1856473 w 8716293"/>
              <a:gd name="connsiteY13" fmla="*/ 1076270 h 1076270"/>
              <a:gd name="connsiteX14" fmla="*/ 1960716 w 8716293"/>
              <a:gd name="connsiteY14" fmla="*/ 606727 h 1076270"/>
              <a:gd name="connsiteX15" fmla="*/ 101123 w 8716293"/>
              <a:gd name="connsiteY15" fmla="*/ 606727 h 1076270"/>
              <a:gd name="connsiteX16" fmla="*/ 0 w 8716293"/>
              <a:gd name="connsiteY16" fmla="*/ 505604 h 1076270"/>
              <a:gd name="connsiteX17" fmla="*/ 0 w 8716293"/>
              <a:gd name="connsiteY17" fmla="*/ 505606 h 1076270"/>
              <a:gd name="connsiteX18" fmla="*/ 0 w 8716293"/>
              <a:gd name="connsiteY18" fmla="*/ 353924 h 1076270"/>
              <a:gd name="connsiteX19" fmla="*/ 0 w 8716293"/>
              <a:gd name="connsiteY19" fmla="*/ 353924 h 1076270"/>
              <a:gd name="connsiteX20" fmla="*/ 0 w 8716293"/>
              <a:gd name="connsiteY20" fmla="*/ 101123 h 1076270"/>
              <a:gd name="connsiteX0" fmla="*/ 0 w 8716293"/>
              <a:gd name="connsiteY0" fmla="*/ 101123 h 1304870"/>
              <a:gd name="connsiteX1" fmla="*/ 101123 w 8716293"/>
              <a:gd name="connsiteY1" fmla="*/ 0 h 1304870"/>
              <a:gd name="connsiteX2" fmla="*/ 1452716 w 8716293"/>
              <a:gd name="connsiteY2" fmla="*/ 0 h 1304870"/>
              <a:gd name="connsiteX3" fmla="*/ 1452716 w 8716293"/>
              <a:gd name="connsiteY3" fmla="*/ 0 h 1304870"/>
              <a:gd name="connsiteX4" fmla="*/ 3631789 w 8716293"/>
              <a:gd name="connsiteY4" fmla="*/ 0 h 1304870"/>
              <a:gd name="connsiteX5" fmla="*/ 8615170 w 8716293"/>
              <a:gd name="connsiteY5" fmla="*/ 0 h 1304870"/>
              <a:gd name="connsiteX6" fmla="*/ 8716293 w 8716293"/>
              <a:gd name="connsiteY6" fmla="*/ 101123 h 1304870"/>
              <a:gd name="connsiteX7" fmla="*/ 8716293 w 8716293"/>
              <a:gd name="connsiteY7" fmla="*/ 353924 h 1304870"/>
              <a:gd name="connsiteX8" fmla="*/ 8716293 w 8716293"/>
              <a:gd name="connsiteY8" fmla="*/ 353924 h 1304870"/>
              <a:gd name="connsiteX9" fmla="*/ 8716293 w 8716293"/>
              <a:gd name="connsiteY9" fmla="*/ 505606 h 1304870"/>
              <a:gd name="connsiteX10" fmla="*/ 8716293 w 8716293"/>
              <a:gd name="connsiteY10" fmla="*/ 505604 h 1304870"/>
              <a:gd name="connsiteX11" fmla="*/ 8615170 w 8716293"/>
              <a:gd name="connsiteY11" fmla="*/ 606727 h 1304870"/>
              <a:gd name="connsiteX12" fmla="*/ 2234789 w 8716293"/>
              <a:gd name="connsiteY12" fmla="*/ 606727 h 1304870"/>
              <a:gd name="connsiteX13" fmla="*/ 1792973 w 8716293"/>
              <a:gd name="connsiteY13" fmla="*/ 1304870 h 1304870"/>
              <a:gd name="connsiteX14" fmla="*/ 1960716 w 8716293"/>
              <a:gd name="connsiteY14" fmla="*/ 606727 h 1304870"/>
              <a:gd name="connsiteX15" fmla="*/ 101123 w 8716293"/>
              <a:gd name="connsiteY15" fmla="*/ 606727 h 1304870"/>
              <a:gd name="connsiteX16" fmla="*/ 0 w 8716293"/>
              <a:gd name="connsiteY16" fmla="*/ 505604 h 1304870"/>
              <a:gd name="connsiteX17" fmla="*/ 0 w 8716293"/>
              <a:gd name="connsiteY17" fmla="*/ 505606 h 1304870"/>
              <a:gd name="connsiteX18" fmla="*/ 0 w 8716293"/>
              <a:gd name="connsiteY18" fmla="*/ 353924 h 1304870"/>
              <a:gd name="connsiteX19" fmla="*/ 0 w 8716293"/>
              <a:gd name="connsiteY19" fmla="*/ 353924 h 1304870"/>
              <a:gd name="connsiteX20" fmla="*/ 0 w 8716293"/>
              <a:gd name="connsiteY20" fmla="*/ 101123 h 1304870"/>
              <a:gd name="connsiteX0" fmla="*/ 0 w 8716293"/>
              <a:gd name="connsiteY0" fmla="*/ 101123 h 1304870"/>
              <a:gd name="connsiteX1" fmla="*/ 101123 w 8716293"/>
              <a:gd name="connsiteY1" fmla="*/ 0 h 1304870"/>
              <a:gd name="connsiteX2" fmla="*/ 1452716 w 8716293"/>
              <a:gd name="connsiteY2" fmla="*/ 0 h 1304870"/>
              <a:gd name="connsiteX3" fmla="*/ 1452716 w 8716293"/>
              <a:gd name="connsiteY3" fmla="*/ 0 h 1304870"/>
              <a:gd name="connsiteX4" fmla="*/ 3631789 w 8716293"/>
              <a:gd name="connsiteY4" fmla="*/ 0 h 1304870"/>
              <a:gd name="connsiteX5" fmla="*/ 8615170 w 8716293"/>
              <a:gd name="connsiteY5" fmla="*/ 0 h 1304870"/>
              <a:gd name="connsiteX6" fmla="*/ 8716293 w 8716293"/>
              <a:gd name="connsiteY6" fmla="*/ 101123 h 1304870"/>
              <a:gd name="connsiteX7" fmla="*/ 8716293 w 8716293"/>
              <a:gd name="connsiteY7" fmla="*/ 353924 h 1304870"/>
              <a:gd name="connsiteX8" fmla="*/ 8716293 w 8716293"/>
              <a:gd name="connsiteY8" fmla="*/ 353924 h 1304870"/>
              <a:gd name="connsiteX9" fmla="*/ 8716293 w 8716293"/>
              <a:gd name="connsiteY9" fmla="*/ 505606 h 1304870"/>
              <a:gd name="connsiteX10" fmla="*/ 8716293 w 8716293"/>
              <a:gd name="connsiteY10" fmla="*/ 505604 h 1304870"/>
              <a:gd name="connsiteX11" fmla="*/ 8615170 w 8716293"/>
              <a:gd name="connsiteY11" fmla="*/ 606727 h 1304870"/>
              <a:gd name="connsiteX12" fmla="*/ 2234789 w 8716293"/>
              <a:gd name="connsiteY12" fmla="*/ 606727 h 1304870"/>
              <a:gd name="connsiteX13" fmla="*/ 1792973 w 8716293"/>
              <a:gd name="connsiteY13" fmla="*/ 1304870 h 1304870"/>
              <a:gd name="connsiteX14" fmla="*/ 1960716 w 8716293"/>
              <a:gd name="connsiteY14" fmla="*/ 606727 h 1304870"/>
              <a:gd name="connsiteX15" fmla="*/ 101123 w 8716293"/>
              <a:gd name="connsiteY15" fmla="*/ 606727 h 1304870"/>
              <a:gd name="connsiteX16" fmla="*/ 0 w 8716293"/>
              <a:gd name="connsiteY16" fmla="*/ 505604 h 1304870"/>
              <a:gd name="connsiteX17" fmla="*/ 0 w 8716293"/>
              <a:gd name="connsiteY17" fmla="*/ 505606 h 1304870"/>
              <a:gd name="connsiteX18" fmla="*/ 0 w 8716293"/>
              <a:gd name="connsiteY18" fmla="*/ 353924 h 1304870"/>
              <a:gd name="connsiteX19" fmla="*/ 0 w 8716293"/>
              <a:gd name="connsiteY19" fmla="*/ 353924 h 1304870"/>
              <a:gd name="connsiteX20" fmla="*/ 0 w 8716293"/>
              <a:gd name="connsiteY20" fmla="*/ 101123 h 1304870"/>
              <a:gd name="connsiteX0" fmla="*/ 0 w 8716293"/>
              <a:gd name="connsiteY0" fmla="*/ 101123 h 1406470"/>
              <a:gd name="connsiteX1" fmla="*/ 101123 w 8716293"/>
              <a:gd name="connsiteY1" fmla="*/ 0 h 1406470"/>
              <a:gd name="connsiteX2" fmla="*/ 1452716 w 8716293"/>
              <a:gd name="connsiteY2" fmla="*/ 0 h 1406470"/>
              <a:gd name="connsiteX3" fmla="*/ 1452716 w 8716293"/>
              <a:gd name="connsiteY3" fmla="*/ 0 h 1406470"/>
              <a:gd name="connsiteX4" fmla="*/ 3631789 w 8716293"/>
              <a:gd name="connsiteY4" fmla="*/ 0 h 1406470"/>
              <a:gd name="connsiteX5" fmla="*/ 8615170 w 8716293"/>
              <a:gd name="connsiteY5" fmla="*/ 0 h 1406470"/>
              <a:gd name="connsiteX6" fmla="*/ 8716293 w 8716293"/>
              <a:gd name="connsiteY6" fmla="*/ 101123 h 1406470"/>
              <a:gd name="connsiteX7" fmla="*/ 8716293 w 8716293"/>
              <a:gd name="connsiteY7" fmla="*/ 353924 h 1406470"/>
              <a:gd name="connsiteX8" fmla="*/ 8716293 w 8716293"/>
              <a:gd name="connsiteY8" fmla="*/ 353924 h 1406470"/>
              <a:gd name="connsiteX9" fmla="*/ 8716293 w 8716293"/>
              <a:gd name="connsiteY9" fmla="*/ 505606 h 1406470"/>
              <a:gd name="connsiteX10" fmla="*/ 8716293 w 8716293"/>
              <a:gd name="connsiteY10" fmla="*/ 505604 h 1406470"/>
              <a:gd name="connsiteX11" fmla="*/ 8615170 w 8716293"/>
              <a:gd name="connsiteY11" fmla="*/ 606727 h 1406470"/>
              <a:gd name="connsiteX12" fmla="*/ 2234789 w 8716293"/>
              <a:gd name="connsiteY12" fmla="*/ 606727 h 1406470"/>
              <a:gd name="connsiteX13" fmla="*/ 1792973 w 8716293"/>
              <a:gd name="connsiteY13" fmla="*/ 1406470 h 1406470"/>
              <a:gd name="connsiteX14" fmla="*/ 1960716 w 8716293"/>
              <a:gd name="connsiteY14" fmla="*/ 606727 h 1406470"/>
              <a:gd name="connsiteX15" fmla="*/ 101123 w 8716293"/>
              <a:gd name="connsiteY15" fmla="*/ 606727 h 1406470"/>
              <a:gd name="connsiteX16" fmla="*/ 0 w 8716293"/>
              <a:gd name="connsiteY16" fmla="*/ 505604 h 1406470"/>
              <a:gd name="connsiteX17" fmla="*/ 0 w 8716293"/>
              <a:gd name="connsiteY17" fmla="*/ 505606 h 1406470"/>
              <a:gd name="connsiteX18" fmla="*/ 0 w 8716293"/>
              <a:gd name="connsiteY18" fmla="*/ 353924 h 1406470"/>
              <a:gd name="connsiteX19" fmla="*/ 0 w 8716293"/>
              <a:gd name="connsiteY19" fmla="*/ 353924 h 1406470"/>
              <a:gd name="connsiteX20" fmla="*/ 0 w 8716293"/>
              <a:gd name="connsiteY20" fmla="*/ 101123 h 1406470"/>
              <a:gd name="connsiteX0" fmla="*/ 0 w 8716293"/>
              <a:gd name="connsiteY0" fmla="*/ 101123 h 637036"/>
              <a:gd name="connsiteX1" fmla="*/ 101123 w 8716293"/>
              <a:gd name="connsiteY1" fmla="*/ 0 h 637036"/>
              <a:gd name="connsiteX2" fmla="*/ 1452716 w 8716293"/>
              <a:gd name="connsiteY2" fmla="*/ 0 h 637036"/>
              <a:gd name="connsiteX3" fmla="*/ 1452716 w 8716293"/>
              <a:gd name="connsiteY3" fmla="*/ 0 h 637036"/>
              <a:gd name="connsiteX4" fmla="*/ 3631789 w 8716293"/>
              <a:gd name="connsiteY4" fmla="*/ 0 h 637036"/>
              <a:gd name="connsiteX5" fmla="*/ 8615170 w 8716293"/>
              <a:gd name="connsiteY5" fmla="*/ 0 h 637036"/>
              <a:gd name="connsiteX6" fmla="*/ 8716293 w 8716293"/>
              <a:gd name="connsiteY6" fmla="*/ 101123 h 637036"/>
              <a:gd name="connsiteX7" fmla="*/ 8716293 w 8716293"/>
              <a:gd name="connsiteY7" fmla="*/ 353924 h 637036"/>
              <a:gd name="connsiteX8" fmla="*/ 8716293 w 8716293"/>
              <a:gd name="connsiteY8" fmla="*/ 353924 h 637036"/>
              <a:gd name="connsiteX9" fmla="*/ 8716293 w 8716293"/>
              <a:gd name="connsiteY9" fmla="*/ 505606 h 637036"/>
              <a:gd name="connsiteX10" fmla="*/ 8716293 w 8716293"/>
              <a:gd name="connsiteY10" fmla="*/ 505604 h 637036"/>
              <a:gd name="connsiteX11" fmla="*/ 8615170 w 8716293"/>
              <a:gd name="connsiteY11" fmla="*/ 606727 h 637036"/>
              <a:gd name="connsiteX12" fmla="*/ 2234789 w 8716293"/>
              <a:gd name="connsiteY12" fmla="*/ 606727 h 637036"/>
              <a:gd name="connsiteX13" fmla="*/ 2082905 w 8716293"/>
              <a:gd name="connsiteY13" fmla="*/ 637036 h 637036"/>
              <a:gd name="connsiteX14" fmla="*/ 1960716 w 8716293"/>
              <a:gd name="connsiteY14" fmla="*/ 606727 h 637036"/>
              <a:gd name="connsiteX15" fmla="*/ 101123 w 8716293"/>
              <a:gd name="connsiteY15" fmla="*/ 606727 h 637036"/>
              <a:gd name="connsiteX16" fmla="*/ 0 w 8716293"/>
              <a:gd name="connsiteY16" fmla="*/ 505604 h 637036"/>
              <a:gd name="connsiteX17" fmla="*/ 0 w 8716293"/>
              <a:gd name="connsiteY17" fmla="*/ 505606 h 637036"/>
              <a:gd name="connsiteX18" fmla="*/ 0 w 8716293"/>
              <a:gd name="connsiteY18" fmla="*/ 353924 h 637036"/>
              <a:gd name="connsiteX19" fmla="*/ 0 w 8716293"/>
              <a:gd name="connsiteY19" fmla="*/ 353924 h 637036"/>
              <a:gd name="connsiteX20" fmla="*/ 0 w 8716293"/>
              <a:gd name="connsiteY20" fmla="*/ 101123 h 637036"/>
              <a:gd name="connsiteX0" fmla="*/ 0 w 8716293"/>
              <a:gd name="connsiteY0" fmla="*/ 101123 h 615521"/>
              <a:gd name="connsiteX1" fmla="*/ 101123 w 8716293"/>
              <a:gd name="connsiteY1" fmla="*/ 0 h 615521"/>
              <a:gd name="connsiteX2" fmla="*/ 1452716 w 8716293"/>
              <a:gd name="connsiteY2" fmla="*/ 0 h 615521"/>
              <a:gd name="connsiteX3" fmla="*/ 1452716 w 8716293"/>
              <a:gd name="connsiteY3" fmla="*/ 0 h 615521"/>
              <a:gd name="connsiteX4" fmla="*/ 3631789 w 8716293"/>
              <a:gd name="connsiteY4" fmla="*/ 0 h 615521"/>
              <a:gd name="connsiteX5" fmla="*/ 8615170 w 8716293"/>
              <a:gd name="connsiteY5" fmla="*/ 0 h 615521"/>
              <a:gd name="connsiteX6" fmla="*/ 8716293 w 8716293"/>
              <a:gd name="connsiteY6" fmla="*/ 101123 h 615521"/>
              <a:gd name="connsiteX7" fmla="*/ 8716293 w 8716293"/>
              <a:gd name="connsiteY7" fmla="*/ 353924 h 615521"/>
              <a:gd name="connsiteX8" fmla="*/ 8716293 w 8716293"/>
              <a:gd name="connsiteY8" fmla="*/ 353924 h 615521"/>
              <a:gd name="connsiteX9" fmla="*/ 8716293 w 8716293"/>
              <a:gd name="connsiteY9" fmla="*/ 505606 h 615521"/>
              <a:gd name="connsiteX10" fmla="*/ 8716293 w 8716293"/>
              <a:gd name="connsiteY10" fmla="*/ 505604 h 615521"/>
              <a:gd name="connsiteX11" fmla="*/ 8615170 w 8716293"/>
              <a:gd name="connsiteY11" fmla="*/ 606727 h 615521"/>
              <a:gd name="connsiteX12" fmla="*/ 2234789 w 8716293"/>
              <a:gd name="connsiteY12" fmla="*/ 606727 h 615521"/>
              <a:gd name="connsiteX13" fmla="*/ 2072147 w 8716293"/>
              <a:gd name="connsiteY13" fmla="*/ 615521 h 615521"/>
              <a:gd name="connsiteX14" fmla="*/ 1960716 w 8716293"/>
              <a:gd name="connsiteY14" fmla="*/ 606727 h 615521"/>
              <a:gd name="connsiteX15" fmla="*/ 101123 w 8716293"/>
              <a:gd name="connsiteY15" fmla="*/ 606727 h 615521"/>
              <a:gd name="connsiteX16" fmla="*/ 0 w 8716293"/>
              <a:gd name="connsiteY16" fmla="*/ 505604 h 615521"/>
              <a:gd name="connsiteX17" fmla="*/ 0 w 8716293"/>
              <a:gd name="connsiteY17" fmla="*/ 505606 h 615521"/>
              <a:gd name="connsiteX18" fmla="*/ 0 w 8716293"/>
              <a:gd name="connsiteY18" fmla="*/ 353924 h 615521"/>
              <a:gd name="connsiteX19" fmla="*/ 0 w 8716293"/>
              <a:gd name="connsiteY19" fmla="*/ 353924 h 615521"/>
              <a:gd name="connsiteX20" fmla="*/ 0 w 8716293"/>
              <a:gd name="connsiteY20" fmla="*/ 101123 h 615521"/>
              <a:gd name="connsiteX0" fmla="*/ 0 w 8716293"/>
              <a:gd name="connsiteY0" fmla="*/ 101123 h 615521"/>
              <a:gd name="connsiteX1" fmla="*/ 101123 w 8716293"/>
              <a:gd name="connsiteY1" fmla="*/ 0 h 615521"/>
              <a:gd name="connsiteX2" fmla="*/ 1452716 w 8716293"/>
              <a:gd name="connsiteY2" fmla="*/ 0 h 615521"/>
              <a:gd name="connsiteX3" fmla="*/ 1452716 w 8716293"/>
              <a:gd name="connsiteY3" fmla="*/ 0 h 615521"/>
              <a:gd name="connsiteX4" fmla="*/ 3631789 w 8716293"/>
              <a:gd name="connsiteY4" fmla="*/ 0 h 615521"/>
              <a:gd name="connsiteX5" fmla="*/ 8615170 w 8716293"/>
              <a:gd name="connsiteY5" fmla="*/ 0 h 615521"/>
              <a:gd name="connsiteX6" fmla="*/ 8716293 w 8716293"/>
              <a:gd name="connsiteY6" fmla="*/ 101123 h 615521"/>
              <a:gd name="connsiteX7" fmla="*/ 8716293 w 8716293"/>
              <a:gd name="connsiteY7" fmla="*/ 353924 h 615521"/>
              <a:gd name="connsiteX8" fmla="*/ 8716293 w 8716293"/>
              <a:gd name="connsiteY8" fmla="*/ 353924 h 615521"/>
              <a:gd name="connsiteX9" fmla="*/ 8716293 w 8716293"/>
              <a:gd name="connsiteY9" fmla="*/ 505606 h 615521"/>
              <a:gd name="connsiteX10" fmla="*/ 8716293 w 8716293"/>
              <a:gd name="connsiteY10" fmla="*/ 505604 h 615521"/>
              <a:gd name="connsiteX11" fmla="*/ 8615170 w 8716293"/>
              <a:gd name="connsiteY11" fmla="*/ 606727 h 615521"/>
              <a:gd name="connsiteX12" fmla="*/ 2234789 w 8716293"/>
              <a:gd name="connsiteY12" fmla="*/ 606727 h 615521"/>
              <a:gd name="connsiteX13" fmla="*/ 2072147 w 8716293"/>
              <a:gd name="connsiteY13" fmla="*/ 615521 h 615521"/>
              <a:gd name="connsiteX14" fmla="*/ 1960716 w 8716293"/>
              <a:gd name="connsiteY14" fmla="*/ 606727 h 615521"/>
              <a:gd name="connsiteX15" fmla="*/ 101123 w 8716293"/>
              <a:gd name="connsiteY15" fmla="*/ 606727 h 615521"/>
              <a:gd name="connsiteX16" fmla="*/ 0 w 8716293"/>
              <a:gd name="connsiteY16" fmla="*/ 505604 h 615521"/>
              <a:gd name="connsiteX17" fmla="*/ 0 w 8716293"/>
              <a:gd name="connsiteY17" fmla="*/ 505606 h 615521"/>
              <a:gd name="connsiteX18" fmla="*/ 0 w 8716293"/>
              <a:gd name="connsiteY18" fmla="*/ 353924 h 615521"/>
              <a:gd name="connsiteX19" fmla="*/ 0 w 8716293"/>
              <a:gd name="connsiteY19" fmla="*/ 353924 h 615521"/>
              <a:gd name="connsiteX20" fmla="*/ 0 w 8716293"/>
              <a:gd name="connsiteY20" fmla="*/ 101123 h 615521"/>
              <a:gd name="connsiteX0" fmla="*/ 0 w 8716293"/>
              <a:gd name="connsiteY0" fmla="*/ 101123 h 1095581"/>
              <a:gd name="connsiteX1" fmla="*/ 101123 w 8716293"/>
              <a:gd name="connsiteY1" fmla="*/ 0 h 1095581"/>
              <a:gd name="connsiteX2" fmla="*/ 1452716 w 8716293"/>
              <a:gd name="connsiteY2" fmla="*/ 0 h 1095581"/>
              <a:gd name="connsiteX3" fmla="*/ 1452716 w 8716293"/>
              <a:gd name="connsiteY3" fmla="*/ 0 h 1095581"/>
              <a:gd name="connsiteX4" fmla="*/ 3631789 w 8716293"/>
              <a:gd name="connsiteY4" fmla="*/ 0 h 1095581"/>
              <a:gd name="connsiteX5" fmla="*/ 8615170 w 8716293"/>
              <a:gd name="connsiteY5" fmla="*/ 0 h 1095581"/>
              <a:gd name="connsiteX6" fmla="*/ 8716293 w 8716293"/>
              <a:gd name="connsiteY6" fmla="*/ 101123 h 1095581"/>
              <a:gd name="connsiteX7" fmla="*/ 8716293 w 8716293"/>
              <a:gd name="connsiteY7" fmla="*/ 353924 h 1095581"/>
              <a:gd name="connsiteX8" fmla="*/ 8716293 w 8716293"/>
              <a:gd name="connsiteY8" fmla="*/ 353924 h 1095581"/>
              <a:gd name="connsiteX9" fmla="*/ 8716293 w 8716293"/>
              <a:gd name="connsiteY9" fmla="*/ 505606 h 1095581"/>
              <a:gd name="connsiteX10" fmla="*/ 8716293 w 8716293"/>
              <a:gd name="connsiteY10" fmla="*/ 505604 h 1095581"/>
              <a:gd name="connsiteX11" fmla="*/ 8615170 w 8716293"/>
              <a:gd name="connsiteY11" fmla="*/ 606727 h 1095581"/>
              <a:gd name="connsiteX12" fmla="*/ 2234789 w 8716293"/>
              <a:gd name="connsiteY12" fmla="*/ 606727 h 1095581"/>
              <a:gd name="connsiteX13" fmla="*/ 1934987 w 8716293"/>
              <a:gd name="connsiteY13" fmla="*/ 1095581 h 1095581"/>
              <a:gd name="connsiteX14" fmla="*/ 1960716 w 8716293"/>
              <a:gd name="connsiteY14" fmla="*/ 606727 h 1095581"/>
              <a:gd name="connsiteX15" fmla="*/ 101123 w 8716293"/>
              <a:gd name="connsiteY15" fmla="*/ 606727 h 1095581"/>
              <a:gd name="connsiteX16" fmla="*/ 0 w 8716293"/>
              <a:gd name="connsiteY16" fmla="*/ 505604 h 1095581"/>
              <a:gd name="connsiteX17" fmla="*/ 0 w 8716293"/>
              <a:gd name="connsiteY17" fmla="*/ 505606 h 1095581"/>
              <a:gd name="connsiteX18" fmla="*/ 0 w 8716293"/>
              <a:gd name="connsiteY18" fmla="*/ 353924 h 1095581"/>
              <a:gd name="connsiteX19" fmla="*/ 0 w 8716293"/>
              <a:gd name="connsiteY19" fmla="*/ 353924 h 1095581"/>
              <a:gd name="connsiteX20" fmla="*/ 0 w 8716293"/>
              <a:gd name="connsiteY20" fmla="*/ 101123 h 1095581"/>
              <a:gd name="connsiteX0" fmla="*/ 0 w 8716293"/>
              <a:gd name="connsiteY0" fmla="*/ 101123 h 1712801"/>
              <a:gd name="connsiteX1" fmla="*/ 101123 w 8716293"/>
              <a:gd name="connsiteY1" fmla="*/ 0 h 1712801"/>
              <a:gd name="connsiteX2" fmla="*/ 1452716 w 8716293"/>
              <a:gd name="connsiteY2" fmla="*/ 0 h 1712801"/>
              <a:gd name="connsiteX3" fmla="*/ 1452716 w 8716293"/>
              <a:gd name="connsiteY3" fmla="*/ 0 h 1712801"/>
              <a:gd name="connsiteX4" fmla="*/ 3631789 w 8716293"/>
              <a:gd name="connsiteY4" fmla="*/ 0 h 1712801"/>
              <a:gd name="connsiteX5" fmla="*/ 8615170 w 8716293"/>
              <a:gd name="connsiteY5" fmla="*/ 0 h 1712801"/>
              <a:gd name="connsiteX6" fmla="*/ 8716293 w 8716293"/>
              <a:gd name="connsiteY6" fmla="*/ 101123 h 1712801"/>
              <a:gd name="connsiteX7" fmla="*/ 8716293 w 8716293"/>
              <a:gd name="connsiteY7" fmla="*/ 353924 h 1712801"/>
              <a:gd name="connsiteX8" fmla="*/ 8716293 w 8716293"/>
              <a:gd name="connsiteY8" fmla="*/ 353924 h 1712801"/>
              <a:gd name="connsiteX9" fmla="*/ 8716293 w 8716293"/>
              <a:gd name="connsiteY9" fmla="*/ 505606 h 1712801"/>
              <a:gd name="connsiteX10" fmla="*/ 8716293 w 8716293"/>
              <a:gd name="connsiteY10" fmla="*/ 505604 h 1712801"/>
              <a:gd name="connsiteX11" fmla="*/ 8615170 w 8716293"/>
              <a:gd name="connsiteY11" fmla="*/ 606727 h 1712801"/>
              <a:gd name="connsiteX12" fmla="*/ 2234789 w 8716293"/>
              <a:gd name="connsiteY12" fmla="*/ 606727 h 1712801"/>
              <a:gd name="connsiteX13" fmla="*/ 1912127 w 8716293"/>
              <a:gd name="connsiteY13" fmla="*/ 1712801 h 1712801"/>
              <a:gd name="connsiteX14" fmla="*/ 1960716 w 8716293"/>
              <a:gd name="connsiteY14" fmla="*/ 606727 h 1712801"/>
              <a:gd name="connsiteX15" fmla="*/ 101123 w 8716293"/>
              <a:gd name="connsiteY15" fmla="*/ 606727 h 1712801"/>
              <a:gd name="connsiteX16" fmla="*/ 0 w 8716293"/>
              <a:gd name="connsiteY16" fmla="*/ 505604 h 1712801"/>
              <a:gd name="connsiteX17" fmla="*/ 0 w 8716293"/>
              <a:gd name="connsiteY17" fmla="*/ 505606 h 1712801"/>
              <a:gd name="connsiteX18" fmla="*/ 0 w 8716293"/>
              <a:gd name="connsiteY18" fmla="*/ 353924 h 1712801"/>
              <a:gd name="connsiteX19" fmla="*/ 0 w 8716293"/>
              <a:gd name="connsiteY19" fmla="*/ 353924 h 1712801"/>
              <a:gd name="connsiteX20" fmla="*/ 0 w 8716293"/>
              <a:gd name="connsiteY20" fmla="*/ 101123 h 1712801"/>
              <a:gd name="connsiteX0" fmla="*/ 0 w 8716293"/>
              <a:gd name="connsiteY0" fmla="*/ 101123 h 1712801"/>
              <a:gd name="connsiteX1" fmla="*/ 101123 w 8716293"/>
              <a:gd name="connsiteY1" fmla="*/ 0 h 1712801"/>
              <a:gd name="connsiteX2" fmla="*/ 1452716 w 8716293"/>
              <a:gd name="connsiteY2" fmla="*/ 0 h 1712801"/>
              <a:gd name="connsiteX3" fmla="*/ 1452716 w 8716293"/>
              <a:gd name="connsiteY3" fmla="*/ 0 h 1712801"/>
              <a:gd name="connsiteX4" fmla="*/ 3631789 w 8716293"/>
              <a:gd name="connsiteY4" fmla="*/ 0 h 1712801"/>
              <a:gd name="connsiteX5" fmla="*/ 8615170 w 8716293"/>
              <a:gd name="connsiteY5" fmla="*/ 0 h 1712801"/>
              <a:gd name="connsiteX6" fmla="*/ 8716293 w 8716293"/>
              <a:gd name="connsiteY6" fmla="*/ 101123 h 1712801"/>
              <a:gd name="connsiteX7" fmla="*/ 8716293 w 8716293"/>
              <a:gd name="connsiteY7" fmla="*/ 353924 h 1712801"/>
              <a:gd name="connsiteX8" fmla="*/ 8716293 w 8716293"/>
              <a:gd name="connsiteY8" fmla="*/ 353924 h 1712801"/>
              <a:gd name="connsiteX9" fmla="*/ 8716293 w 8716293"/>
              <a:gd name="connsiteY9" fmla="*/ 505606 h 1712801"/>
              <a:gd name="connsiteX10" fmla="*/ 8716293 w 8716293"/>
              <a:gd name="connsiteY10" fmla="*/ 505604 h 1712801"/>
              <a:gd name="connsiteX11" fmla="*/ 8615170 w 8716293"/>
              <a:gd name="connsiteY11" fmla="*/ 606727 h 1712801"/>
              <a:gd name="connsiteX12" fmla="*/ 2337659 w 8716293"/>
              <a:gd name="connsiteY12" fmla="*/ 606727 h 1712801"/>
              <a:gd name="connsiteX13" fmla="*/ 1912127 w 8716293"/>
              <a:gd name="connsiteY13" fmla="*/ 1712801 h 1712801"/>
              <a:gd name="connsiteX14" fmla="*/ 1960716 w 8716293"/>
              <a:gd name="connsiteY14" fmla="*/ 606727 h 1712801"/>
              <a:gd name="connsiteX15" fmla="*/ 101123 w 8716293"/>
              <a:gd name="connsiteY15" fmla="*/ 606727 h 1712801"/>
              <a:gd name="connsiteX16" fmla="*/ 0 w 8716293"/>
              <a:gd name="connsiteY16" fmla="*/ 505604 h 1712801"/>
              <a:gd name="connsiteX17" fmla="*/ 0 w 8716293"/>
              <a:gd name="connsiteY17" fmla="*/ 505606 h 1712801"/>
              <a:gd name="connsiteX18" fmla="*/ 0 w 8716293"/>
              <a:gd name="connsiteY18" fmla="*/ 353924 h 1712801"/>
              <a:gd name="connsiteX19" fmla="*/ 0 w 8716293"/>
              <a:gd name="connsiteY19" fmla="*/ 353924 h 1712801"/>
              <a:gd name="connsiteX20" fmla="*/ 0 w 8716293"/>
              <a:gd name="connsiteY20" fmla="*/ 101123 h 1712801"/>
              <a:gd name="connsiteX0" fmla="*/ 0 w 8716293"/>
              <a:gd name="connsiteY0" fmla="*/ 101123 h 1712801"/>
              <a:gd name="connsiteX1" fmla="*/ 101123 w 8716293"/>
              <a:gd name="connsiteY1" fmla="*/ 0 h 1712801"/>
              <a:gd name="connsiteX2" fmla="*/ 1452716 w 8716293"/>
              <a:gd name="connsiteY2" fmla="*/ 0 h 1712801"/>
              <a:gd name="connsiteX3" fmla="*/ 1452716 w 8716293"/>
              <a:gd name="connsiteY3" fmla="*/ 0 h 1712801"/>
              <a:gd name="connsiteX4" fmla="*/ 3631789 w 8716293"/>
              <a:gd name="connsiteY4" fmla="*/ 0 h 1712801"/>
              <a:gd name="connsiteX5" fmla="*/ 8615170 w 8716293"/>
              <a:gd name="connsiteY5" fmla="*/ 0 h 1712801"/>
              <a:gd name="connsiteX6" fmla="*/ 8716293 w 8716293"/>
              <a:gd name="connsiteY6" fmla="*/ 101123 h 1712801"/>
              <a:gd name="connsiteX7" fmla="*/ 8716293 w 8716293"/>
              <a:gd name="connsiteY7" fmla="*/ 353924 h 1712801"/>
              <a:gd name="connsiteX8" fmla="*/ 8716293 w 8716293"/>
              <a:gd name="connsiteY8" fmla="*/ 353924 h 1712801"/>
              <a:gd name="connsiteX9" fmla="*/ 8716293 w 8716293"/>
              <a:gd name="connsiteY9" fmla="*/ 505606 h 1712801"/>
              <a:gd name="connsiteX10" fmla="*/ 8716293 w 8716293"/>
              <a:gd name="connsiteY10" fmla="*/ 505604 h 1712801"/>
              <a:gd name="connsiteX11" fmla="*/ 8615170 w 8716293"/>
              <a:gd name="connsiteY11" fmla="*/ 606727 h 1712801"/>
              <a:gd name="connsiteX12" fmla="*/ 2337659 w 8716293"/>
              <a:gd name="connsiteY12" fmla="*/ 606727 h 1712801"/>
              <a:gd name="connsiteX13" fmla="*/ 1912127 w 8716293"/>
              <a:gd name="connsiteY13" fmla="*/ 1712801 h 1712801"/>
              <a:gd name="connsiteX14" fmla="*/ 2006436 w 8716293"/>
              <a:gd name="connsiteY14" fmla="*/ 606727 h 1712801"/>
              <a:gd name="connsiteX15" fmla="*/ 101123 w 8716293"/>
              <a:gd name="connsiteY15" fmla="*/ 606727 h 1712801"/>
              <a:gd name="connsiteX16" fmla="*/ 0 w 8716293"/>
              <a:gd name="connsiteY16" fmla="*/ 505604 h 1712801"/>
              <a:gd name="connsiteX17" fmla="*/ 0 w 8716293"/>
              <a:gd name="connsiteY17" fmla="*/ 505606 h 1712801"/>
              <a:gd name="connsiteX18" fmla="*/ 0 w 8716293"/>
              <a:gd name="connsiteY18" fmla="*/ 353924 h 1712801"/>
              <a:gd name="connsiteX19" fmla="*/ 0 w 8716293"/>
              <a:gd name="connsiteY19" fmla="*/ 353924 h 1712801"/>
              <a:gd name="connsiteX20" fmla="*/ 0 w 8716293"/>
              <a:gd name="connsiteY20" fmla="*/ 101123 h 1712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16293" h="1712801">
                <a:moveTo>
                  <a:pt x="0" y="101123"/>
                </a:moveTo>
                <a:cubicBezTo>
                  <a:pt x="0" y="45274"/>
                  <a:pt x="45274" y="0"/>
                  <a:pt x="101123" y="0"/>
                </a:cubicBezTo>
                <a:lnTo>
                  <a:pt x="1452716" y="0"/>
                </a:lnTo>
                <a:lnTo>
                  <a:pt x="1452716" y="0"/>
                </a:lnTo>
                <a:lnTo>
                  <a:pt x="3631789" y="0"/>
                </a:lnTo>
                <a:lnTo>
                  <a:pt x="8615170" y="0"/>
                </a:lnTo>
                <a:cubicBezTo>
                  <a:pt x="8671019" y="0"/>
                  <a:pt x="8716293" y="45274"/>
                  <a:pt x="8716293" y="101123"/>
                </a:cubicBezTo>
                <a:lnTo>
                  <a:pt x="8716293" y="353924"/>
                </a:lnTo>
                <a:lnTo>
                  <a:pt x="8716293" y="353924"/>
                </a:lnTo>
                <a:lnTo>
                  <a:pt x="8716293" y="505606"/>
                </a:lnTo>
                <a:lnTo>
                  <a:pt x="8716293" y="505604"/>
                </a:lnTo>
                <a:cubicBezTo>
                  <a:pt x="8716293" y="561453"/>
                  <a:pt x="8671019" y="606727"/>
                  <a:pt x="8615170" y="606727"/>
                </a:cubicBezTo>
                <a:lnTo>
                  <a:pt x="2337659" y="606727"/>
                </a:lnTo>
                <a:lnTo>
                  <a:pt x="1912127" y="1712801"/>
                </a:lnTo>
                <a:lnTo>
                  <a:pt x="2006436" y="606727"/>
                </a:lnTo>
                <a:lnTo>
                  <a:pt x="101123" y="606727"/>
                </a:lnTo>
                <a:cubicBezTo>
                  <a:pt x="45274" y="606727"/>
                  <a:pt x="0" y="561453"/>
                  <a:pt x="0" y="505604"/>
                </a:cubicBezTo>
                <a:lnTo>
                  <a:pt x="0" y="505606"/>
                </a:lnTo>
                <a:lnTo>
                  <a:pt x="0" y="353924"/>
                </a:lnTo>
                <a:lnTo>
                  <a:pt x="0" y="353924"/>
                </a:lnTo>
                <a:lnTo>
                  <a:pt x="0" y="101123"/>
                </a:lnTo>
                <a:close/>
              </a:path>
            </a:pathLst>
          </a:cu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7" name="角丸四角形 186"/>
          <p:cNvSpPr/>
          <p:nvPr/>
        </p:nvSpPr>
        <p:spPr>
          <a:xfrm>
            <a:off x="744304" y="1480020"/>
            <a:ext cx="1025871" cy="435712"/>
          </a:xfrm>
          <a:prstGeom prst="roundRect">
            <a:avLst/>
          </a:prstGeom>
          <a:solidFill>
            <a:schemeClr val="accent2">
              <a:lumMod val="60000"/>
              <a:lumOff val="40000"/>
            </a:schemeClr>
          </a:solidFill>
        </p:spPr>
        <p:txBody>
          <a:bodyPr wrap="none"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Times New Roman" charset="0"/>
              </a:rPr>
              <a:t>日本社会の</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Times New Roman"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Times New Roman" charset="0"/>
              </a:rPr>
              <a:t>課題</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88" name="テキスト ボックス 187"/>
          <p:cNvSpPr txBox="1"/>
          <p:nvPr/>
        </p:nvSpPr>
        <p:spPr>
          <a:xfrm>
            <a:off x="5717645" y="1451080"/>
            <a:ext cx="316241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400" b="1" i="0" u="none" strike="noStrike" kern="1200" cap="none" spc="0" normalizeH="0" baseline="0" noProof="0" dirty="0" smtClean="0">
                <a:ln>
                  <a:noFill/>
                </a:ln>
                <a:solidFill>
                  <a:prstClr val="black"/>
                </a:solidFill>
                <a:effectLst/>
                <a:uLnTx/>
                <a:uFillTx/>
                <a:latin typeface="メイリオ"/>
                <a:ea typeface="メイリオ"/>
                <a:cs typeface="+mn-cs"/>
              </a:rPr>
              <a:t>人口</a:t>
            </a:r>
            <a:r>
              <a:rPr kumimoji="1" lang="ja-JP" altLang="ja-JP" sz="1400" b="1" i="0" u="none" strike="noStrike" kern="1200" cap="none" spc="0" normalizeH="0" baseline="0" noProof="0" dirty="0">
                <a:ln>
                  <a:noFill/>
                </a:ln>
                <a:solidFill>
                  <a:prstClr val="black"/>
                </a:solidFill>
                <a:effectLst/>
                <a:uLnTx/>
                <a:uFillTx/>
                <a:latin typeface="メイリオ"/>
                <a:ea typeface="メイリオ"/>
                <a:cs typeface="+mn-cs"/>
              </a:rPr>
              <a:t>増大、貧困、格差、環境破壊</a:t>
            </a:r>
            <a:r>
              <a:rPr kumimoji="1" lang="ja-JP" altLang="ja-JP" sz="1400" b="1" i="0" u="none" strike="noStrike" kern="1200" cap="none" spc="0" normalizeH="0" baseline="0" noProof="0" dirty="0" smtClean="0">
                <a:ln>
                  <a:noFill/>
                </a:ln>
                <a:solidFill>
                  <a:prstClr val="black"/>
                </a:solidFill>
                <a:effectLst/>
                <a:uLnTx/>
                <a:uFillTx/>
                <a:latin typeface="メイリオ"/>
                <a:ea typeface="メイリオ"/>
                <a:cs typeface="+mn-cs"/>
              </a:rPr>
              <a:t>、紛争・難民問題</a:t>
            </a:r>
            <a:r>
              <a:rPr kumimoji="1" lang="ja-JP" altLang="ja-JP" sz="1400" b="1" i="0" u="none" strike="noStrike" kern="1200" cap="none" spc="0" normalizeH="0" baseline="0" noProof="0" dirty="0">
                <a:ln>
                  <a:noFill/>
                </a:ln>
                <a:solidFill>
                  <a:prstClr val="black"/>
                </a:solidFill>
                <a:effectLst/>
                <a:uLnTx/>
                <a:uFillTx/>
                <a:latin typeface="メイリオ"/>
                <a:ea typeface="メイリオ"/>
                <a:cs typeface="+mn-cs"/>
              </a:rPr>
              <a:t>等</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236" name="グループ化 235"/>
          <p:cNvGrpSpPr/>
          <p:nvPr/>
        </p:nvGrpSpPr>
        <p:grpSpPr>
          <a:xfrm>
            <a:off x="3459039" y="4500457"/>
            <a:ext cx="2744751" cy="900147"/>
            <a:chOff x="6589441" y="7513895"/>
            <a:chExt cx="2744751" cy="900147"/>
          </a:xfrm>
        </p:grpSpPr>
        <p:sp>
          <p:nvSpPr>
            <p:cNvPr id="234" name="円/楕円 233"/>
            <p:cNvSpPr/>
            <p:nvPr/>
          </p:nvSpPr>
          <p:spPr>
            <a:xfrm>
              <a:off x="6753537" y="7519313"/>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33" name="円/楕円 232"/>
            <p:cNvSpPr/>
            <p:nvPr/>
          </p:nvSpPr>
          <p:spPr>
            <a:xfrm>
              <a:off x="6673425" y="7558670"/>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99" name="テキスト ボックス 198"/>
            <p:cNvSpPr txBox="1"/>
            <p:nvPr/>
          </p:nvSpPr>
          <p:spPr>
            <a:xfrm>
              <a:off x="7181051" y="7513895"/>
              <a:ext cx="1846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srgbClr val="FF6600"/>
                </a:solidFill>
                <a:effectLst/>
                <a:uLnTx/>
                <a:uFillTx/>
                <a:latin typeface="メイリオ"/>
                <a:ea typeface="メイリオ"/>
                <a:cs typeface="+mn-cs"/>
              </a:endParaRPr>
            </a:p>
          </p:txBody>
        </p:sp>
        <p:sp>
          <p:nvSpPr>
            <p:cNvPr id="200" name="円/楕円 199"/>
            <p:cNvSpPr/>
            <p:nvPr/>
          </p:nvSpPr>
          <p:spPr>
            <a:xfrm>
              <a:off x="6589441" y="7579221"/>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201" name="図形グループ 165"/>
            <p:cNvGrpSpPr/>
            <p:nvPr/>
          </p:nvGrpSpPr>
          <p:grpSpPr>
            <a:xfrm>
              <a:off x="7249735" y="7760304"/>
              <a:ext cx="261742" cy="384050"/>
              <a:chOff x="5954803" y="2899037"/>
              <a:chExt cx="342620" cy="641876"/>
            </a:xfrm>
            <a:solidFill>
              <a:schemeClr val="accent1">
                <a:lumMod val="20000"/>
                <a:lumOff val="80000"/>
              </a:schemeClr>
            </a:solidFill>
          </p:grpSpPr>
          <p:sp>
            <p:nvSpPr>
              <p:cNvPr id="226" name="円/楕円 225"/>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7" name="フローチャート: 論理積ゲート 226"/>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02" name="図形グループ 168"/>
            <p:cNvGrpSpPr/>
            <p:nvPr/>
          </p:nvGrpSpPr>
          <p:grpSpPr>
            <a:xfrm>
              <a:off x="7808853" y="7682773"/>
              <a:ext cx="261742" cy="384050"/>
              <a:chOff x="5954803" y="2899037"/>
              <a:chExt cx="342620" cy="641876"/>
            </a:xfrm>
            <a:solidFill>
              <a:schemeClr val="accent3">
                <a:lumMod val="20000"/>
                <a:lumOff val="80000"/>
              </a:schemeClr>
            </a:solidFill>
          </p:grpSpPr>
          <p:sp>
            <p:nvSpPr>
              <p:cNvPr id="224" name="円/楕円 223"/>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5" name="フローチャート: 論理積ゲート 224"/>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03" name="図形グループ 171"/>
            <p:cNvGrpSpPr/>
            <p:nvPr/>
          </p:nvGrpSpPr>
          <p:grpSpPr>
            <a:xfrm>
              <a:off x="8035300" y="7779639"/>
              <a:ext cx="261742" cy="384050"/>
              <a:chOff x="5954803" y="2899037"/>
              <a:chExt cx="342620" cy="641876"/>
            </a:xfrm>
            <a:solidFill>
              <a:schemeClr val="accent3">
                <a:lumMod val="20000"/>
                <a:lumOff val="80000"/>
              </a:schemeClr>
            </a:solidFill>
          </p:grpSpPr>
          <p:sp>
            <p:nvSpPr>
              <p:cNvPr id="222" name="円/楕円 221"/>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3" name="フローチャート: 論理積ゲート 222"/>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05" name="図形グループ 175"/>
            <p:cNvGrpSpPr/>
            <p:nvPr/>
          </p:nvGrpSpPr>
          <p:grpSpPr>
            <a:xfrm>
              <a:off x="7064292" y="7733731"/>
              <a:ext cx="261742" cy="384050"/>
              <a:chOff x="5954803" y="2899037"/>
              <a:chExt cx="342620" cy="641876"/>
            </a:xfrm>
            <a:solidFill>
              <a:schemeClr val="accent1">
                <a:lumMod val="20000"/>
                <a:lumOff val="80000"/>
              </a:schemeClr>
            </a:solidFill>
          </p:grpSpPr>
          <p:sp>
            <p:nvSpPr>
              <p:cNvPr id="220" name="円/楕円 219"/>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1" name="フローチャート: 論理積ゲート 220"/>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06" name="図形グループ 178"/>
            <p:cNvGrpSpPr/>
            <p:nvPr/>
          </p:nvGrpSpPr>
          <p:grpSpPr>
            <a:xfrm>
              <a:off x="7626739" y="7748251"/>
              <a:ext cx="261742" cy="384050"/>
              <a:chOff x="5954803" y="2899037"/>
              <a:chExt cx="342620" cy="641876"/>
            </a:xfrm>
            <a:solidFill>
              <a:schemeClr val="accent3">
                <a:lumMod val="20000"/>
                <a:lumOff val="80000"/>
              </a:schemeClr>
            </a:solidFill>
          </p:grpSpPr>
          <p:sp>
            <p:nvSpPr>
              <p:cNvPr id="218" name="円/楕円 217"/>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9" name="フローチャート: 論理積ゲート 218"/>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07" name="図形グループ 182"/>
            <p:cNvGrpSpPr/>
            <p:nvPr/>
          </p:nvGrpSpPr>
          <p:grpSpPr>
            <a:xfrm>
              <a:off x="6888497" y="7777966"/>
              <a:ext cx="261742" cy="384050"/>
              <a:chOff x="5954803" y="2899037"/>
              <a:chExt cx="342620" cy="641876"/>
            </a:xfrm>
            <a:solidFill>
              <a:schemeClr val="accent1">
                <a:lumMod val="20000"/>
                <a:lumOff val="80000"/>
              </a:schemeClr>
            </a:solidFill>
          </p:grpSpPr>
          <p:sp>
            <p:nvSpPr>
              <p:cNvPr id="216" name="円/楕円 215"/>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7" name="フローチャート: 論理積ゲート 216"/>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208" name="正方形/長方形 207"/>
            <p:cNvSpPr/>
            <p:nvPr/>
          </p:nvSpPr>
          <p:spPr>
            <a:xfrm>
              <a:off x="6731660" y="8095141"/>
              <a:ext cx="793970" cy="174851"/>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外部メンバー</a:t>
              </a:r>
            </a:p>
          </p:txBody>
        </p:sp>
        <p:grpSp>
          <p:nvGrpSpPr>
            <p:cNvPr id="209" name="図形グループ 186"/>
            <p:cNvGrpSpPr/>
            <p:nvPr/>
          </p:nvGrpSpPr>
          <p:grpSpPr>
            <a:xfrm>
              <a:off x="8688589" y="7767324"/>
              <a:ext cx="261742" cy="384050"/>
              <a:chOff x="5954803" y="2899037"/>
              <a:chExt cx="342620" cy="641876"/>
            </a:xfrm>
            <a:solidFill>
              <a:srgbClr val="FFCCFF"/>
            </a:solidFill>
          </p:grpSpPr>
          <p:sp>
            <p:nvSpPr>
              <p:cNvPr id="214" name="円/楕円 213"/>
              <p:cNvSpPr/>
              <p:nvPr/>
            </p:nvSpPr>
            <p:spPr>
              <a:xfrm>
                <a:off x="5966015" y="2899037"/>
                <a:ext cx="308775" cy="325974"/>
              </a:xfrm>
              <a:prstGeom prst="ellipse">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5" name="フローチャート: 論理積ゲート 214"/>
              <p:cNvSpPr/>
              <p:nvPr/>
            </p:nvSpPr>
            <p:spPr>
              <a:xfrm rot="16200000">
                <a:off x="5964218" y="3207708"/>
                <a:ext cx="323790" cy="342620"/>
              </a:xfrm>
              <a:prstGeom prst="flowChartDelay">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10" name="図形グループ 189"/>
            <p:cNvGrpSpPr/>
            <p:nvPr/>
          </p:nvGrpSpPr>
          <p:grpSpPr>
            <a:xfrm>
              <a:off x="8512794" y="7801046"/>
              <a:ext cx="261742" cy="384050"/>
              <a:chOff x="5954803" y="2899037"/>
              <a:chExt cx="342620" cy="641876"/>
            </a:xfrm>
            <a:solidFill>
              <a:srgbClr val="FFCCFF"/>
            </a:solidFill>
          </p:grpSpPr>
          <p:sp>
            <p:nvSpPr>
              <p:cNvPr id="212" name="円/楕円 211"/>
              <p:cNvSpPr/>
              <p:nvPr/>
            </p:nvSpPr>
            <p:spPr>
              <a:xfrm>
                <a:off x="5966015" y="2899037"/>
                <a:ext cx="308775" cy="325974"/>
              </a:xfrm>
              <a:prstGeom prst="ellipse">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3" name="フローチャート: 論理積ゲート 212"/>
              <p:cNvSpPr/>
              <p:nvPr/>
            </p:nvSpPr>
            <p:spPr>
              <a:xfrm rot="16200000">
                <a:off x="5964218" y="3207708"/>
                <a:ext cx="323790" cy="342620"/>
              </a:xfrm>
              <a:prstGeom prst="flowChartDelay">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211" name="正方形/長方形 210"/>
            <p:cNvSpPr/>
            <p:nvPr/>
          </p:nvSpPr>
          <p:spPr>
            <a:xfrm>
              <a:off x="8488694" y="8100190"/>
              <a:ext cx="498321" cy="159462"/>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大学院生</a:t>
              </a:r>
            </a:p>
          </p:txBody>
        </p:sp>
        <p:sp>
          <p:nvSpPr>
            <p:cNvPr id="204" name="正方形/長方形 203"/>
            <p:cNvSpPr/>
            <p:nvPr/>
          </p:nvSpPr>
          <p:spPr>
            <a:xfrm>
              <a:off x="7563405" y="8060864"/>
              <a:ext cx="800872" cy="313350"/>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コアメンバー</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研究者</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p:txBody>
        </p:sp>
      </p:grpSp>
      <p:sp>
        <p:nvSpPr>
          <p:cNvPr id="197" name="テキスト ボックス 196"/>
          <p:cNvSpPr txBox="1"/>
          <p:nvPr/>
        </p:nvSpPr>
        <p:spPr>
          <a:xfrm>
            <a:off x="3328104" y="4414207"/>
            <a:ext cx="890350"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glow rad="50800">
                    <a:prstClr val="white"/>
                  </a:glow>
                </a:effectLst>
                <a:uLnTx/>
                <a:uFillTx/>
                <a:latin typeface="メイリオ"/>
                <a:ea typeface="メイリオ"/>
                <a:cs typeface="+mn-cs"/>
              </a:rPr>
              <a:t>グループ</a:t>
            </a:r>
            <a:endParaRPr kumimoji="1" lang="en-US" altLang="ja-JP" sz="1200" b="1" i="0" u="none" strike="noStrike" kern="1200" cap="none" spc="0" normalizeH="0" baseline="0" noProof="0" dirty="0">
              <a:ln>
                <a:noFill/>
              </a:ln>
              <a:solidFill>
                <a:prstClr val="black"/>
              </a:solidFill>
              <a:effectLst>
                <a:glow rad="50800">
                  <a:prstClr val="white"/>
                </a:glow>
              </a:effectLst>
              <a:uLnTx/>
              <a:uFillTx/>
              <a:latin typeface="メイリオ"/>
              <a:ea typeface="メイリオ"/>
              <a:cs typeface="+mn-cs"/>
            </a:endParaRPr>
          </a:p>
        </p:txBody>
      </p:sp>
      <p:grpSp>
        <p:nvGrpSpPr>
          <p:cNvPr id="237" name="グループ化 236"/>
          <p:cNvGrpSpPr/>
          <p:nvPr/>
        </p:nvGrpSpPr>
        <p:grpSpPr>
          <a:xfrm>
            <a:off x="3459039" y="3144908"/>
            <a:ext cx="2744751" cy="900147"/>
            <a:chOff x="6589441" y="7513895"/>
            <a:chExt cx="2744751" cy="900147"/>
          </a:xfrm>
        </p:grpSpPr>
        <p:sp>
          <p:nvSpPr>
            <p:cNvPr id="238" name="円/楕円 237"/>
            <p:cNvSpPr/>
            <p:nvPr/>
          </p:nvSpPr>
          <p:spPr>
            <a:xfrm>
              <a:off x="6753537" y="7519313"/>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39" name="円/楕円 238"/>
            <p:cNvSpPr/>
            <p:nvPr/>
          </p:nvSpPr>
          <p:spPr>
            <a:xfrm>
              <a:off x="6673425" y="7558670"/>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40" name="テキスト ボックス 239"/>
            <p:cNvSpPr txBox="1"/>
            <p:nvPr/>
          </p:nvSpPr>
          <p:spPr>
            <a:xfrm>
              <a:off x="7181051" y="7513895"/>
              <a:ext cx="18466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srgbClr val="FF6600"/>
                </a:solidFill>
                <a:effectLst/>
                <a:uLnTx/>
                <a:uFillTx/>
                <a:latin typeface="メイリオ"/>
                <a:ea typeface="メイリオ"/>
                <a:cs typeface="+mn-cs"/>
              </a:endParaRPr>
            </a:p>
          </p:txBody>
        </p:sp>
        <p:sp>
          <p:nvSpPr>
            <p:cNvPr id="241" name="円/楕円 240"/>
            <p:cNvSpPr/>
            <p:nvPr/>
          </p:nvSpPr>
          <p:spPr>
            <a:xfrm>
              <a:off x="6589441" y="7579221"/>
              <a:ext cx="2580655" cy="834821"/>
            </a:xfrm>
            <a:prstGeom prst="ellipse">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242" name="図形グループ 165"/>
            <p:cNvGrpSpPr/>
            <p:nvPr/>
          </p:nvGrpSpPr>
          <p:grpSpPr>
            <a:xfrm>
              <a:off x="7249735" y="7760304"/>
              <a:ext cx="261742" cy="384050"/>
              <a:chOff x="5954803" y="2899037"/>
              <a:chExt cx="342620" cy="641876"/>
            </a:xfrm>
            <a:solidFill>
              <a:schemeClr val="accent1">
                <a:lumMod val="20000"/>
                <a:lumOff val="80000"/>
              </a:schemeClr>
            </a:solidFill>
          </p:grpSpPr>
          <p:sp>
            <p:nvSpPr>
              <p:cNvPr id="267" name="円/楕円 266"/>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8" name="フローチャート: 論理積ゲート 267"/>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43" name="図形グループ 168"/>
            <p:cNvGrpSpPr/>
            <p:nvPr/>
          </p:nvGrpSpPr>
          <p:grpSpPr>
            <a:xfrm>
              <a:off x="7808853" y="7682773"/>
              <a:ext cx="261742" cy="384050"/>
              <a:chOff x="5954803" y="2899037"/>
              <a:chExt cx="342620" cy="641876"/>
            </a:xfrm>
            <a:solidFill>
              <a:schemeClr val="accent3">
                <a:lumMod val="20000"/>
                <a:lumOff val="80000"/>
              </a:schemeClr>
            </a:solidFill>
          </p:grpSpPr>
          <p:sp>
            <p:nvSpPr>
              <p:cNvPr id="265" name="円/楕円 264"/>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6" name="フローチャート: 論理積ゲート 265"/>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44" name="図形グループ 171"/>
            <p:cNvGrpSpPr/>
            <p:nvPr/>
          </p:nvGrpSpPr>
          <p:grpSpPr>
            <a:xfrm>
              <a:off x="8035300" y="7779639"/>
              <a:ext cx="261742" cy="384050"/>
              <a:chOff x="5954803" y="2899037"/>
              <a:chExt cx="342620" cy="641876"/>
            </a:xfrm>
            <a:solidFill>
              <a:schemeClr val="accent3">
                <a:lumMod val="20000"/>
                <a:lumOff val="80000"/>
              </a:schemeClr>
            </a:solidFill>
          </p:grpSpPr>
          <p:sp>
            <p:nvSpPr>
              <p:cNvPr id="263" name="円/楕円 262"/>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4" name="フローチャート: 論理積ゲート 263"/>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46" name="図形グループ 175"/>
            <p:cNvGrpSpPr/>
            <p:nvPr/>
          </p:nvGrpSpPr>
          <p:grpSpPr>
            <a:xfrm>
              <a:off x="7064292" y="7733731"/>
              <a:ext cx="261742" cy="384050"/>
              <a:chOff x="5954803" y="2899037"/>
              <a:chExt cx="342620" cy="641876"/>
            </a:xfrm>
            <a:solidFill>
              <a:schemeClr val="accent1">
                <a:lumMod val="20000"/>
                <a:lumOff val="80000"/>
              </a:schemeClr>
            </a:solidFill>
          </p:grpSpPr>
          <p:sp>
            <p:nvSpPr>
              <p:cNvPr id="261" name="円/楕円 260"/>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2" name="フローチャート: 論理積ゲート 261"/>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47" name="図形グループ 178"/>
            <p:cNvGrpSpPr/>
            <p:nvPr/>
          </p:nvGrpSpPr>
          <p:grpSpPr>
            <a:xfrm>
              <a:off x="7626739" y="7748251"/>
              <a:ext cx="261742" cy="384050"/>
              <a:chOff x="5954803" y="2899037"/>
              <a:chExt cx="342620" cy="641876"/>
            </a:xfrm>
            <a:solidFill>
              <a:schemeClr val="accent3">
                <a:lumMod val="20000"/>
                <a:lumOff val="80000"/>
              </a:schemeClr>
            </a:solidFill>
          </p:grpSpPr>
          <p:sp>
            <p:nvSpPr>
              <p:cNvPr id="259" name="円/楕円 258"/>
              <p:cNvSpPr/>
              <p:nvPr/>
            </p:nvSpPr>
            <p:spPr>
              <a:xfrm>
                <a:off x="5966015" y="2899037"/>
                <a:ext cx="308775" cy="325974"/>
              </a:xfrm>
              <a:prstGeom prst="ellipse">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60" name="フローチャート: 論理積ゲート 259"/>
              <p:cNvSpPr/>
              <p:nvPr/>
            </p:nvSpPr>
            <p:spPr>
              <a:xfrm rot="16200000">
                <a:off x="5964218" y="3207708"/>
                <a:ext cx="323790" cy="342620"/>
              </a:xfrm>
              <a:prstGeom prst="flowChartDelay">
                <a:avLst/>
              </a:prstGeom>
              <a:grpFill/>
              <a:ln>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48" name="図形グループ 182"/>
            <p:cNvGrpSpPr/>
            <p:nvPr/>
          </p:nvGrpSpPr>
          <p:grpSpPr>
            <a:xfrm>
              <a:off x="6888497" y="7777966"/>
              <a:ext cx="261742" cy="384050"/>
              <a:chOff x="5954803" y="2899037"/>
              <a:chExt cx="342620" cy="641876"/>
            </a:xfrm>
            <a:solidFill>
              <a:schemeClr val="accent1">
                <a:lumMod val="20000"/>
                <a:lumOff val="80000"/>
              </a:schemeClr>
            </a:solidFill>
          </p:grpSpPr>
          <p:sp>
            <p:nvSpPr>
              <p:cNvPr id="257" name="円/楕円 256"/>
              <p:cNvSpPr/>
              <p:nvPr/>
            </p:nvSpPr>
            <p:spPr>
              <a:xfrm>
                <a:off x="5966015" y="2899037"/>
                <a:ext cx="308775" cy="325974"/>
              </a:xfrm>
              <a:prstGeom prst="ellipse">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8" name="フローチャート: 論理積ゲート 257"/>
              <p:cNvSpPr/>
              <p:nvPr/>
            </p:nvSpPr>
            <p:spPr>
              <a:xfrm rot="16200000">
                <a:off x="5964218" y="3207708"/>
                <a:ext cx="323790" cy="342620"/>
              </a:xfrm>
              <a:prstGeom prst="flowChartDelay">
                <a:avLst/>
              </a:prstGeom>
              <a:grpFill/>
              <a:ln>
                <a:solidFill>
                  <a:srgbClr val="0033CC"/>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249" name="正方形/長方形 248"/>
            <p:cNvSpPr/>
            <p:nvPr/>
          </p:nvSpPr>
          <p:spPr>
            <a:xfrm>
              <a:off x="6737008" y="8100346"/>
              <a:ext cx="788162" cy="174851"/>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外部メンバー</a:t>
              </a:r>
            </a:p>
          </p:txBody>
        </p:sp>
        <p:grpSp>
          <p:nvGrpSpPr>
            <p:cNvPr id="250" name="図形グループ 186"/>
            <p:cNvGrpSpPr/>
            <p:nvPr/>
          </p:nvGrpSpPr>
          <p:grpSpPr>
            <a:xfrm>
              <a:off x="8688589" y="7767324"/>
              <a:ext cx="261742" cy="384050"/>
              <a:chOff x="5954803" y="2899037"/>
              <a:chExt cx="342620" cy="641876"/>
            </a:xfrm>
            <a:solidFill>
              <a:srgbClr val="FFCCFF"/>
            </a:solidFill>
          </p:grpSpPr>
          <p:sp>
            <p:nvSpPr>
              <p:cNvPr id="255" name="円/楕円 254"/>
              <p:cNvSpPr/>
              <p:nvPr/>
            </p:nvSpPr>
            <p:spPr>
              <a:xfrm>
                <a:off x="5966015" y="2899037"/>
                <a:ext cx="308775" cy="325974"/>
              </a:xfrm>
              <a:prstGeom prst="ellipse">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6" name="フローチャート: 論理積ゲート 255"/>
              <p:cNvSpPr/>
              <p:nvPr/>
            </p:nvSpPr>
            <p:spPr>
              <a:xfrm rot="16200000">
                <a:off x="5964218" y="3207708"/>
                <a:ext cx="323790" cy="342620"/>
              </a:xfrm>
              <a:prstGeom prst="flowChartDelay">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251" name="図形グループ 189"/>
            <p:cNvGrpSpPr/>
            <p:nvPr/>
          </p:nvGrpSpPr>
          <p:grpSpPr>
            <a:xfrm>
              <a:off x="8512794" y="7801046"/>
              <a:ext cx="261742" cy="384050"/>
              <a:chOff x="5954803" y="2899037"/>
              <a:chExt cx="342620" cy="641876"/>
            </a:xfrm>
            <a:solidFill>
              <a:srgbClr val="FFCCFF"/>
            </a:solidFill>
          </p:grpSpPr>
          <p:sp>
            <p:nvSpPr>
              <p:cNvPr id="253" name="円/楕円 252"/>
              <p:cNvSpPr/>
              <p:nvPr/>
            </p:nvSpPr>
            <p:spPr>
              <a:xfrm>
                <a:off x="5966015" y="2899037"/>
                <a:ext cx="308775" cy="325974"/>
              </a:xfrm>
              <a:prstGeom prst="ellipse">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54" name="フローチャート: 論理積ゲート 253"/>
              <p:cNvSpPr/>
              <p:nvPr/>
            </p:nvSpPr>
            <p:spPr>
              <a:xfrm rot="16200000">
                <a:off x="5964218" y="3207708"/>
                <a:ext cx="323790" cy="342620"/>
              </a:xfrm>
              <a:prstGeom prst="flowChartDelay">
                <a:avLst/>
              </a:prstGeom>
              <a:grpFill/>
              <a:ln>
                <a:solidFill>
                  <a:srgbClr val="7030A0"/>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252" name="正方形/長方形 251"/>
            <p:cNvSpPr/>
            <p:nvPr/>
          </p:nvSpPr>
          <p:spPr>
            <a:xfrm>
              <a:off x="8485040" y="8105444"/>
              <a:ext cx="501975" cy="159462"/>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大学院生</a:t>
              </a:r>
            </a:p>
          </p:txBody>
        </p:sp>
        <p:sp>
          <p:nvSpPr>
            <p:cNvPr id="245" name="正方形/長方形 244"/>
            <p:cNvSpPr/>
            <p:nvPr/>
          </p:nvSpPr>
          <p:spPr>
            <a:xfrm>
              <a:off x="7558225" y="8051618"/>
              <a:ext cx="802584" cy="313350"/>
            </a:xfrm>
            <a:prstGeom prst="rect">
              <a:avLst/>
            </a:prstGeom>
            <a:solidFill>
              <a:schemeClr val="bg1"/>
            </a:solidFill>
            <a:ln w="3175" cmpd="sng">
              <a:solidFill>
                <a:schemeClr val="tx1"/>
              </a:solidFill>
            </a:ln>
          </p:spPr>
          <p:txBody>
            <a:bodyPr wrap="square" lIns="36000" tIns="36000" rIns="3600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コアメンバー</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研究者</a:t>
              </a:r>
              <a:endParaRPr kumimoji="1" lang="en-US" altLang="ja-JP" sz="900" b="1" i="0" u="none" strike="noStrike" kern="1200" cap="none" spc="0" normalizeH="0" baseline="0" noProof="0" dirty="0">
                <a:ln>
                  <a:noFill/>
                </a:ln>
                <a:solidFill>
                  <a:prstClr val="black"/>
                </a:solidFill>
                <a:effectLst/>
                <a:uLnTx/>
                <a:uFillTx/>
                <a:latin typeface="メイリオ"/>
                <a:ea typeface="メイリオ"/>
                <a:cs typeface="+mn-cs"/>
              </a:endParaRPr>
            </a:p>
          </p:txBody>
        </p:sp>
      </p:grpSp>
      <p:sp>
        <p:nvSpPr>
          <p:cNvPr id="195" name="テキスト ボックス 194"/>
          <p:cNvSpPr txBox="1"/>
          <p:nvPr/>
        </p:nvSpPr>
        <p:spPr>
          <a:xfrm>
            <a:off x="6056000" y="2069724"/>
            <a:ext cx="11079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大阪大学</a:t>
            </a:r>
          </a:p>
        </p:txBody>
      </p:sp>
      <p:sp>
        <p:nvSpPr>
          <p:cNvPr id="269" name="テキスト ボックス 268"/>
          <p:cNvSpPr txBox="1"/>
          <p:nvPr/>
        </p:nvSpPr>
        <p:spPr>
          <a:xfrm>
            <a:off x="1976228" y="3096423"/>
            <a:ext cx="8819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共創知</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70" name="二等辺三角形 269"/>
          <p:cNvSpPr/>
          <p:nvPr/>
        </p:nvSpPr>
        <p:spPr>
          <a:xfrm rot="5400000">
            <a:off x="1367672" y="3296869"/>
            <a:ext cx="756000" cy="252000"/>
          </a:xfrm>
          <a:prstGeom prst="triangl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1" name="二等辺三角形 270"/>
          <p:cNvSpPr/>
          <p:nvPr/>
        </p:nvSpPr>
        <p:spPr>
          <a:xfrm rot="16200000">
            <a:off x="2721841" y="3296869"/>
            <a:ext cx="756000" cy="252000"/>
          </a:xfrm>
          <a:prstGeom prst="triangle">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5" name="円/楕円 14"/>
          <p:cNvSpPr/>
          <p:nvPr/>
        </p:nvSpPr>
        <p:spPr>
          <a:xfrm>
            <a:off x="2327194" y="1997124"/>
            <a:ext cx="1439466" cy="448838"/>
          </a:xfrm>
          <a:prstGeom prst="ellipse">
            <a:avLst/>
          </a:prstGeom>
          <a:solidFill>
            <a:schemeClr val="accent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国内外に</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広く情報</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発信</a:t>
            </a:r>
          </a:p>
        </p:txBody>
      </p:sp>
      <p:grpSp>
        <p:nvGrpSpPr>
          <p:cNvPr id="5" name="グループ化 4"/>
          <p:cNvGrpSpPr/>
          <p:nvPr/>
        </p:nvGrpSpPr>
        <p:grpSpPr>
          <a:xfrm>
            <a:off x="3282108" y="5695951"/>
            <a:ext cx="2942974" cy="1072976"/>
            <a:chOff x="3284412" y="5653982"/>
            <a:chExt cx="2984302" cy="1072976"/>
          </a:xfrm>
        </p:grpSpPr>
        <p:sp>
          <p:nvSpPr>
            <p:cNvPr id="67" name="角丸四角形 66"/>
            <p:cNvSpPr/>
            <p:nvPr/>
          </p:nvSpPr>
          <p:spPr>
            <a:xfrm>
              <a:off x="3284412" y="5653982"/>
              <a:ext cx="2984302" cy="1072976"/>
            </a:xfrm>
            <a:prstGeom prst="roundRect">
              <a:avLst/>
            </a:prstGeom>
            <a:solidFill>
              <a:schemeClr val="bg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70" name="図形グループ 88"/>
            <p:cNvGrpSpPr/>
            <p:nvPr/>
          </p:nvGrpSpPr>
          <p:grpSpPr>
            <a:xfrm>
              <a:off x="5198212" y="6044010"/>
              <a:ext cx="219273" cy="313881"/>
              <a:chOff x="5954804" y="2794073"/>
              <a:chExt cx="342620" cy="641875"/>
            </a:xfrm>
            <a:solidFill>
              <a:schemeClr val="accent6">
                <a:lumMod val="40000"/>
                <a:lumOff val="60000"/>
              </a:schemeClr>
            </a:solidFill>
          </p:grpSpPr>
          <p:sp>
            <p:nvSpPr>
              <p:cNvPr id="71" name="円/楕円 70"/>
              <p:cNvSpPr/>
              <p:nvPr/>
            </p:nvSpPr>
            <p:spPr>
              <a:xfrm>
                <a:off x="5966016" y="2794073"/>
                <a:ext cx="308776" cy="325974"/>
              </a:xfrm>
              <a:prstGeom prst="ellipse">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2" name="フローチャート: 論理積ゲート 71"/>
              <p:cNvSpPr/>
              <p:nvPr/>
            </p:nvSpPr>
            <p:spPr>
              <a:xfrm rot="16200000">
                <a:off x="5964219" y="3102743"/>
                <a:ext cx="323790" cy="342620"/>
              </a:xfrm>
              <a:prstGeom prst="flowChartDelay">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84" name="図形グループ 115"/>
            <p:cNvGrpSpPr/>
            <p:nvPr/>
          </p:nvGrpSpPr>
          <p:grpSpPr>
            <a:xfrm>
              <a:off x="4918373" y="6053715"/>
              <a:ext cx="219273" cy="313881"/>
              <a:chOff x="5954804" y="2794073"/>
              <a:chExt cx="342620" cy="641875"/>
            </a:xfrm>
            <a:solidFill>
              <a:schemeClr val="accent6">
                <a:lumMod val="40000"/>
                <a:lumOff val="60000"/>
              </a:schemeClr>
            </a:solidFill>
          </p:grpSpPr>
          <p:sp>
            <p:nvSpPr>
              <p:cNvPr id="85" name="円/楕円 84"/>
              <p:cNvSpPr/>
              <p:nvPr/>
            </p:nvSpPr>
            <p:spPr>
              <a:xfrm>
                <a:off x="5966017" y="2794073"/>
                <a:ext cx="308776" cy="325973"/>
              </a:xfrm>
              <a:prstGeom prst="ellipse">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7" name="フローチャート: 論理積ゲート 86"/>
              <p:cNvSpPr/>
              <p:nvPr/>
            </p:nvSpPr>
            <p:spPr>
              <a:xfrm rot="16200000">
                <a:off x="5964219" y="3102743"/>
                <a:ext cx="323790" cy="342620"/>
              </a:xfrm>
              <a:prstGeom prst="flowChartDelay">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161" name="テキスト ボックス 160"/>
            <p:cNvSpPr txBox="1"/>
            <p:nvPr/>
          </p:nvSpPr>
          <p:spPr>
            <a:xfrm>
              <a:off x="3294254" y="5982468"/>
              <a:ext cx="165174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強力</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なアドミニ</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ストレーション</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機能</a:t>
              </a:r>
            </a:p>
          </p:txBody>
        </p:sp>
        <p:grpSp>
          <p:nvGrpSpPr>
            <p:cNvPr id="162" name="図形グループ 205"/>
            <p:cNvGrpSpPr/>
            <p:nvPr/>
          </p:nvGrpSpPr>
          <p:grpSpPr>
            <a:xfrm>
              <a:off x="5479527" y="6054811"/>
              <a:ext cx="219273" cy="313881"/>
              <a:chOff x="5954804" y="2794073"/>
              <a:chExt cx="342620" cy="641875"/>
            </a:xfrm>
            <a:solidFill>
              <a:schemeClr val="accent6">
                <a:lumMod val="40000"/>
                <a:lumOff val="60000"/>
              </a:schemeClr>
            </a:solidFill>
          </p:grpSpPr>
          <p:sp>
            <p:nvSpPr>
              <p:cNvPr id="163" name="円/楕円 162"/>
              <p:cNvSpPr/>
              <p:nvPr/>
            </p:nvSpPr>
            <p:spPr>
              <a:xfrm>
                <a:off x="5966017" y="2794073"/>
                <a:ext cx="308776" cy="325973"/>
              </a:xfrm>
              <a:prstGeom prst="ellipse">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4" name="フローチャート: 論理積ゲート 163"/>
              <p:cNvSpPr/>
              <p:nvPr/>
            </p:nvSpPr>
            <p:spPr>
              <a:xfrm rot="16200000">
                <a:off x="5964219" y="3102743"/>
                <a:ext cx="323790" cy="342620"/>
              </a:xfrm>
              <a:prstGeom prst="flowChartDelay">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165" name="正方形/長方形 164"/>
            <p:cNvSpPr/>
            <p:nvPr/>
          </p:nvSpPr>
          <p:spPr>
            <a:xfrm>
              <a:off x="3407611" y="6436658"/>
              <a:ext cx="2746998" cy="182545"/>
            </a:xfrm>
            <a:prstGeom prst="rect">
              <a:avLst/>
            </a:prstGeom>
            <a:solidFill>
              <a:schemeClr val="bg1"/>
            </a:solidFill>
            <a:ln w="3175" cmpd="sng">
              <a:solidFill>
                <a:schemeClr val="tx1"/>
              </a:solidFill>
            </a:ln>
          </p:spPr>
          <p:txBody>
            <a:bodyPr wrap="square" lIns="0" tIns="3600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950" b="1" i="0" u="none" strike="noStrike" kern="1200" cap="none" spc="0" normalizeH="0" baseline="0" noProof="0" dirty="0" smtClean="0">
                  <a:ln>
                    <a:noFill/>
                  </a:ln>
                  <a:solidFill>
                    <a:prstClr val="black"/>
                  </a:solidFill>
                  <a:effectLst/>
                  <a:uLnTx/>
                  <a:uFillTx/>
                  <a:latin typeface="メイリオ"/>
                  <a:ea typeface="メイリオ"/>
                  <a:cs typeface="+mn-cs"/>
                </a:rPr>
                <a:t>クライアントマネジメント、コーディネーション</a:t>
              </a:r>
              <a:endParaRPr kumimoji="1" lang="ja-JP" altLang="en-US" sz="95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167" name="図形グループ 209"/>
            <p:cNvGrpSpPr/>
            <p:nvPr/>
          </p:nvGrpSpPr>
          <p:grpSpPr>
            <a:xfrm>
              <a:off x="5746977" y="6044010"/>
              <a:ext cx="219273" cy="313881"/>
              <a:chOff x="5954804" y="2794073"/>
              <a:chExt cx="342620" cy="641875"/>
            </a:xfrm>
            <a:solidFill>
              <a:schemeClr val="accent6">
                <a:lumMod val="40000"/>
                <a:lumOff val="60000"/>
              </a:schemeClr>
            </a:solidFill>
          </p:grpSpPr>
          <p:sp>
            <p:nvSpPr>
              <p:cNvPr id="168" name="円/楕円 167"/>
              <p:cNvSpPr/>
              <p:nvPr/>
            </p:nvSpPr>
            <p:spPr>
              <a:xfrm>
                <a:off x="5966016" y="2794073"/>
                <a:ext cx="308776" cy="325974"/>
              </a:xfrm>
              <a:prstGeom prst="ellipse">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9" name="フローチャート: 論理積ゲート 168"/>
              <p:cNvSpPr/>
              <p:nvPr/>
            </p:nvSpPr>
            <p:spPr>
              <a:xfrm rot="16200000">
                <a:off x="5964219" y="3102743"/>
                <a:ext cx="323790" cy="342620"/>
              </a:xfrm>
              <a:prstGeom prst="flowChartDelay">
                <a:avLst/>
              </a:prstGeom>
              <a:grpFill/>
              <a:ln>
                <a:solidFill>
                  <a:schemeClr val="bg2">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130" name="テキスト ボックス 129"/>
            <p:cNvSpPr txBox="1"/>
            <p:nvPr/>
          </p:nvSpPr>
          <p:spPr>
            <a:xfrm>
              <a:off x="3681316" y="5662509"/>
              <a:ext cx="24423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sng" strike="noStrike" kern="1200" cap="none" spc="0" normalizeH="0" baseline="0" noProof="0" dirty="0" smtClean="0">
                  <a:ln>
                    <a:noFill/>
                  </a:ln>
                  <a:solidFill>
                    <a:prstClr val="white"/>
                  </a:solidFill>
                  <a:effectLst/>
                  <a:uLnTx/>
                  <a:uFillTx/>
                  <a:latin typeface="メイリオ"/>
                  <a:ea typeface="メイリオ"/>
                  <a:cs typeface="+mn-cs"/>
                </a:rPr>
                <a:t>共創機構</a:t>
              </a:r>
              <a:endParaRPr kumimoji="1" lang="ja-JP" altLang="en-US" sz="1800" b="1" i="0" u="sng" strike="noStrike" kern="1200" cap="none" spc="0" normalizeH="0" baseline="0" noProof="0" dirty="0">
                <a:ln>
                  <a:noFill/>
                </a:ln>
                <a:solidFill>
                  <a:prstClr val="white"/>
                </a:solidFill>
                <a:effectLst/>
                <a:uLnTx/>
                <a:uFillTx/>
                <a:latin typeface="メイリオ"/>
                <a:ea typeface="メイリオ"/>
                <a:cs typeface="+mn-cs"/>
              </a:endParaRPr>
            </a:p>
          </p:txBody>
        </p:sp>
      </p:grpSp>
      <p:cxnSp>
        <p:nvCxnSpPr>
          <p:cNvPr id="133" name="直線矢印コネクタ 132"/>
          <p:cNvCxnSpPr/>
          <p:nvPr/>
        </p:nvCxnSpPr>
        <p:spPr>
          <a:xfrm>
            <a:off x="4844230" y="5545017"/>
            <a:ext cx="217806" cy="363631"/>
          </a:xfrm>
          <a:prstGeom prst="straightConnector1">
            <a:avLst/>
          </a:prstGeom>
          <a:ln w="57150">
            <a:solidFill>
              <a:schemeClr val="accent3">
                <a:lumMod val="50000"/>
              </a:schemeClr>
            </a:solidFill>
            <a:headEnd type="triangle"/>
            <a:tailEnd type="triangle"/>
          </a:ln>
          <a:effectLst>
            <a:glow rad="63500">
              <a:schemeClr val="bg1"/>
            </a:glow>
          </a:effectLst>
        </p:spPr>
        <p:style>
          <a:lnRef idx="1">
            <a:schemeClr val="accent1"/>
          </a:lnRef>
          <a:fillRef idx="0">
            <a:schemeClr val="accent1"/>
          </a:fillRef>
          <a:effectRef idx="0">
            <a:schemeClr val="accent1"/>
          </a:effectRef>
          <a:fontRef idx="minor">
            <a:schemeClr val="tx1"/>
          </a:fontRef>
        </p:style>
      </p:cxnSp>
      <p:sp>
        <p:nvSpPr>
          <p:cNvPr id="175" name="テキスト ボックス 174"/>
          <p:cNvSpPr txBox="1"/>
          <p:nvPr/>
        </p:nvSpPr>
        <p:spPr>
          <a:xfrm>
            <a:off x="6122373" y="5665399"/>
            <a:ext cx="90662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rPr>
              <a:t>文理融合</a:t>
            </a:r>
            <a:endParaRPr kumimoji="1" lang="en-US" altLang="ja-JP"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rPr>
              <a:t>協働</a:t>
            </a:r>
          </a:p>
        </p:txBody>
      </p:sp>
      <p:sp>
        <p:nvSpPr>
          <p:cNvPr id="140" name="テキスト ボックス 139"/>
          <p:cNvSpPr txBox="1"/>
          <p:nvPr/>
        </p:nvSpPr>
        <p:spPr>
          <a:xfrm>
            <a:off x="5010512" y="5492698"/>
            <a:ext cx="11604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304800">
                    <a:prstClr val="white"/>
                  </a:glow>
                </a:effectLst>
                <a:uLnTx/>
                <a:uFillTx/>
                <a:latin typeface="メイリオ"/>
                <a:ea typeface="メイリオ"/>
                <a:cs typeface="+mn-cs"/>
              </a:rPr>
              <a:t>社会との</a:t>
            </a:r>
            <a:endParaRPr kumimoji="1" lang="en-US" altLang="ja-JP" sz="1400" b="1" i="0" u="none" strike="noStrike" kern="1200" cap="none" spc="0" normalizeH="0" baseline="0" noProof="0" dirty="0" smtClean="0">
              <a:ln>
                <a:noFill/>
              </a:ln>
              <a:solidFill>
                <a:prstClr val="black"/>
              </a:solidFill>
              <a:effectLst>
                <a:glow rad="3048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304800">
                    <a:prstClr val="white"/>
                  </a:glow>
                </a:effectLst>
                <a:uLnTx/>
                <a:uFillTx/>
                <a:latin typeface="メイリオ"/>
                <a:ea typeface="メイリオ"/>
                <a:cs typeface="+mn-cs"/>
              </a:rPr>
              <a:t>協働で連携</a:t>
            </a:r>
            <a:endParaRPr kumimoji="1" lang="ja-JP" altLang="en-US" sz="1400" b="1" i="0" u="none" strike="noStrike" kern="1200" cap="none" spc="0" normalizeH="0" baseline="0" noProof="0" dirty="0">
              <a:ln>
                <a:noFill/>
              </a:ln>
              <a:solidFill>
                <a:prstClr val="black"/>
              </a:solidFill>
              <a:effectLst>
                <a:glow rad="304800">
                  <a:prstClr val="white"/>
                </a:glow>
              </a:effectLst>
              <a:uLnTx/>
              <a:uFillTx/>
              <a:latin typeface="メイリオ"/>
              <a:ea typeface="メイリオ"/>
              <a:cs typeface="+mn-cs"/>
            </a:endParaRPr>
          </a:p>
        </p:txBody>
      </p:sp>
      <p:sp>
        <p:nvSpPr>
          <p:cNvPr id="6" name="タイトル 5"/>
          <p:cNvSpPr>
            <a:spLocks noGrp="1"/>
          </p:cNvSpPr>
          <p:nvPr>
            <p:ph type="title"/>
          </p:nvPr>
        </p:nvSpPr>
        <p:spPr>
          <a:xfrm>
            <a:off x="755576" y="9455"/>
            <a:ext cx="1800200" cy="360000"/>
          </a:xfrm>
        </p:spPr>
        <p:txBody>
          <a:bodyPr/>
          <a:lstStyle/>
          <a:p>
            <a:r>
              <a:rPr lang="ja-JP" altLang="en-US" dirty="0" smtClean="0">
                <a:latin typeface="+mn-ea"/>
                <a:cs typeface="Meiryo" charset="-128"/>
              </a:rPr>
              <a:t>取組１－２（１）</a:t>
            </a:r>
            <a:r>
              <a:rPr lang="ja-JP" altLang="en-US" sz="1800" dirty="0" smtClean="0">
                <a:latin typeface="+mn-ea"/>
                <a:cs typeface="Meiryo" charset="-128"/>
              </a:rPr>
              <a:t>シンクタンク拠点「社会ソリューションイニシアティブ」</a:t>
            </a:r>
            <a:endParaRPr kumimoji="1" lang="ja-JP" altLang="en-US" sz="1800" dirty="0"/>
          </a:p>
        </p:txBody>
      </p:sp>
      <p:sp>
        <p:nvSpPr>
          <p:cNvPr id="137" name="テキスト ボックス 136"/>
          <p:cNvSpPr txBox="1"/>
          <p:nvPr/>
        </p:nvSpPr>
        <p:spPr>
          <a:xfrm>
            <a:off x="1781182" y="1445195"/>
            <a:ext cx="2437272" cy="52322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ja-JP" sz="1400" b="1" i="0" u="none" strike="noStrike" kern="1200" cap="none" spc="0" normalizeH="0" baseline="0" noProof="0" dirty="0" smtClean="0">
                <a:ln>
                  <a:noFill/>
                </a:ln>
                <a:solidFill>
                  <a:prstClr val="black"/>
                </a:solidFill>
                <a:effectLst/>
                <a:uLnTx/>
                <a:uFillTx/>
                <a:latin typeface="メイリオ"/>
                <a:ea typeface="メイリオ"/>
                <a:cs typeface="Times New Roman" charset="0"/>
              </a:rPr>
              <a:t>少子</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Times New Roman" charset="0"/>
              </a:rPr>
              <a:t>・</a:t>
            </a:r>
            <a:r>
              <a:rPr kumimoji="1" lang="ja-JP" altLang="ja-JP" sz="1400" b="1" i="0" u="none" strike="noStrike" kern="1200" cap="none" spc="0" normalizeH="0" baseline="0" noProof="0" dirty="0">
                <a:ln>
                  <a:noFill/>
                </a:ln>
                <a:solidFill>
                  <a:prstClr val="black"/>
                </a:solidFill>
                <a:effectLst/>
                <a:uLnTx/>
                <a:uFillTx/>
                <a:latin typeface="メイリオ"/>
                <a:ea typeface="メイリオ"/>
                <a:cs typeface="Times New Roman" charset="0"/>
              </a:rPr>
              <a:t>高齢化、人口減少、地方再生、所得格差等</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8" name="角丸四角形 137"/>
          <p:cNvSpPr/>
          <p:nvPr/>
        </p:nvSpPr>
        <p:spPr>
          <a:xfrm>
            <a:off x="4359042" y="1480020"/>
            <a:ext cx="1334301" cy="435712"/>
          </a:xfrm>
          <a:prstGeom prst="roundRect">
            <a:avLst/>
          </a:prstGeom>
          <a:solidFill>
            <a:schemeClr val="accent3">
              <a:lumMod val="40000"/>
              <a:lumOff val="60000"/>
            </a:schemeClr>
          </a:solidFill>
        </p:spPr>
        <p:txBody>
          <a:bodyPr wrap="none" bIns="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Times New Roman" charset="0"/>
              </a:rPr>
              <a:t>グローバル</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Times New Roman" charset="0"/>
              </a:rPr>
              <a:t>社会</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Times New Roman"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Times New Roman" charset="0"/>
              </a:rPr>
              <a:t>の</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Times New Roman" charset="0"/>
              </a:rPr>
              <a:t>課題</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 name="スライド番号プレースホルダー 1"/>
          <p:cNvSpPr>
            <a:spLocks noGrp="1"/>
          </p:cNvSpPr>
          <p:nvPr>
            <p:ph type="sldNum" sz="quarter" idx="12"/>
          </p:nvPr>
        </p:nvSpPr>
        <p:spPr>
          <a:xfrm>
            <a:off x="-40916" y="18911"/>
            <a:ext cx="737170"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付録３</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39" name="正方形/長方形 138"/>
          <p:cNvSpPr/>
          <p:nvPr/>
        </p:nvSpPr>
        <p:spPr>
          <a:xfrm>
            <a:off x="-2699064" y="631630"/>
            <a:ext cx="2145956" cy="135710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タイトル修正</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a:solidFill>
                  <a:prstClr val="white"/>
                </a:solidFill>
              </a:rPr>
              <a:t>拠点</a:t>
            </a:r>
            <a:r>
              <a:rPr kumimoji="0" lang="ja-JP" altLang="en-US" kern="0" dirty="0" smtClean="0">
                <a:solidFill>
                  <a:prstClr val="white"/>
                </a:solidFill>
              </a:rPr>
              <a:t>を追加、半角を全角に</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7692453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48393" y="4984731"/>
            <a:ext cx="6855599" cy="360000"/>
          </a:xfrm>
          <a:prstGeom prst="rect">
            <a:avLst/>
          </a:prstGeom>
          <a:gradFill flip="none" rotWithShape="1">
            <a:gsLst>
              <a:gs pos="91000">
                <a:srgbClr val="D9D9D9">
                  <a:alpha val="60000"/>
                </a:srgbClr>
              </a:gs>
              <a:gs pos="0">
                <a:srgbClr val="D9D9D9"/>
              </a:gs>
              <a:gs pos="87000">
                <a:srgbClr val="D9D9D9"/>
              </a:gs>
              <a:gs pos="100000">
                <a:srgbClr val="D9D9D9">
                  <a:alpha val="20000"/>
                </a:srgbClr>
              </a:gs>
            </a:gsLst>
            <a:lin ang="0" scaled="1"/>
            <a:tileRect/>
          </a:gradFill>
          <a:effectLst>
            <a:outerShdw blurRad="215900" dist="101600" dir="2700000" algn="tl" rotWithShape="0">
              <a:schemeClr val="bg1">
                <a:lumMod val="75000"/>
                <a:alpha val="40000"/>
              </a:schemeClr>
            </a:outerShdw>
          </a:effec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 name="テキスト ボックス 4"/>
          <p:cNvSpPr txBox="1"/>
          <p:nvPr/>
        </p:nvSpPr>
        <p:spPr>
          <a:xfrm>
            <a:off x="348394" y="4601822"/>
            <a:ext cx="6855598" cy="360000"/>
          </a:xfrm>
          <a:prstGeom prst="rect">
            <a:avLst/>
          </a:prstGeom>
          <a:gradFill flip="none" rotWithShape="1">
            <a:gsLst>
              <a:gs pos="0">
                <a:srgbClr val="BDD7EE"/>
              </a:gs>
              <a:gs pos="86000">
                <a:srgbClr val="BDD7EE">
                  <a:alpha val="60000"/>
                </a:srgbClr>
              </a:gs>
              <a:gs pos="77000">
                <a:srgbClr val="BDD7EE"/>
              </a:gs>
              <a:gs pos="100000">
                <a:srgbClr val="BDD7EE">
                  <a:alpha val="20000"/>
                </a:srgbClr>
              </a:gs>
            </a:gsLst>
            <a:lin ang="0" scaled="1"/>
            <a:tileRect/>
          </a:gradFill>
          <a:effectLst>
            <a:outerShdw blurRad="215900" dist="101600" dir="2700000" algn="tl" rotWithShape="0">
              <a:schemeClr val="bg1">
                <a:lumMod val="75000"/>
                <a:alpha val="40000"/>
              </a:schemeClr>
            </a:outerShdw>
          </a:effectLst>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8" name="下矢印 17"/>
          <p:cNvSpPr/>
          <p:nvPr/>
        </p:nvSpPr>
        <p:spPr>
          <a:xfrm flipV="1">
            <a:off x="7835060" y="2526096"/>
            <a:ext cx="1033632" cy="2943688"/>
          </a:xfrm>
          <a:prstGeom prst="downArrow">
            <a:avLst>
              <a:gd name="adj1" fmla="val 64365"/>
              <a:gd name="adj2" fmla="val 3266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4" name="テキスト ボックス 73"/>
          <p:cNvSpPr txBox="1"/>
          <p:nvPr/>
        </p:nvSpPr>
        <p:spPr>
          <a:xfrm>
            <a:off x="7698166" y="5064143"/>
            <a:ext cx="1307420" cy="763407"/>
          </a:xfrm>
          <a:prstGeom prst="ellipse">
            <a:avLst/>
          </a:prstGeom>
          <a:solidFill>
            <a:schemeClr val="accent4"/>
          </a:solidFill>
        </p:spPr>
        <p:txBody>
          <a:bodyPr wrap="none" lIns="0" tIns="36000" rIns="0" bIns="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重層的な知</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6" name="二等辺三角形 95"/>
          <p:cNvSpPr/>
          <p:nvPr/>
        </p:nvSpPr>
        <p:spPr>
          <a:xfrm rot="18322970">
            <a:off x="5506130" y="5467471"/>
            <a:ext cx="385712" cy="1019398"/>
          </a:xfrm>
          <a:prstGeom prst="triangle">
            <a:avLst/>
          </a:prstGeom>
          <a:solidFill>
            <a:srgbClr val="FFD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5" name="二等辺三角形 94"/>
          <p:cNvSpPr/>
          <p:nvPr/>
        </p:nvSpPr>
        <p:spPr>
          <a:xfrm rot="18753872">
            <a:off x="3649654" y="5483303"/>
            <a:ext cx="443493" cy="1098643"/>
          </a:xfrm>
          <a:prstGeom prst="triangle">
            <a:avLst/>
          </a:prstGeom>
          <a:solidFill>
            <a:srgbClr val="C5E0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4" name="二等辺三角形 93"/>
          <p:cNvSpPr/>
          <p:nvPr/>
        </p:nvSpPr>
        <p:spPr>
          <a:xfrm rot="20076563">
            <a:off x="2038555" y="5646807"/>
            <a:ext cx="443493" cy="795669"/>
          </a:xfrm>
          <a:prstGeom prst="triangle">
            <a:avLst/>
          </a:prstGeom>
          <a:solidFill>
            <a:srgbClr val="C4DE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9" name="二等辺三角形 68"/>
          <p:cNvSpPr/>
          <p:nvPr/>
        </p:nvSpPr>
        <p:spPr>
          <a:xfrm rot="21429656">
            <a:off x="367826" y="5579336"/>
            <a:ext cx="443493" cy="795669"/>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2" name="角丸四角形 31"/>
          <p:cNvSpPr/>
          <p:nvPr/>
        </p:nvSpPr>
        <p:spPr>
          <a:xfrm>
            <a:off x="79593" y="5960582"/>
            <a:ext cx="1728000" cy="695280"/>
          </a:xfrm>
          <a:prstGeom prst="roundRect">
            <a:avLst/>
          </a:prstGeom>
          <a:solidFill>
            <a:schemeClr val="bg1">
              <a:lumMod val="85000"/>
            </a:schemeClr>
          </a:solidFill>
          <a:ln>
            <a:noFill/>
          </a:ln>
          <a:effectLst/>
        </p:spPr>
        <p:style>
          <a:lnRef idx="1">
            <a:schemeClr val="accent1"/>
          </a:lnRef>
          <a:fillRef idx="2">
            <a:schemeClr val="accent1"/>
          </a:fillRef>
          <a:effectRef idx="1">
            <a:schemeClr val="accent1"/>
          </a:effectRef>
          <a:fontRef idx="minor">
            <a:schemeClr val="dk1"/>
          </a:fontRef>
        </p:style>
        <p:txBody>
          <a:bodyPr wrap="none" tIns="36000" bIns="3600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古典の研究と</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教育</a:t>
            </a:r>
            <a:endParaRPr kumimoji="0" lang="en-US" altLang="ja-JP"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専門職</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養成</a:t>
            </a:r>
            <a:endParaRPr kumimoji="0" lang="en-US" altLang="ja-JP"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200"/>
              </a:spcBef>
              <a:spcAft>
                <a:spcPts val="0"/>
              </a:spcAft>
              <a:buClrTx/>
              <a:buSzTx/>
              <a:buFontTx/>
              <a:buNone/>
              <a:tabLst/>
              <a:defRPr/>
            </a:pPr>
            <a:r>
              <a:rPr kumimoji="0" lang="ja-JP" altLang="en-US" sz="11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 中世から近世のモデル ）</a:t>
            </a:r>
          </a:p>
        </p:txBody>
      </p:sp>
      <p:sp>
        <p:nvSpPr>
          <p:cNvPr id="33" name="角丸四角形 32"/>
          <p:cNvSpPr/>
          <p:nvPr/>
        </p:nvSpPr>
        <p:spPr>
          <a:xfrm>
            <a:off x="1882731" y="5977171"/>
            <a:ext cx="1580853" cy="677055"/>
          </a:xfrm>
          <a:prstGeom prst="roundRect">
            <a:avLst/>
          </a:prstGeom>
          <a:solidFill>
            <a:schemeClr val="accent1">
              <a:lumMod val="20000"/>
              <a:lumOff val="80000"/>
            </a:schemeClr>
          </a:solidFill>
          <a:ln>
            <a:noFill/>
          </a:ln>
          <a:effectLst/>
        </p:spPr>
        <p:style>
          <a:lnRef idx="1">
            <a:schemeClr val="accent1"/>
          </a:lnRef>
          <a:fillRef idx="2">
            <a:schemeClr val="accent1"/>
          </a:fillRef>
          <a:effectRef idx="1">
            <a:schemeClr val="accent1"/>
          </a:effectRef>
          <a:fontRef idx="minor">
            <a:schemeClr val="dk1"/>
          </a:fontRef>
        </p:style>
        <p:txBody>
          <a:bodyPr wrap="none" tIns="36000" bIns="3600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ja-JP"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研究の</a:t>
            </a:r>
            <a:r>
              <a:rPr kumimoji="0" lang="ja-JP"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重視</a:t>
            </a:r>
            <a:endPar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研究</a:t>
            </a:r>
            <a:r>
              <a:rPr kumimoji="0" lang="ja-JP" altLang="ja-JP"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と</a:t>
            </a:r>
            <a:r>
              <a:rPr kumimoji="0" lang="ja-JP"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教育</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の</a:t>
            </a:r>
            <a:r>
              <a:rPr kumimoji="0" lang="ja-JP"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一体化</a:t>
            </a:r>
            <a:endParaRPr kumimoji="0" lang="en-US" altLang="ja-JP"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1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 ドイツモデル）</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4" name="角丸四角形 33"/>
          <p:cNvSpPr/>
          <p:nvPr/>
        </p:nvSpPr>
        <p:spPr>
          <a:xfrm>
            <a:off x="3612968" y="5960582"/>
            <a:ext cx="1443400" cy="693644"/>
          </a:xfrm>
          <a:prstGeom prst="roundRect">
            <a:avLst/>
          </a:prstGeom>
          <a:solidFill>
            <a:srgbClr val="C5E0B4"/>
          </a:solidFill>
          <a:ln>
            <a:noFill/>
          </a:ln>
          <a:effectLst/>
        </p:spPr>
        <p:style>
          <a:lnRef idx="1">
            <a:schemeClr val="accent1"/>
          </a:lnRef>
          <a:fillRef idx="2">
            <a:schemeClr val="accent1"/>
          </a:fillRef>
          <a:effectRef idx="1">
            <a:schemeClr val="accent1"/>
          </a:effectRef>
          <a:fontRef idx="minor">
            <a:schemeClr val="dk1"/>
          </a:fontRef>
        </p:style>
        <p:txBody>
          <a:bodyPr wrap="none" tIns="36000" bIns="3600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大学院</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制度</a:t>
            </a:r>
            <a:endPar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社会</a:t>
            </a: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貢献の</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使命</a:t>
            </a:r>
            <a:endPar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1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 </a:t>
            </a:r>
            <a:r>
              <a:rPr kumimoji="0" lang="ja-JP" altLang="en-US" sz="11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アメリカモデル ）</a:t>
            </a:r>
          </a:p>
        </p:txBody>
      </p:sp>
      <p:sp>
        <p:nvSpPr>
          <p:cNvPr id="35" name="角丸四角形 34"/>
          <p:cNvSpPr/>
          <p:nvPr/>
        </p:nvSpPr>
        <p:spPr>
          <a:xfrm>
            <a:off x="5313626" y="6042226"/>
            <a:ext cx="3708255" cy="612000"/>
          </a:xfrm>
          <a:prstGeom prst="roundRect">
            <a:avLst/>
          </a:prstGeom>
          <a:solidFill>
            <a:schemeClr val="accent2">
              <a:lumMod val="60000"/>
              <a:lumOff val="40000"/>
            </a:schemeClr>
          </a:solidFill>
          <a:ln>
            <a:noFill/>
          </a:ln>
          <a:effectLst/>
        </p:spPr>
        <p:style>
          <a:lnRef idx="1">
            <a:schemeClr val="accent1"/>
          </a:lnRef>
          <a:fillRef idx="2">
            <a:schemeClr val="accent1"/>
          </a:fillRef>
          <a:effectRef idx="1">
            <a:schemeClr val="accent1"/>
          </a:effectRef>
          <a:fontRef idx="minor">
            <a:schemeClr val="dk1"/>
          </a:fontRef>
        </p:style>
        <p:txBody>
          <a:bodyPr wrap="none" tIns="36000" bIns="3600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社会の中の大学</a:t>
            </a:r>
            <a:endParaRPr kumimoji="0" lang="en-US" altLang="ja-JP" sz="1600" b="1" i="0" u="none" strike="noStrike" kern="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社会のための大学へ（ </a:t>
            </a:r>
            <a:r>
              <a:rPr kumimoji="1" lang="ja-JP" altLang="en-US"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rPr>
              <a:t>次世代モデル </a:t>
            </a:r>
            <a:r>
              <a:rPr kumimoji="0" lang="ja-JP" altLang="en-US" sz="1600" b="1" i="0" u="none" strike="noStrike" kern="0" cap="none" spc="0" normalizeH="0" baseline="0" noProof="0" dirty="0" smtClean="0">
                <a:ln>
                  <a:noFill/>
                </a:ln>
                <a:solidFill>
                  <a:srgbClr val="C00000">
                    <a:lumMod val="75000"/>
                  </a:srgbClr>
                </a:solidFill>
                <a:effectLst/>
                <a:uLnTx/>
                <a:uFillTx/>
                <a:latin typeface="メイリオ"/>
                <a:ea typeface="メイリオ"/>
                <a:cs typeface="メイリオ" panose="020B0604030504040204" pitchFamily="50" charset="-128"/>
              </a:rPr>
              <a:t>）</a:t>
            </a:r>
            <a:endParaRPr kumimoji="0" lang="ja-JP" altLang="en-US" sz="1600" b="1" i="0" u="none" strike="noStrike" kern="0" cap="none" spc="0" normalizeH="0" baseline="0" noProof="0" dirty="0">
              <a:ln>
                <a:noFill/>
              </a:ln>
              <a:solidFill>
                <a:srgbClr val="C00000">
                  <a:lumMod val="75000"/>
                </a:srgbClr>
              </a:solidFill>
              <a:effectLst/>
              <a:uLnTx/>
              <a:uFillTx/>
              <a:latin typeface="メイリオ"/>
              <a:ea typeface="メイリオ"/>
              <a:cs typeface="メイリオ" panose="020B0604030504040204" pitchFamily="50" charset="-128"/>
            </a:endParaRPr>
          </a:p>
        </p:txBody>
      </p:sp>
      <p:sp>
        <p:nvSpPr>
          <p:cNvPr id="2" name="タイトル 1"/>
          <p:cNvSpPr>
            <a:spLocks noGrp="1"/>
          </p:cNvSpPr>
          <p:nvPr>
            <p:ph type="title"/>
          </p:nvPr>
        </p:nvSpPr>
        <p:spPr/>
        <p:txBody>
          <a:bodyPr/>
          <a:lstStyle/>
          <a:p>
            <a:r>
              <a:rPr lang="ja-JP" altLang="en-US" dirty="0" smtClean="0"/>
              <a:t>大阪大学が指定国立大学法人制度で加速する新たな大学像</a:t>
            </a:r>
            <a:endParaRPr lang="ja-JP" altLang="en-US" dirty="0"/>
          </a:p>
        </p:txBody>
      </p:sp>
      <p:sp>
        <p:nvSpPr>
          <p:cNvPr id="3" name="スライド番号プレースホルダー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rPr>
              <a:t>1</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4" name="テキスト ボックス 53"/>
          <p:cNvSpPr txBox="1"/>
          <p:nvPr/>
        </p:nvSpPr>
        <p:spPr>
          <a:xfrm>
            <a:off x="7858100" y="3976775"/>
            <a:ext cx="987552" cy="362304"/>
          </a:xfrm>
          <a:prstGeom prst="rect">
            <a:avLst/>
          </a:prstGeom>
          <a:solidFill>
            <a:srgbClr val="009900"/>
          </a:solidFill>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統合知</a:t>
            </a:r>
            <a:endPar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5" name="テキスト ボックス 54"/>
          <p:cNvSpPr txBox="1"/>
          <p:nvPr/>
        </p:nvSpPr>
        <p:spPr>
          <a:xfrm>
            <a:off x="7858100" y="4557742"/>
            <a:ext cx="987552" cy="362304"/>
          </a:xfrm>
          <a:prstGeom prst="rect">
            <a:avLst/>
          </a:prstGeom>
          <a:solidFill>
            <a:srgbClr val="0070C0"/>
          </a:solidFill>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専門知</a:t>
            </a:r>
            <a:endPar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6" name="テキスト ボックス 55"/>
          <p:cNvSpPr txBox="1"/>
          <p:nvPr/>
        </p:nvSpPr>
        <p:spPr>
          <a:xfrm>
            <a:off x="7858100" y="3352459"/>
            <a:ext cx="987552" cy="362304"/>
          </a:xfrm>
          <a:prstGeom prst="rect">
            <a:avLst/>
          </a:prstGeom>
          <a:solidFill>
            <a:schemeClr val="accent2">
              <a:lumMod val="60000"/>
              <a:lumOff val="40000"/>
            </a:schemeClr>
          </a:solidFill>
          <a:ln w="25400">
            <a:solidFill>
              <a:schemeClr val="accent5">
                <a:lumMod val="75000"/>
              </a:schemeClr>
            </a:solidFill>
          </a:ln>
          <a:effectLst/>
        </p:spPr>
        <p:txBody>
          <a:bodyPr wrap="none" lIns="108000" tIns="54000" rIns="108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C00000">
                    <a:lumMod val="50000"/>
                  </a:srgbClr>
                </a:solidFill>
                <a:effectLst/>
                <a:uLnTx/>
                <a:uFillTx/>
                <a:latin typeface="メイリオ"/>
                <a:ea typeface="メイリオ"/>
                <a:cs typeface="+mn-cs"/>
              </a:rPr>
              <a:t>共創知</a:t>
            </a:r>
            <a:endParaRPr kumimoji="1" lang="ja-JP" altLang="en-US" sz="2000" b="1" i="0" u="none" strike="noStrike" kern="1200" cap="none" spc="0" normalizeH="0" baseline="0" noProof="0" dirty="0">
              <a:ln>
                <a:noFill/>
              </a:ln>
              <a:solidFill>
                <a:srgbClr val="C00000">
                  <a:lumMod val="50000"/>
                </a:srgbClr>
              </a:solidFill>
              <a:effectLst/>
              <a:uLnTx/>
              <a:uFillTx/>
              <a:latin typeface="メイリオ"/>
              <a:ea typeface="メイリオ"/>
              <a:cs typeface="+mn-cs"/>
            </a:endParaRPr>
          </a:p>
        </p:txBody>
      </p:sp>
      <p:sp>
        <p:nvSpPr>
          <p:cNvPr id="57" name="下矢印 56"/>
          <p:cNvSpPr/>
          <p:nvPr/>
        </p:nvSpPr>
        <p:spPr>
          <a:xfrm rot="5400000" flipV="1">
            <a:off x="7330433" y="3258360"/>
            <a:ext cx="396000" cy="540000"/>
          </a:xfrm>
          <a:prstGeom prst="downArrow">
            <a:avLst/>
          </a:prstGeom>
          <a:solidFill>
            <a:schemeClr val="accent5">
              <a:lumMod val="75000"/>
            </a:schemeClr>
          </a:solidFill>
          <a:ln w="12700" cap="flat" cmpd="sng" algn="ctr">
            <a:noFill/>
            <a:prstDash val="solid"/>
            <a:miter lim="800000"/>
          </a:ln>
          <a:effectLst>
            <a:glow rad="63500">
              <a:schemeClr val="bg1"/>
            </a:glo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58" name="下矢印 57"/>
          <p:cNvSpPr/>
          <p:nvPr/>
        </p:nvSpPr>
        <p:spPr>
          <a:xfrm rot="5400000" flipV="1">
            <a:off x="7330432" y="3882676"/>
            <a:ext cx="396000" cy="540000"/>
          </a:xfrm>
          <a:prstGeom prst="downArrow">
            <a:avLst/>
          </a:prstGeom>
          <a:solidFill>
            <a:schemeClr val="accent5">
              <a:lumMod val="75000"/>
            </a:schemeClr>
          </a:solidFill>
          <a:ln w="12700" cap="flat" cmpd="sng" algn="ctr">
            <a:noFill/>
            <a:prstDash val="solid"/>
            <a:miter lim="800000"/>
          </a:ln>
          <a:effectLst>
            <a:glow rad="63500">
              <a:schemeClr val="bg1"/>
            </a:glo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59" name="下矢印 58"/>
          <p:cNvSpPr/>
          <p:nvPr/>
        </p:nvSpPr>
        <p:spPr>
          <a:xfrm rot="5400000" flipV="1">
            <a:off x="7330432" y="4463643"/>
            <a:ext cx="396000" cy="540000"/>
          </a:xfrm>
          <a:prstGeom prst="downArrow">
            <a:avLst/>
          </a:prstGeom>
          <a:solidFill>
            <a:schemeClr val="accent5">
              <a:lumMod val="75000"/>
            </a:schemeClr>
          </a:solidFill>
          <a:ln w="12700" cap="flat" cmpd="sng" algn="ctr">
            <a:noFill/>
            <a:prstDash val="solid"/>
            <a:miter lim="800000"/>
          </a:ln>
          <a:effectLst>
            <a:glow rad="63500">
              <a:schemeClr val="bg1"/>
            </a:glo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cxnSp>
        <p:nvCxnSpPr>
          <p:cNvPr id="97" name="直線コネクタ 96"/>
          <p:cNvCxnSpPr/>
          <p:nvPr/>
        </p:nvCxnSpPr>
        <p:spPr>
          <a:xfrm>
            <a:off x="-49189" y="2242022"/>
            <a:ext cx="7339190"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5" name="テキスト ボックス 74"/>
          <p:cNvSpPr txBox="1"/>
          <p:nvPr/>
        </p:nvSpPr>
        <p:spPr>
          <a:xfrm>
            <a:off x="7424841" y="269823"/>
            <a:ext cx="1854070" cy="1440139"/>
          </a:xfrm>
          <a:prstGeom prst="ellipse">
            <a:avLst/>
          </a:prstGeom>
          <a:solidFill>
            <a:schemeClr val="accent2">
              <a:lumMod val="60000"/>
              <a:lumOff val="40000"/>
            </a:schemeClr>
          </a:solidFill>
        </p:spPr>
        <p:txBody>
          <a:bodyPr wrap="none" lIns="0" rIns="0" bIns="0" rtlCol="0" anchor="ctr" anchorCtr="0">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123" name="図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2840" y="558264"/>
            <a:ext cx="2175982" cy="1607941"/>
          </a:xfrm>
          <a:prstGeom prst="rect">
            <a:avLst/>
          </a:prstGeom>
        </p:spPr>
      </p:pic>
      <p:pic>
        <p:nvPicPr>
          <p:cNvPr id="121" name="図 1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3137" y="746439"/>
            <a:ext cx="1615397" cy="1728411"/>
          </a:xfrm>
          <a:prstGeom prst="rect">
            <a:avLst/>
          </a:prstGeom>
        </p:spPr>
      </p:pic>
      <p:pic>
        <p:nvPicPr>
          <p:cNvPr id="118" name="図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66164" y="789246"/>
            <a:ext cx="996973" cy="839061"/>
          </a:xfrm>
          <a:prstGeom prst="rect">
            <a:avLst/>
          </a:prstGeom>
        </p:spPr>
      </p:pic>
      <p:sp>
        <p:nvSpPr>
          <p:cNvPr id="60" name="object 工業化社会"/>
          <p:cNvSpPr txBox="1"/>
          <p:nvPr/>
        </p:nvSpPr>
        <p:spPr>
          <a:xfrm>
            <a:off x="2948405" y="480027"/>
            <a:ext cx="180000" cy="962132"/>
          </a:xfrm>
          <a:prstGeom prst="rect">
            <a:avLst/>
          </a:prstGeom>
          <a:effectLst/>
        </p:spPr>
        <p:txBody>
          <a:bodyPr vert="eaVert" wrap="square" lIns="72000" tIns="36000" rIns="72000" bIns="36000" rtlCol="0" anchor="ctr" anchorCtr="0">
            <a:spAutoFit/>
          </a:bodyPr>
          <a:lstStyle/>
          <a:p>
            <a:pPr marL="12700" marR="5080" lvl="0" indent="0" algn="l" defTabSz="457200" rtl="0" eaLnBrk="1" fontAlgn="auto" latinLnBrk="0" hangingPunct="1">
              <a:lnSpc>
                <a:spcPct val="105000"/>
              </a:lnSpc>
              <a:spcBef>
                <a:spcPts val="0"/>
              </a:spcBef>
              <a:spcAft>
                <a:spcPts val="0"/>
              </a:spcAft>
              <a:buClrTx/>
              <a:buSzTx/>
              <a:buFontTx/>
              <a:buNone/>
              <a:tabLst/>
              <a:defRPr/>
            </a:pPr>
            <a:r>
              <a:rPr kumimoji="0" lang="ja-JP" altLang="en-US" sz="11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Times New Roman"/>
              </a:rPr>
              <a:t>工業化社会</a:t>
            </a:r>
            <a:endParaRPr kumimoji="0" lang="en-US" altLang="ja-JP" sz="11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Times New Roman"/>
            </a:endParaRPr>
          </a:p>
        </p:txBody>
      </p:sp>
      <p:sp>
        <p:nvSpPr>
          <p:cNvPr id="64" name="テキスト 第3次産業革命"/>
          <p:cNvSpPr txBox="1"/>
          <p:nvPr/>
        </p:nvSpPr>
        <p:spPr>
          <a:xfrm>
            <a:off x="3952867" y="480027"/>
            <a:ext cx="369332" cy="1229934"/>
          </a:xfrm>
          <a:prstGeom prst="rect">
            <a:avLst/>
          </a:prstGeom>
          <a:noFill/>
          <a:effectLst/>
        </p:spPr>
        <p:txBody>
          <a:bodyPr vert="eaVert"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rPr>
              <a:t>第３次産業革命</a:t>
            </a:r>
            <a:endParaRPr kumimoji="1" lang="ja-JP" altLang="en-US" sz="1200" b="1" i="0" u="none" strike="noStrike" kern="1200" cap="none" spc="0" normalizeH="0" baseline="0" noProof="0" dirty="0">
              <a:ln>
                <a:noFill/>
              </a:ln>
              <a:solidFill>
                <a:prstClr val="black"/>
              </a:solidFill>
              <a:effectLst>
                <a:glow rad="127000">
                  <a:prstClr val="white"/>
                </a:glow>
              </a:effectLst>
              <a:uLnTx/>
              <a:uFillTx/>
              <a:latin typeface="メイリオ"/>
              <a:ea typeface="メイリオ"/>
              <a:cs typeface="+mn-cs"/>
            </a:endParaRPr>
          </a:p>
        </p:txBody>
      </p:sp>
      <p:sp>
        <p:nvSpPr>
          <p:cNvPr id="65" name="テキスト 第2次産業革命"/>
          <p:cNvSpPr txBox="1"/>
          <p:nvPr/>
        </p:nvSpPr>
        <p:spPr>
          <a:xfrm>
            <a:off x="2732857" y="480027"/>
            <a:ext cx="180000" cy="1182991"/>
          </a:xfrm>
          <a:prstGeom prst="rect">
            <a:avLst/>
          </a:prstGeom>
          <a:noFill/>
          <a:effectLst/>
        </p:spPr>
        <p:txBody>
          <a:bodyPr vert="eaVert"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rPr>
              <a:t>第２次産業革命</a:t>
            </a:r>
            <a:endParaRPr kumimoji="1" lang="ja-JP" altLang="en-US" sz="1100" b="1" i="0" u="none" strike="noStrike" kern="1200" cap="none" spc="0" normalizeH="0" baseline="0" noProof="0" dirty="0">
              <a:ln>
                <a:noFill/>
              </a:ln>
              <a:solidFill>
                <a:prstClr val="black"/>
              </a:solidFill>
              <a:effectLst>
                <a:glow rad="127000">
                  <a:prstClr val="white"/>
                </a:glow>
              </a:effectLst>
              <a:uLnTx/>
              <a:uFillTx/>
              <a:latin typeface="メイリオ"/>
              <a:ea typeface="メイリオ"/>
              <a:cs typeface="+mn-cs"/>
            </a:endParaRPr>
          </a:p>
        </p:txBody>
      </p:sp>
      <p:pic>
        <p:nvPicPr>
          <p:cNvPr id="99" name="図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7758" y="1325099"/>
            <a:ext cx="856397" cy="771519"/>
          </a:xfrm>
          <a:prstGeom prst="rect">
            <a:avLst/>
          </a:prstGeom>
        </p:spPr>
      </p:pic>
      <p:grpSp>
        <p:nvGrpSpPr>
          <p:cNvPr id="102" name="Group 4"/>
          <p:cNvGrpSpPr>
            <a:grpSpLocks noChangeAspect="1"/>
          </p:cNvGrpSpPr>
          <p:nvPr/>
        </p:nvGrpSpPr>
        <p:grpSpPr bwMode="auto">
          <a:xfrm>
            <a:off x="2003997" y="1657381"/>
            <a:ext cx="703700" cy="396106"/>
            <a:chOff x="2244" y="1802"/>
            <a:chExt cx="1272" cy="716"/>
          </a:xfrm>
        </p:grpSpPr>
        <p:sp>
          <p:nvSpPr>
            <p:cNvPr id="103" name="AutoShape 3"/>
            <p:cNvSpPr>
              <a:spLocks noChangeAspect="1" noChangeArrowheads="1" noTextEdit="1"/>
            </p:cNvSpPr>
            <p:nvPr/>
          </p:nvSpPr>
          <p:spPr bwMode="auto">
            <a:xfrm>
              <a:off x="2244" y="1802"/>
              <a:ext cx="1272" cy="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4" name="Freeform 5"/>
            <p:cNvSpPr>
              <a:spLocks noEditPoints="1"/>
            </p:cNvSpPr>
            <p:nvPr/>
          </p:nvSpPr>
          <p:spPr bwMode="auto">
            <a:xfrm>
              <a:off x="2304" y="1802"/>
              <a:ext cx="1152" cy="662"/>
            </a:xfrm>
            <a:custGeom>
              <a:avLst/>
              <a:gdLst>
                <a:gd name="T0" fmla="*/ 183 w 1272"/>
                <a:gd name="T1" fmla="*/ 492 h 729"/>
                <a:gd name="T2" fmla="*/ 342 w 1272"/>
                <a:gd name="T3" fmla="*/ 572 h 729"/>
                <a:gd name="T4" fmla="*/ 576 w 1272"/>
                <a:gd name="T5" fmla="*/ 571 h 729"/>
                <a:gd name="T6" fmla="*/ 681 w 1272"/>
                <a:gd name="T7" fmla="*/ 570 h 729"/>
                <a:gd name="T8" fmla="*/ 776 w 1272"/>
                <a:gd name="T9" fmla="*/ 660 h 729"/>
                <a:gd name="T10" fmla="*/ 872 w 1272"/>
                <a:gd name="T11" fmla="*/ 571 h 729"/>
                <a:gd name="T12" fmla="*/ 971 w 1272"/>
                <a:gd name="T13" fmla="*/ 660 h 729"/>
                <a:gd name="T14" fmla="*/ 991 w 1272"/>
                <a:gd name="T15" fmla="*/ 604 h 729"/>
                <a:gd name="T16" fmla="*/ 1272 w 1272"/>
                <a:gd name="T17" fmla="*/ 729 h 729"/>
                <a:gd name="T18" fmla="*/ 1121 w 1272"/>
                <a:gd name="T19" fmla="*/ 592 h 729"/>
                <a:gd name="T20" fmla="*/ 969 w 1272"/>
                <a:gd name="T21" fmla="*/ 573 h 729"/>
                <a:gd name="T22" fmla="*/ 978 w 1272"/>
                <a:gd name="T23" fmla="*/ 556 h 729"/>
                <a:gd name="T24" fmla="*/ 1005 w 1272"/>
                <a:gd name="T25" fmla="*/ 512 h 729"/>
                <a:gd name="T26" fmla="*/ 1027 w 1272"/>
                <a:gd name="T27" fmla="*/ 498 h 729"/>
                <a:gd name="T28" fmla="*/ 1011 w 1272"/>
                <a:gd name="T29" fmla="*/ 388 h 729"/>
                <a:gd name="T30" fmla="*/ 1005 w 1272"/>
                <a:gd name="T31" fmla="*/ 370 h 729"/>
                <a:gd name="T32" fmla="*/ 971 w 1272"/>
                <a:gd name="T33" fmla="*/ 344 h 729"/>
                <a:gd name="T34" fmla="*/ 902 w 1272"/>
                <a:gd name="T35" fmla="*/ 314 h 729"/>
                <a:gd name="T36" fmla="*/ 903 w 1272"/>
                <a:gd name="T37" fmla="*/ 188 h 729"/>
                <a:gd name="T38" fmla="*/ 986 w 1272"/>
                <a:gd name="T39" fmla="*/ 64 h 729"/>
                <a:gd name="T40" fmla="*/ 986 w 1272"/>
                <a:gd name="T41" fmla="*/ 41 h 729"/>
                <a:gd name="T42" fmla="*/ 986 w 1272"/>
                <a:gd name="T43" fmla="*/ 0 h 729"/>
                <a:gd name="T44" fmla="*/ 753 w 1272"/>
                <a:gd name="T45" fmla="*/ 64 h 729"/>
                <a:gd name="T46" fmla="*/ 836 w 1272"/>
                <a:gd name="T47" fmla="*/ 188 h 729"/>
                <a:gd name="T48" fmla="*/ 836 w 1272"/>
                <a:gd name="T49" fmla="*/ 316 h 729"/>
                <a:gd name="T50" fmla="*/ 740 w 1272"/>
                <a:gd name="T51" fmla="*/ 287 h 729"/>
                <a:gd name="T52" fmla="*/ 741 w 1272"/>
                <a:gd name="T53" fmla="*/ 258 h 729"/>
                <a:gd name="T54" fmla="*/ 715 w 1272"/>
                <a:gd name="T55" fmla="*/ 228 h 729"/>
                <a:gd name="T56" fmla="*/ 649 w 1272"/>
                <a:gd name="T57" fmla="*/ 253 h 729"/>
                <a:gd name="T58" fmla="*/ 639 w 1272"/>
                <a:gd name="T59" fmla="*/ 272 h 729"/>
                <a:gd name="T60" fmla="*/ 649 w 1272"/>
                <a:gd name="T61" fmla="*/ 314 h 729"/>
                <a:gd name="T62" fmla="*/ 581 w 1272"/>
                <a:gd name="T63" fmla="*/ 225 h 729"/>
                <a:gd name="T64" fmla="*/ 581 w 1272"/>
                <a:gd name="T65" fmla="*/ 198 h 729"/>
                <a:gd name="T66" fmla="*/ 556 w 1272"/>
                <a:gd name="T67" fmla="*/ 160 h 729"/>
                <a:gd name="T68" fmla="*/ 489 w 1272"/>
                <a:gd name="T69" fmla="*/ 185 h 729"/>
                <a:gd name="T70" fmla="*/ 479 w 1272"/>
                <a:gd name="T71" fmla="*/ 211 h 729"/>
                <a:gd name="T72" fmla="*/ 489 w 1272"/>
                <a:gd name="T73" fmla="*/ 314 h 729"/>
                <a:gd name="T74" fmla="*/ 327 w 1272"/>
                <a:gd name="T75" fmla="*/ 160 h 729"/>
                <a:gd name="T76" fmla="*/ 355 w 1272"/>
                <a:gd name="T77" fmla="*/ 94 h 729"/>
                <a:gd name="T78" fmla="*/ 0 w 1272"/>
                <a:gd name="T79" fmla="*/ 160 h 729"/>
                <a:gd name="T80" fmla="*/ 31 w 1272"/>
                <a:gd name="T81" fmla="*/ 396 h 729"/>
                <a:gd name="T82" fmla="*/ 20 w 1272"/>
                <a:gd name="T83" fmla="*/ 436 h 729"/>
                <a:gd name="T84" fmla="*/ 31 w 1272"/>
                <a:gd name="T85" fmla="*/ 650 h 729"/>
                <a:gd name="T86" fmla="*/ 56 w 1272"/>
                <a:gd name="T87" fmla="*/ 618 h 729"/>
                <a:gd name="T88" fmla="*/ 277 w 1272"/>
                <a:gd name="T89" fmla="*/ 316 h 729"/>
                <a:gd name="T90" fmla="*/ 198 w 1272"/>
                <a:gd name="T91" fmla="*/ 314 h 729"/>
                <a:gd name="T92" fmla="*/ 289 w 1272"/>
                <a:gd name="T93" fmla="*/ 160 h 729"/>
                <a:gd name="T94" fmla="*/ 160 w 1272"/>
                <a:gd name="T95" fmla="*/ 159 h 729"/>
                <a:gd name="T96" fmla="*/ 69 w 1272"/>
                <a:gd name="T97" fmla="*/ 314 h 729"/>
                <a:gd name="T98" fmla="*/ 160 w 1272"/>
                <a:gd name="T99" fmla="*/ 159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2" h="729">
                  <a:moveTo>
                    <a:pt x="56" y="618"/>
                  </a:moveTo>
                  <a:cubicBezTo>
                    <a:pt x="56" y="548"/>
                    <a:pt x="113" y="492"/>
                    <a:pt x="183" y="492"/>
                  </a:cubicBezTo>
                  <a:cubicBezTo>
                    <a:pt x="236" y="492"/>
                    <a:pt x="281" y="524"/>
                    <a:pt x="300" y="572"/>
                  </a:cubicBezTo>
                  <a:cubicBezTo>
                    <a:pt x="342" y="572"/>
                    <a:pt x="342" y="572"/>
                    <a:pt x="342" y="572"/>
                  </a:cubicBezTo>
                  <a:cubicBezTo>
                    <a:pt x="361" y="524"/>
                    <a:pt x="406" y="492"/>
                    <a:pt x="459" y="492"/>
                  </a:cubicBezTo>
                  <a:cubicBezTo>
                    <a:pt x="512" y="492"/>
                    <a:pt x="557" y="524"/>
                    <a:pt x="576" y="571"/>
                  </a:cubicBezTo>
                  <a:cubicBezTo>
                    <a:pt x="681" y="570"/>
                    <a:pt x="681" y="570"/>
                    <a:pt x="681" y="570"/>
                  </a:cubicBezTo>
                  <a:cubicBezTo>
                    <a:pt x="681" y="570"/>
                    <a:pt x="681" y="570"/>
                    <a:pt x="681" y="570"/>
                  </a:cubicBezTo>
                  <a:cubicBezTo>
                    <a:pt x="681" y="570"/>
                    <a:pt x="683" y="571"/>
                    <a:pt x="684" y="571"/>
                  </a:cubicBezTo>
                  <a:cubicBezTo>
                    <a:pt x="733" y="571"/>
                    <a:pt x="774" y="612"/>
                    <a:pt x="776" y="660"/>
                  </a:cubicBezTo>
                  <a:cubicBezTo>
                    <a:pt x="781" y="660"/>
                    <a:pt x="781" y="660"/>
                    <a:pt x="781" y="660"/>
                  </a:cubicBezTo>
                  <a:cubicBezTo>
                    <a:pt x="782" y="612"/>
                    <a:pt x="822" y="571"/>
                    <a:pt x="872" y="571"/>
                  </a:cubicBezTo>
                  <a:cubicBezTo>
                    <a:pt x="921" y="571"/>
                    <a:pt x="962" y="612"/>
                    <a:pt x="963" y="660"/>
                  </a:cubicBezTo>
                  <a:cubicBezTo>
                    <a:pt x="971" y="660"/>
                    <a:pt x="971" y="660"/>
                    <a:pt x="971" y="660"/>
                  </a:cubicBezTo>
                  <a:cubicBezTo>
                    <a:pt x="971" y="604"/>
                    <a:pt x="971" y="604"/>
                    <a:pt x="971" y="604"/>
                  </a:cubicBezTo>
                  <a:cubicBezTo>
                    <a:pt x="991" y="604"/>
                    <a:pt x="991" y="604"/>
                    <a:pt x="991" y="604"/>
                  </a:cubicBezTo>
                  <a:cubicBezTo>
                    <a:pt x="991" y="729"/>
                    <a:pt x="991" y="729"/>
                    <a:pt x="991" y="729"/>
                  </a:cubicBezTo>
                  <a:cubicBezTo>
                    <a:pt x="1272" y="729"/>
                    <a:pt x="1272" y="729"/>
                    <a:pt x="1272" y="729"/>
                  </a:cubicBezTo>
                  <a:cubicBezTo>
                    <a:pt x="1143" y="592"/>
                    <a:pt x="1143" y="592"/>
                    <a:pt x="1143" y="592"/>
                  </a:cubicBezTo>
                  <a:cubicBezTo>
                    <a:pt x="1121" y="592"/>
                    <a:pt x="1121" y="592"/>
                    <a:pt x="1121" y="592"/>
                  </a:cubicBezTo>
                  <a:cubicBezTo>
                    <a:pt x="1121" y="573"/>
                    <a:pt x="1121" y="573"/>
                    <a:pt x="1121" y="573"/>
                  </a:cubicBezTo>
                  <a:cubicBezTo>
                    <a:pt x="969" y="573"/>
                    <a:pt x="969" y="573"/>
                    <a:pt x="969" y="573"/>
                  </a:cubicBezTo>
                  <a:cubicBezTo>
                    <a:pt x="969" y="556"/>
                    <a:pt x="969" y="556"/>
                    <a:pt x="969" y="556"/>
                  </a:cubicBezTo>
                  <a:cubicBezTo>
                    <a:pt x="978" y="556"/>
                    <a:pt x="978" y="556"/>
                    <a:pt x="978" y="556"/>
                  </a:cubicBezTo>
                  <a:cubicBezTo>
                    <a:pt x="992" y="556"/>
                    <a:pt x="1005" y="544"/>
                    <a:pt x="1005" y="530"/>
                  </a:cubicBezTo>
                  <a:cubicBezTo>
                    <a:pt x="1005" y="512"/>
                    <a:pt x="1005" y="512"/>
                    <a:pt x="1005" y="512"/>
                  </a:cubicBezTo>
                  <a:cubicBezTo>
                    <a:pt x="1011" y="512"/>
                    <a:pt x="1011" y="512"/>
                    <a:pt x="1011" y="512"/>
                  </a:cubicBezTo>
                  <a:cubicBezTo>
                    <a:pt x="1020" y="512"/>
                    <a:pt x="1026" y="506"/>
                    <a:pt x="1027" y="498"/>
                  </a:cubicBezTo>
                  <a:cubicBezTo>
                    <a:pt x="1027" y="403"/>
                    <a:pt x="1027" y="403"/>
                    <a:pt x="1027" y="403"/>
                  </a:cubicBezTo>
                  <a:cubicBezTo>
                    <a:pt x="1027" y="394"/>
                    <a:pt x="1020" y="388"/>
                    <a:pt x="1011" y="388"/>
                  </a:cubicBezTo>
                  <a:cubicBezTo>
                    <a:pt x="1005" y="388"/>
                    <a:pt x="1005" y="388"/>
                    <a:pt x="1005" y="388"/>
                  </a:cubicBezTo>
                  <a:cubicBezTo>
                    <a:pt x="1005" y="370"/>
                    <a:pt x="1005" y="370"/>
                    <a:pt x="1005" y="370"/>
                  </a:cubicBezTo>
                  <a:cubicBezTo>
                    <a:pt x="1005" y="356"/>
                    <a:pt x="992" y="344"/>
                    <a:pt x="978" y="344"/>
                  </a:cubicBezTo>
                  <a:cubicBezTo>
                    <a:pt x="971" y="344"/>
                    <a:pt x="971" y="344"/>
                    <a:pt x="971" y="344"/>
                  </a:cubicBezTo>
                  <a:cubicBezTo>
                    <a:pt x="971" y="314"/>
                    <a:pt x="971" y="314"/>
                    <a:pt x="971" y="314"/>
                  </a:cubicBezTo>
                  <a:cubicBezTo>
                    <a:pt x="902" y="314"/>
                    <a:pt x="902" y="314"/>
                    <a:pt x="902" y="314"/>
                  </a:cubicBezTo>
                  <a:cubicBezTo>
                    <a:pt x="902" y="188"/>
                    <a:pt x="902" y="188"/>
                    <a:pt x="902" y="188"/>
                  </a:cubicBezTo>
                  <a:cubicBezTo>
                    <a:pt x="903" y="188"/>
                    <a:pt x="903" y="188"/>
                    <a:pt x="903" y="188"/>
                  </a:cubicBezTo>
                  <a:cubicBezTo>
                    <a:pt x="973" y="64"/>
                    <a:pt x="973" y="64"/>
                    <a:pt x="973" y="64"/>
                  </a:cubicBezTo>
                  <a:cubicBezTo>
                    <a:pt x="986" y="64"/>
                    <a:pt x="986" y="64"/>
                    <a:pt x="986" y="64"/>
                  </a:cubicBezTo>
                  <a:cubicBezTo>
                    <a:pt x="986" y="41"/>
                    <a:pt x="986" y="41"/>
                    <a:pt x="986" y="41"/>
                  </a:cubicBezTo>
                  <a:cubicBezTo>
                    <a:pt x="986" y="41"/>
                    <a:pt x="986" y="41"/>
                    <a:pt x="986" y="41"/>
                  </a:cubicBezTo>
                  <a:cubicBezTo>
                    <a:pt x="986" y="41"/>
                    <a:pt x="986" y="41"/>
                    <a:pt x="986" y="41"/>
                  </a:cubicBezTo>
                  <a:cubicBezTo>
                    <a:pt x="986" y="0"/>
                    <a:pt x="986" y="0"/>
                    <a:pt x="986" y="0"/>
                  </a:cubicBezTo>
                  <a:cubicBezTo>
                    <a:pt x="753" y="0"/>
                    <a:pt x="753" y="0"/>
                    <a:pt x="753" y="0"/>
                  </a:cubicBezTo>
                  <a:cubicBezTo>
                    <a:pt x="753" y="64"/>
                    <a:pt x="753" y="64"/>
                    <a:pt x="753" y="64"/>
                  </a:cubicBezTo>
                  <a:cubicBezTo>
                    <a:pt x="766" y="64"/>
                    <a:pt x="766" y="64"/>
                    <a:pt x="766" y="64"/>
                  </a:cubicBezTo>
                  <a:cubicBezTo>
                    <a:pt x="836" y="188"/>
                    <a:pt x="836" y="188"/>
                    <a:pt x="836" y="188"/>
                  </a:cubicBezTo>
                  <a:cubicBezTo>
                    <a:pt x="837" y="188"/>
                    <a:pt x="837" y="188"/>
                    <a:pt x="837" y="188"/>
                  </a:cubicBezTo>
                  <a:cubicBezTo>
                    <a:pt x="836" y="316"/>
                    <a:pt x="836" y="316"/>
                    <a:pt x="836" y="316"/>
                  </a:cubicBezTo>
                  <a:cubicBezTo>
                    <a:pt x="740" y="316"/>
                    <a:pt x="740" y="316"/>
                    <a:pt x="740" y="316"/>
                  </a:cubicBezTo>
                  <a:cubicBezTo>
                    <a:pt x="740" y="287"/>
                    <a:pt x="740" y="287"/>
                    <a:pt x="740" y="287"/>
                  </a:cubicBezTo>
                  <a:cubicBezTo>
                    <a:pt x="747" y="286"/>
                    <a:pt x="753" y="280"/>
                    <a:pt x="753" y="273"/>
                  </a:cubicBezTo>
                  <a:cubicBezTo>
                    <a:pt x="753" y="266"/>
                    <a:pt x="749" y="259"/>
                    <a:pt x="741" y="258"/>
                  </a:cubicBezTo>
                  <a:cubicBezTo>
                    <a:pt x="741" y="253"/>
                    <a:pt x="741" y="253"/>
                    <a:pt x="741" y="253"/>
                  </a:cubicBezTo>
                  <a:cubicBezTo>
                    <a:pt x="741" y="239"/>
                    <a:pt x="729" y="228"/>
                    <a:pt x="715" y="228"/>
                  </a:cubicBezTo>
                  <a:cubicBezTo>
                    <a:pt x="675" y="228"/>
                    <a:pt x="675" y="228"/>
                    <a:pt x="675" y="228"/>
                  </a:cubicBezTo>
                  <a:cubicBezTo>
                    <a:pt x="661" y="228"/>
                    <a:pt x="649" y="239"/>
                    <a:pt x="649" y="253"/>
                  </a:cubicBezTo>
                  <a:cubicBezTo>
                    <a:pt x="649" y="259"/>
                    <a:pt x="649" y="259"/>
                    <a:pt x="649" y="259"/>
                  </a:cubicBezTo>
                  <a:cubicBezTo>
                    <a:pt x="645" y="261"/>
                    <a:pt x="639" y="266"/>
                    <a:pt x="639" y="272"/>
                  </a:cubicBezTo>
                  <a:cubicBezTo>
                    <a:pt x="639" y="279"/>
                    <a:pt x="645" y="284"/>
                    <a:pt x="649" y="286"/>
                  </a:cubicBezTo>
                  <a:cubicBezTo>
                    <a:pt x="649" y="314"/>
                    <a:pt x="649" y="314"/>
                    <a:pt x="649" y="314"/>
                  </a:cubicBezTo>
                  <a:cubicBezTo>
                    <a:pt x="581" y="314"/>
                    <a:pt x="581" y="314"/>
                    <a:pt x="581" y="314"/>
                  </a:cubicBezTo>
                  <a:cubicBezTo>
                    <a:pt x="581" y="225"/>
                    <a:pt x="581" y="225"/>
                    <a:pt x="581" y="225"/>
                  </a:cubicBezTo>
                  <a:cubicBezTo>
                    <a:pt x="589" y="225"/>
                    <a:pt x="594" y="219"/>
                    <a:pt x="594" y="212"/>
                  </a:cubicBezTo>
                  <a:cubicBezTo>
                    <a:pt x="594" y="204"/>
                    <a:pt x="589" y="198"/>
                    <a:pt x="581" y="198"/>
                  </a:cubicBezTo>
                  <a:cubicBezTo>
                    <a:pt x="581" y="185"/>
                    <a:pt x="581" y="185"/>
                    <a:pt x="581" y="185"/>
                  </a:cubicBezTo>
                  <a:cubicBezTo>
                    <a:pt x="581" y="171"/>
                    <a:pt x="570" y="160"/>
                    <a:pt x="556" y="160"/>
                  </a:cubicBezTo>
                  <a:cubicBezTo>
                    <a:pt x="516" y="160"/>
                    <a:pt x="516" y="160"/>
                    <a:pt x="516" y="160"/>
                  </a:cubicBezTo>
                  <a:cubicBezTo>
                    <a:pt x="502" y="160"/>
                    <a:pt x="489" y="171"/>
                    <a:pt x="489" y="185"/>
                  </a:cubicBezTo>
                  <a:cubicBezTo>
                    <a:pt x="489" y="198"/>
                    <a:pt x="489" y="198"/>
                    <a:pt x="489" y="198"/>
                  </a:cubicBezTo>
                  <a:cubicBezTo>
                    <a:pt x="485" y="200"/>
                    <a:pt x="479" y="205"/>
                    <a:pt x="479" y="211"/>
                  </a:cubicBezTo>
                  <a:cubicBezTo>
                    <a:pt x="479" y="218"/>
                    <a:pt x="483" y="223"/>
                    <a:pt x="489" y="225"/>
                  </a:cubicBezTo>
                  <a:cubicBezTo>
                    <a:pt x="489" y="314"/>
                    <a:pt x="489" y="314"/>
                    <a:pt x="489" y="314"/>
                  </a:cubicBezTo>
                  <a:cubicBezTo>
                    <a:pt x="327" y="314"/>
                    <a:pt x="327" y="314"/>
                    <a:pt x="327" y="314"/>
                  </a:cubicBezTo>
                  <a:cubicBezTo>
                    <a:pt x="327" y="160"/>
                    <a:pt x="327" y="160"/>
                    <a:pt x="327" y="160"/>
                  </a:cubicBezTo>
                  <a:cubicBezTo>
                    <a:pt x="355" y="160"/>
                    <a:pt x="355" y="160"/>
                    <a:pt x="355" y="160"/>
                  </a:cubicBezTo>
                  <a:cubicBezTo>
                    <a:pt x="355" y="94"/>
                    <a:pt x="355" y="94"/>
                    <a:pt x="355" y="94"/>
                  </a:cubicBezTo>
                  <a:cubicBezTo>
                    <a:pt x="0" y="94"/>
                    <a:pt x="0" y="94"/>
                    <a:pt x="0" y="94"/>
                  </a:cubicBezTo>
                  <a:cubicBezTo>
                    <a:pt x="0" y="160"/>
                    <a:pt x="0" y="160"/>
                    <a:pt x="0" y="160"/>
                  </a:cubicBezTo>
                  <a:cubicBezTo>
                    <a:pt x="31" y="160"/>
                    <a:pt x="31" y="160"/>
                    <a:pt x="31" y="160"/>
                  </a:cubicBezTo>
                  <a:cubicBezTo>
                    <a:pt x="31" y="396"/>
                    <a:pt x="31" y="396"/>
                    <a:pt x="31" y="396"/>
                  </a:cubicBezTo>
                  <a:cubicBezTo>
                    <a:pt x="20" y="396"/>
                    <a:pt x="20" y="396"/>
                    <a:pt x="20" y="396"/>
                  </a:cubicBezTo>
                  <a:cubicBezTo>
                    <a:pt x="20" y="436"/>
                    <a:pt x="20" y="436"/>
                    <a:pt x="20" y="436"/>
                  </a:cubicBezTo>
                  <a:cubicBezTo>
                    <a:pt x="31" y="436"/>
                    <a:pt x="31" y="436"/>
                    <a:pt x="31" y="436"/>
                  </a:cubicBezTo>
                  <a:cubicBezTo>
                    <a:pt x="31" y="650"/>
                    <a:pt x="31" y="650"/>
                    <a:pt x="31" y="650"/>
                  </a:cubicBezTo>
                  <a:cubicBezTo>
                    <a:pt x="60" y="651"/>
                    <a:pt x="60" y="651"/>
                    <a:pt x="60" y="651"/>
                  </a:cubicBezTo>
                  <a:cubicBezTo>
                    <a:pt x="57" y="640"/>
                    <a:pt x="56" y="630"/>
                    <a:pt x="56" y="618"/>
                  </a:cubicBezTo>
                  <a:close/>
                  <a:moveTo>
                    <a:pt x="289" y="316"/>
                  </a:moveTo>
                  <a:cubicBezTo>
                    <a:pt x="277" y="316"/>
                    <a:pt x="277" y="316"/>
                    <a:pt x="277" y="316"/>
                  </a:cubicBezTo>
                  <a:cubicBezTo>
                    <a:pt x="277" y="314"/>
                    <a:pt x="277" y="314"/>
                    <a:pt x="277" y="314"/>
                  </a:cubicBezTo>
                  <a:cubicBezTo>
                    <a:pt x="198" y="314"/>
                    <a:pt x="198" y="314"/>
                    <a:pt x="198" y="314"/>
                  </a:cubicBezTo>
                  <a:cubicBezTo>
                    <a:pt x="198" y="159"/>
                    <a:pt x="198" y="159"/>
                    <a:pt x="198" y="159"/>
                  </a:cubicBezTo>
                  <a:cubicBezTo>
                    <a:pt x="289" y="160"/>
                    <a:pt x="289" y="160"/>
                    <a:pt x="289" y="160"/>
                  </a:cubicBezTo>
                  <a:lnTo>
                    <a:pt x="289" y="316"/>
                  </a:lnTo>
                  <a:close/>
                  <a:moveTo>
                    <a:pt x="160" y="159"/>
                  </a:moveTo>
                  <a:cubicBezTo>
                    <a:pt x="160" y="314"/>
                    <a:pt x="160" y="314"/>
                    <a:pt x="160" y="314"/>
                  </a:cubicBezTo>
                  <a:cubicBezTo>
                    <a:pt x="69" y="314"/>
                    <a:pt x="69" y="314"/>
                    <a:pt x="69" y="314"/>
                  </a:cubicBezTo>
                  <a:cubicBezTo>
                    <a:pt x="69" y="159"/>
                    <a:pt x="69" y="159"/>
                    <a:pt x="69" y="159"/>
                  </a:cubicBezTo>
                  <a:lnTo>
                    <a:pt x="160" y="159"/>
                  </a:ln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5" name="Freeform 6"/>
            <p:cNvSpPr>
              <a:spLocks/>
            </p:cNvSpPr>
            <p:nvPr/>
          </p:nvSpPr>
          <p:spPr bwMode="auto">
            <a:xfrm>
              <a:off x="2828" y="2346"/>
              <a:ext cx="34" cy="55"/>
            </a:xfrm>
            <a:custGeom>
              <a:avLst/>
              <a:gdLst>
                <a:gd name="T0" fmla="*/ 5 w 37"/>
                <a:gd name="T1" fmla="*/ 0 h 60"/>
                <a:gd name="T2" fmla="*/ 7 w 37"/>
                <a:gd name="T3" fmla="*/ 19 h 60"/>
                <a:gd name="T4" fmla="*/ 0 w 37"/>
                <a:gd name="T5" fmla="*/ 60 h 60"/>
                <a:gd name="T6" fmla="*/ 14 w 37"/>
                <a:gd name="T7" fmla="*/ 60 h 60"/>
                <a:gd name="T8" fmla="*/ 37 w 37"/>
                <a:gd name="T9" fmla="*/ 1 h 60"/>
                <a:gd name="T10" fmla="*/ 5 w 37"/>
                <a:gd name="T11" fmla="*/ 0 h 60"/>
              </a:gdLst>
              <a:ahLst/>
              <a:cxnLst>
                <a:cxn ang="0">
                  <a:pos x="T0" y="T1"/>
                </a:cxn>
                <a:cxn ang="0">
                  <a:pos x="T2" y="T3"/>
                </a:cxn>
                <a:cxn ang="0">
                  <a:pos x="T4" y="T5"/>
                </a:cxn>
                <a:cxn ang="0">
                  <a:pos x="T6" y="T7"/>
                </a:cxn>
                <a:cxn ang="0">
                  <a:pos x="T8" y="T9"/>
                </a:cxn>
                <a:cxn ang="0">
                  <a:pos x="T10" y="T11"/>
                </a:cxn>
              </a:cxnLst>
              <a:rect l="0" t="0" r="r" b="b"/>
              <a:pathLst>
                <a:path w="37" h="60">
                  <a:moveTo>
                    <a:pt x="5" y="0"/>
                  </a:moveTo>
                  <a:cubicBezTo>
                    <a:pt x="6" y="6"/>
                    <a:pt x="7" y="13"/>
                    <a:pt x="7" y="19"/>
                  </a:cubicBezTo>
                  <a:cubicBezTo>
                    <a:pt x="7" y="33"/>
                    <a:pt x="4" y="44"/>
                    <a:pt x="0" y="60"/>
                  </a:cubicBezTo>
                  <a:cubicBezTo>
                    <a:pt x="14" y="60"/>
                    <a:pt x="14" y="60"/>
                    <a:pt x="14" y="60"/>
                  </a:cubicBezTo>
                  <a:cubicBezTo>
                    <a:pt x="15" y="36"/>
                    <a:pt x="23" y="17"/>
                    <a:pt x="37" y="1"/>
                  </a:cubicBezTo>
                  <a:lnTo>
                    <a:pt x="5" y="0"/>
                  </a:ln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6" name="Freeform 7"/>
            <p:cNvSpPr>
              <a:spLocks/>
            </p:cNvSpPr>
            <p:nvPr/>
          </p:nvSpPr>
          <p:spPr bwMode="auto">
            <a:xfrm>
              <a:off x="2578" y="2346"/>
              <a:ext cx="33" cy="55"/>
            </a:xfrm>
            <a:custGeom>
              <a:avLst/>
              <a:gdLst>
                <a:gd name="T0" fmla="*/ 30 w 36"/>
                <a:gd name="T1" fmla="*/ 0 h 60"/>
                <a:gd name="T2" fmla="*/ 5 w 36"/>
                <a:gd name="T3" fmla="*/ 0 h 60"/>
                <a:gd name="T4" fmla="*/ 6 w 36"/>
                <a:gd name="T5" fmla="*/ 19 h 60"/>
                <a:gd name="T6" fmla="*/ 0 w 36"/>
                <a:gd name="T7" fmla="*/ 60 h 60"/>
                <a:gd name="T8" fmla="*/ 36 w 36"/>
                <a:gd name="T9" fmla="*/ 60 h 60"/>
                <a:gd name="T10" fmla="*/ 29 w 36"/>
                <a:gd name="T11" fmla="*/ 19 h 60"/>
                <a:gd name="T12" fmla="*/ 30 w 36"/>
                <a:gd name="T13" fmla="*/ 0 h 60"/>
              </a:gdLst>
              <a:ahLst/>
              <a:cxnLst>
                <a:cxn ang="0">
                  <a:pos x="T0" y="T1"/>
                </a:cxn>
                <a:cxn ang="0">
                  <a:pos x="T2" y="T3"/>
                </a:cxn>
                <a:cxn ang="0">
                  <a:pos x="T4" y="T5"/>
                </a:cxn>
                <a:cxn ang="0">
                  <a:pos x="T6" y="T7"/>
                </a:cxn>
                <a:cxn ang="0">
                  <a:pos x="T8" y="T9"/>
                </a:cxn>
                <a:cxn ang="0">
                  <a:pos x="T10" y="T11"/>
                </a:cxn>
                <a:cxn ang="0">
                  <a:pos x="T12" y="T13"/>
                </a:cxn>
              </a:cxnLst>
              <a:rect l="0" t="0" r="r" b="b"/>
              <a:pathLst>
                <a:path w="36" h="60">
                  <a:moveTo>
                    <a:pt x="30" y="0"/>
                  </a:moveTo>
                  <a:cubicBezTo>
                    <a:pt x="5" y="0"/>
                    <a:pt x="5" y="0"/>
                    <a:pt x="5" y="0"/>
                  </a:cubicBezTo>
                  <a:cubicBezTo>
                    <a:pt x="6" y="8"/>
                    <a:pt x="6" y="13"/>
                    <a:pt x="6" y="19"/>
                  </a:cubicBezTo>
                  <a:cubicBezTo>
                    <a:pt x="6" y="33"/>
                    <a:pt x="4" y="44"/>
                    <a:pt x="0" y="60"/>
                  </a:cubicBezTo>
                  <a:cubicBezTo>
                    <a:pt x="36" y="60"/>
                    <a:pt x="36" y="60"/>
                    <a:pt x="36" y="60"/>
                  </a:cubicBezTo>
                  <a:cubicBezTo>
                    <a:pt x="32" y="44"/>
                    <a:pt x="29" y="33"/>
                    <a:pt x="29" y="19"/>
                  </a:cubicBezTo>
                  <a:cubicBezTo>
                    <a:pt x="29" y="13"/>
                    <a:pt x="30" y="8"/>
                    <a:pt x="30" y="0"/>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7" name="Freeform 8"/>
            <p:cNvSpPr>
              <a:spLocks/>
            </p:cNvSpPr>
            <p:nvPr/>
          </p:nvSpPr>
          <p:spPr bwMode="auto">
            <a:xfrm>
              <a:off x="2375" y="2268"/>
              <a:ext cx="189" cy="189"/>
            </a:xfrm>
            <a:custGeom>
              <a:avLst/>
              <a:gdLst>
                <a:gd name="T0" fmla="*/ 208 w 208"/>
                <a:gd name="T1" fmla="*/ 104 h 208"/>
                <a:gd name="T2" fmla="*/ 206 w 208"/>
                <a:gd name="T3" fmla="*/ 86 h 208"/>
                <a:gd name="T4" fmla="*/ 114 w 208"/>
                <a:gd name="T5" fmla="*/ 86 h 208"/>
                <a:gd name="T6" fmla="*/ 124 w 208"/>
                <a:gd name="T7" fmla="*/ 104 h 208"/>
                <a:gd name="T8" fmla="*/ 104 w 208"/>
                <a:gd name="T9" fmla="*/ 125 h 208"/>
                <a:gd name="T10" fmla="*/ 83 w 208"/>
                <a:gd name="T11" fmla="*/ 104 h 208"/>
                <a:gd name="T12" fmla="*/ 101 w 208"/>
                <a:gd name="T13" fmla="*/ 84 h 208"/>
                <a:gd name="T14" fmla="*/ 101 w 208"/>
                <a:gd name="T15" fmla="*/ 56 h 208"/>
                <a:gd name="T16" fmla="*/ 196 w 208"/>
                <a:gd name="T17" fmla="*/ 56 h 208"/>
                <a:gd name="T18" fmla="*/ 104 w 208"/>
                <a:gd name="T19" fmla="*/ 0 h 208"/>
                <a:gd name="T20" fmla="*/ 0 w 208"/>
                <a:gd name="T21" fmla="*/ 104 h 208"/>
                <a:gd name="T22" fmla="*/ 104 w 208"/>
                <a:gd name="T23" fmla="*/ 208 h 208"/>
                <a:gd name="T24" fmla="*/ 208 w 208"/>
                <a:gd name="T25"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208" y="104"/>
                  </a:moveTo>
                  <a:cubicBezTo>
                    <a:pt x="208" y="98"/>
                    <a:pt x="207" y="92"/>
                    <a:pt x="206" y="86"/>
                  </a:cubicBezTo>
                  <a:cubicBezTo>
                    <a:pt x="114" y="86"/>
                    <a:pt x="114" y="86"/>
                    <a:pt x="114" y="86"/>
                  </a:cubicBezTo>
                  <a:cubicBezTo>
                    <a:pt x="120" y="90"/>
                    <a:pt x="124" y="97"/>
                    <a:pt x="124" y="104"/>
                  </a:cubicBezTo>
                  <a:cubicBezTo>
                    <a:pt x="124" y="115"/>
                    <a:pt x="115" y="125"/>
                    <a:pt x="104" y="125"/>
                  </a:cubicBezTo>
                  <a:cubicBezTo>
                    <a:pt x="92" y="125"/>
                    <a:pt x="83" y="115"/>
                    <a:pt x="83" y="104"/>
                  </a:cubicBezTo>
                  <a:cubicBezTo>
                    <a:pt x="83" y="94"/>
                    <a:pt x="91" y="85"/>
                    <a:pt x="101" y="84"/>
                  </a:cubicBezTo>
                  <a:cubicBezTo>
                    <a:pt x="101" y="56"/>
                    <a:pt x="101" y="56"/>
                    <a:pt x="101" y="56"/>
                  </a:cubicBezTo>
                  <a:cubicBezTo>
                    <a:pt x="196" y="56"/>
                    <a:pt x="196" y="56"/>
                    <a:pt x="196" y="56"/>
                  </a:cubicBezTo>
                  <a:cubicBezTo>
                    <a:pt x="178" y="23"/>
                    <a:pt x="144" y="0"/>
                    <a:pt x="104" y="0"/>
                  </a:cubicBezTo>
                  <a:cubicBezTo>
                    <a:pt x="46" y="0"/>
                    <a:pt x="0" y="47"/>
                    <a:pt x="0" y="104"/>
                  </a:cubicBezTo>
                  <a:cubicBezTo>
                    <a:pt x="0" y="162"/>
                    <a:pt x="46" y="208"/>
                    <a:pt x="104" y="208"/>
                  </a:cubicBezTo>
                  <a:cubicBezTo>
                    <a:pt x="161" y="208"/>
                    <a:pt x="208" y="162"/>
                    <a:pt x="208" y="104"/>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8" name="Freeform 9"/>
            <p:cNvSpPr>
              <a:spLocks/>
            </p:cNvSpPr>
            <p:nvPr/>
          </p:nvSpPr>
          <p:spPr bwMode="auto">
            <a:xfrm>
              <a:off x="2625" y="2346"/>
              <a:ext cx="189" cy="111"/>
            </a:xfrm>
            <a:custGeom>
              <a:avLst/>
              <a:gdLst>
                <a:gd name="T0" fmla="*/ 124 w 208"/>
                <a:gd name="T1" fmla="*/ 18 h 122"/>
                <a:gd name="T2" fmla="*/ 104 w 208"/>
                <a:gd name="T3" fmla="*/ 39 h 122"/>
                <a:gd name="T4" fmla="*/ 83 w 208"/>
                <a:gd name="T5" fmla="*/ 18 h 122"/>
                <a:gd name="T6" fmla="*/ 94 w 208"/>
                <a:gd name="T7" fmla="*/ 0 h 122"/>
                <a:gd name="T8" fmla="*/ 1 w 208"/>
                <a:gd name="T9" fmla="*/ 0 h 122"/>
                <a:gd name="T10" fmla="*/ 0 w 208"/>
                <a:gd name="T11" fmla="*/ 18 h 122"/>
                <a:gd name="T12" fmla="*/ 104 w 208"/>
                <a:gd name="T13" fmla="*/ 122 h 122"/>
                <a:gd name="T14" fmla="*/ 208 w 208"/>
                <a:gd name="T15" fmla="*/ 18 h 122"/>
                <a:gd name="T16" fmla="*/ 206 w 208"/>
                <a:gd name="T17" fmla="*/ 0 h 122"/>
                <a:gd name="T18" fmla="*/ 114 w 208"/>
                <a:gd name="T19" fmla="*/ 0 h 122"/>
                <a:gd name="T20" fmla="*/ 124 w 208"/>
                <a:gd name="T21" fmla="*/ 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122">
                  <a:moveTo>
                    <a:pt x="124" y="18"/>
                  </a:moveTo>
                  <a:cubicBezTo>
                    <a:pt x="124" y="30"/>
                    <a:pt x="115" y="39"/>
                    <a:pt x="104" y="39"/>
                  </a:cubicBezTo>
                  <a:cubicBezTo>
                    <a:pt x="93" y="39"/>
                    <a:pt x="83" y="30"/>
                    <a:pt x="83" y="18"/>
                  </a:cubicBezTo>
                  <a:cubicBezTo>
                    <a:pt x="83" y="11"/>
                    <a:pt x="87" y="4"/>
                    <a:pt x="94" y="0"/>
                  </a:cubicBezTo>
                  <a:cubicBezTo>
                    <a:pt x="1" y="0"/>
                    <a:pt x="1" y="0"/>
                    <a:pt x="1" y="0"/>
                  </a:cubicBezTo>
                  <a:cubicBezTo>
                    <a:pt x="0" y="6"/>
                    <a:pt x="0" y="12"/>
                    <a:pt x="0" y="18"/>
                  </a:cubicBezTo>
                  <a:cubicBezTo>
                    <a:pt x="0" y="76"/>
                    <a:pt x="46" y="122"/>
                    <a:pt x="104" y="122"/>
                  </a:cubicBezTo>
                  <a:cubicBezTo>
                    <a:pt x="161" y="122"/>
                    <a:pt x="208" y="76"/>
                    <a:pt x="208" y="18"/>
                  </a:cubicBezTo>
                  <a:cubicBezTo>
                    <a:pt x="208" y="12"/>
                    <a:pt x="207" y="6"/>
                    <a:pt x="206" y="0"/>
                  </a:cubicBezTo>
                  <a:cubicBezTo>
                    <a:pt x="114" y="0"/>
                    <a:pt x="114" y="0"/>
                    <a:pt x="114" y="0"/>
                  </a:cubicBezTo>
                  <a:cubicBezTo>
                    <a:pt x="120" y="4"/>
                    <a:pt x="124" y="11"/>
                    <a:pt x="124" y="18"/>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9" name="Freeform 10"/>
            <p:cNvSpPr>
              <a:spLocks/>
            </p:cNvSpPr>
            <p:nvPr/>
          </p:nvSpPr>
          <p:spPr bwMode="auto">
            <a:xfrm>
              <a:off x="2636" y="2268"/>
              <a:ext cx="167" cy="51"/>
            </a:xfrm>
            <a:custGeom>
              <a:avLst/>
              <a:gdLst>
                <a:gd name="T0" fmla="*/ 92 w 184"/>
                <a:gd name="T1" fmla="*/ 0 h 56"/>
                <a:gd name="T2" fmla="*/ 0 w 184"/>
                <a:gd name="T3" fmla="*/ 56 h 56"/>
                <a:gd name="T4" fmla="*/ 184 w 184"/>
                <a:gd name="T5" fmla="*/ 56 h 56"/>
                <a:gd name="T6" fmla="*/ 92 w 184"/>
                <a:gd name="T7" fmla="*/ 0 h 56"/>
              </a:gdLst>
              <a:ahLst/>
              <a:cxnLst>
                <a:cxn ang="0">
                  <a:pos x="T0" y="T1"/>
                </a:cxn>
                <a:cxn ang="0">
                  <a:pos x="T2" y="T3"/>
                </a:cxn>
                <a:cxn ang="0">
                  <a:pos x="T4" y="T5"/>
                </a:cxn>
                <a:cxn ang="0">
                  <a:pos x="T6" y="T7"/>
                </a:cxn>
              </a:cxnLst>
              <a:rect l="0" t="0" r="r" b="b"/>
              <a:pathLst>
                <a:path w="184" h="56">
                  <a:moveTo>
                    <a:pt x="92" y="0"/>
                  </a:moveTo>
                  <a:cubicBezTo>
                    <a:pt x="52" y="0"/>
                    <a:pt x="17" y="23"/>
                    <a:pt x="0" y="56"/>
                  </a:cubicBezTo>
                  <a:cubicBezTo>
                    <a:pt x="184" y="56"/>
                    <a:pt x="184" y="56"/>
                    <a:pt x="184" y="56"/>
                  </a:cubicBezTo>
                  <a:cubicBezTo>
                    <a:pt x="167" y="23"/>
                    <a:pt x="132" y="0"/>
                    <a:pt x="92" y="0"/>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0" name="Freeform 11"/>
            <p:cNvSpPr>
              <a:spLocks noEditPoints="1"/>
            </p:cNvSpPr>
            <p:nvPr/>
          </p:nvSpPr>
          <p:spPr bwMode="auto">
            <a:xfrm>
              <a:off x="2355" y="2248"/>
              <a:ext cx="652" cy="236"/>
            </a:xfrm>
            <a:custGeom>
              <a:avLst/>
              <a:gdLst>
                <a:gd name="T0" fmla="*/ 720 w 720"/>
                <a:gd name="T1" fmla="*/ 169 h 260"/>
                <a:gd name="T2" fmla="*/ 720 w 720"/>
                <a:gd name="T3" fmla="*/ 167 h 260"/>
                <a:gd name="T4" fmla="*/ 628 w 720"/>
                <a:gd name="T5" fmla="*/ 78 h 260"/>
                <a:gd name="T6" fmla="*/ 625 w 720"/>
                <a:gd name="T7" fmla="*/ 78 h 260"/>
                <a:gd name="T8" fmla="*/ 625 w 720"/>
                <a:gd name="T9" fmla="*/ 78 h 260"/>
                <a:gd name="T10" fmla="*/ 520 w 720"/>
                <a:gd name="T11" fmla="*/ 78 h 260"/>
                <a:gd name="T12" fmla="*/ 403 w 720"/>
                <a:gd name="T13" fmla="*/ 0 h 260"/>
                <a:gd name="T14" fmla="*/ 286 w 720"/>
                <a:gd name="T15" fmla="*/ 80 h 260"/>
                <a:gd name="T16" fmla="*/ 244 w 720"/>
                <a:gd name="T17" fmla="*/ 80 h 260"/>
                <a:gd name="T18" fmla="*/ 127 w 720"/>
                <a:gd name="T19" fmla="*/ 0 h 260"/>
                <a:gd name="T20" fmla="*/ 0 w 720"/>
                <a:gd name="T21" fmla="*/ 127 h 260"/>
                <a:gd name="T22" fmla="*/ 4 w 720"/>
                <a:gd name="T23" fmla="*/ 159 h 260"/>
                <a:gd name="T24" fmla="*/ 127 w 720"/>
                <a:gd name="T25" fmla="*/ 253 h 260"/>
                <a:gd name="T26" fmla="*/ 247 w 720"/>
                <a:gd name="T27" fmla="*/ 167 h 260"/>
                <a:gd name="T28" fmla="*/ 253 w 720"/>
                <a:gd name="T29" fmla="*/ 126 h 260"/>
                <a:gd name="T30" fmla="*/ 252 w 720"/>
                <a:gd name="T31" fmla="*/ 108 h 260"/>
                <a:gd name="T32" fmla="*/ 277 w 720"/>
                <a:gd name="T33" fmla="*/ 108 h 260"/>
                <a:gd name="T34" fmla="*/ 276 w 720"/>
                <a:gd name="T35" fmla="*/ 126 h 260"/>
                <a:gd name="T36" fmla="*/ 283 w 720"/>
                <a:gd name="T37" fmla="*/ 167 h 260"/>
                <a:gd name="T38" fmla="*/ 403 w 720"/>
                <a:gd name="T39" fmla="*/ 253 h 260"/>
                <a:gd name="T40" fmla="*/ 523 w 720"/>
                <a:gd name="T41" fmla="*/ 167 h 260"/>
                <a:gd name="T42" fmla="*/ 530 w 720"/>
                <a:gd name="T43" fmla="*/ 126 h 260"/>
                <a:gd name="T44" fmla="*/ 528 w 720"/>
                <a:gd name="T45" fmla="*/ 108 h 260"/>
                <a:gd name="T46" fmla="*/ 560 w 720"/>
                <a:gd name="T47" fmla="*/ 108 h 260"/>
                <a:gd name="T48" fmla="*/ 537 w 720"/>
                <a:gd name="T49" fmla="*/ 167 h 260"/>
                <a:gd name="T50" fmla="*/ 537 w 720"/>
                <a:gd name="T51" fmla="*/ 169 h 260"/>
                <a:gd name="T52" fmla="*/ 628 w 720"/>
                <a:gd name="T53" fmla="*/ 260 h 260"/>
                <a:gd name="T54" fmla="*/ 629 w 720"/>
                <a:gd name="T55" fmla="*/ 260 h 260"/>
                <a:gd name="T56" fmla="*/ 720 w 720"/>
                <a:gd name="T57" fmla="*/ 169 h 260"/>
                <a:gd name="T58" fmla="*/ 127 w 720"/>
                <a:gd name="T59" fmla="*/ 230 h 260"/>
                <a:gd name="T60" fmla="*/ 23 w 720"/>
                <a:gd name="T61" fmla="*/ 126 h 260"/>
                <a:gd name="T62" fmla="*/ 127 w 720"/>
                <a:gd name="T63" fmla="*/ 22 h 260"/>
                <a:gd name="T64" fmla="*/ 219 w 720"/>
                <a:gd name="T65" fmla="*/ 78 h 260"/>
                <a:gd name="T66" fmla="*/ 124 w 720"/>
                <a:gd name="T67" fmla="*/ 78 h 260"/>
                <a:gd name="T68" fmla="*/ 124 w 720"/>
                <a:gd name="T69" fmla="*/ 106 h 260"/>
                <a:gd name="T70" fmla="*/ 106 w 720"/>
                <a:gd name="T71" fmla="*/ 126 h 260"/>
                <a:gd name="T72" fmla="*/ 127 w 720"/>
                <a:gd name="T73" fmla="*/ 147 h 260"/>
                <a:gd name="T74" fmla="*/ 147 w 720"/>
                <a:gd name="T75" fmla="*/ 126 h 260"/>
                <a:gd name="T76" fmla="*/ 137 w 720"/>
                <a:gd name="T77" fmla="*/ 108 h 260"/>
                <a:gd name="T78" fmla="*/ 229 w 720"/>
                <a:gd name="T79" fmla="*/ 108 h 260"/>
                <a:gd name="T80" fmla="*/ 231 w 720"/>
                <a:gd name="T81" fmla="*/ 126 h 260"/>
                <a:gd name="T82" fmla="*/ 127 w 720"/>
                <a:gd name="T83" fmla="*/ 230 h 260"/>
                <a:gd name="T84" fmla="*/ 403 w 720"/>
                <a:gd name="T85" fmla="*/ 22 h 260"/>
                <a:gd name="T86" fmla="*/ 495 w 720"/>
                <a:gd name="T87" fmla="*/ 78 h 260"/>
                <a:gd name="T88" fmla="*/ 311 w 720"/>
                <a:gd name="T89" fmla="*/ 78 h 260"/>
                <a:gd name="T90" fmla="*/ 403 w 720"/>
                <a:gd name="T91" fmla="*/ 22 h 260"/>
                <a:gd name="T92" fmla="*/ 507 w 720"/>
                <a:gd name="T93" fmla="*/ 126 h 260"/>
                <a:gd name="T94" fmla="*/ 403 w 720"/>
                <a:gd name="T95" fmla="*/ 230 h 260"/>
                <a:gd name="T96" fmla="*/ 299 w 720"/>
                <a:gd name="T97" fmla="*/ 126 h 260"/>
                <a:gd name="T98" fmla="*/ 300 w 720"/>
                <a:gd name="T99" fmla="*/ 108 h 260"/>
                <a:gd name="T100" fmla="*/ 393 w 720"/>
                <a:gd name="T101" fmla="*/ 108 h 260"/>
                <a:gd name="T102" fmla="*/ 382 w 720"/>
                <a:gd name="T103" fmla="*/ 126 h 260"/>
                <a:gd name="T104" fmla="*/ 403 w 720"/>
                <a:gd name="T105" fmla="*/ 147 h 260"/>
                <a:gd name="T106" fmla="*/ 423 w 720"/>
                <a:gd name="T107" fmla="*/ 126 h 260"/>
                <a:gd name="T108" fmla="*/ 413 w 720"/>
                <a:gd name="T109" fmla="*/ 108 h 260"/>
                <a:gd name="T110" fmla="*/ 505 w 720"/>
                <a:gd name="T111" fmla="*/ 108 h 260"/>
                <a:gd name="T112" fmla="*/ 507 w 720"/>
                <a:gd name="T113" fmla="*/ 126 h 260"/>
                <a:gd name="T114" fmla="*/ 558 w 720"/>
                <a:gd name="T115" fmla="*/ 169 h 260"/>
                <a:gd name="T116" fmla="*/ 628 w 720"/>
                <a:gd name="T117" fmla="*/ 99 h 260"/>
                <a:gd name="T118" fmla="*/ 699 w 720"/>
                <a:gd name="T119" fmla="*/ 169 h 260"/>
                <a:gd name="T120" fmla="*/ 628 w 720"/>
                <a:gd name="T121" fmla="*/ 240 h 260"/>
                <a:gd name="T122" fmla="*/ 558 w 720"/>
                <a:gd name="T123" fmla="*/ 169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20" h="260">
                  <a:moveTo>
                    <a:pt x="720" y="169"/>
                  </a:moveTo>
                  <a:cubicBezTo>
                    <a:pt x="720" y="168"/>
                    <a:pt x="720" y="168"/>
                    <a:pt x="720" y="167"/>
                  </a:cubicBezTo>
                  <a:cubicBezTo>
                    <a:pt x="718" y="117"/>
                    <a:pt x="677" y="78"/>
                    <a:pt x="628" y="78"/>
                  </a:cubicBezTo>
                  <a:cubicBezTo>
                    <a:pt x="627" y="78"/>
                    <a:pt x="625" y="78"/>
                    <a:pt x="625" y="78"/>
                  </a:cubicBezTo>
                  <a:cubicBezTo>
                    <a:pt x="625" y="78"/>
                    <a:pt x="625" y="78"/>
                    <a:pt x="625" y="78"/>
                  </a:cubicBezTo>
                  <a:cubicBezTo>
                    <a:pt x="520" y="78"/>
                    <a:pt x="520" y="78"/>
                    <a:pt x="520" y="78"/>
                  </a:cubicBezTo>
                  <a:cubicBezTo>
                    <a:pt x="501" y="32"/>
                    <a:pt x="456" y="0"/>
                    <a:pt x="403" y="0"/>
                  </a:cubicBezTo>
                  <a:cubicBezTo>
                    <a:pt x="350" y="0"/>
                    <a:pt x="305" y="32"/>
                    <a:pt x="286" y="80"/>
                  </a:cubicBezTo>
                  <a:cubicBezTo>
                    <a:pt x="244" y="80"/>
                    <a:pt x="244" y="80"/>
                    <a:pt x="244" y="80"/>
                  </a:cubicBezTo>
                  <a:cubicBezTo>
                    <a:pt x="225" y="32"/>
                    <a:pt x="180" y="0"/>
                    <a:pt x="127" y="0"/>
                  </a:cubicBezTo>
                  <a:cubicBezTo>
                    <a:pt x="57" y="0"/>
                    <a:pt x="0" y="57"/>
                    <a:pt x="0" y="127"/>
                  </a:cubicBezTo>
                  <a:cubicBezTo>
                    <a:pt x="0" y="138"/>
                    <a:pt x="1" y="149"/>
                    <a:pt x="4" y="159"/>
                  </a:cubicBezTo>
                  <a:cubicBezTo>
                    <a:pt x="19" y="213"/>
                    <a:pt x="68" y="253"/>
                    <a:pt x="127" y="253"/>
                  </a:cubicBezTo>
                  <a:cubicBezTo>
                    <a:pt x="182" y="253"/>
                    <a:pt x="230" y="217"/>
                    <a:pt x="247" y="167"/>
                  </a:cubicBezTo>
                  <a:cubicBezTo>
                    <a:pt x="251" y="154"/>
                    <a:pt x="253" y="140"/>
                    <a:pt x="253" y="126"/>
                  </a:cubicBezTo>
                  <a:cubicBezTo>
                    <a:pt x="253" y="120"/>
                    <a:pt x="253" y="116"/>
                    <a:pt x="252" y="108"/>
                  </a:cubicBezTo>
                  <a:cubicBezTo>
                    <a:pt x="277" y="108"/>
                    <a:pt x="277" y="108"/>
                    <a:pt x="277" y="108"/>
                  </a:cubicBezTo>
                  <a:cubicBezTo>
                    <a:pt x="277" y="116"/>
                    <a:pt x="276" y="120"/>
                    <a:pt x="276" y="126"/>
                  </a:cubicBezTo>
                  <a:cubicBezTo>
                    <a:pt x="276" y="140"/>
                    <a:pt x="279" y="154"/>
                    <a:pt x="283" y="167"/>
                  </a:cubicBezTo>
                  <a:cubicBezTo>
                    <a:pt x="300" y="217"/>
                    <a:pt x="347" y="253"/>
                    <a:pt x="403" y="253"/>
                  </a:cubicBezTo>
                  <a:cubicBezTo>
                    <a:pt x="459" y="253"/>
                    <a:pt x="506" y="217"/>
                    <a:pt x="523" y="167"/>
                  </a:cubicBezTo>
                  <a:cubicBezTo>
                    <a:pt x="527" y="154"/>
                    <a:pt x="530" y="140"/>
                    <a:pt x="530" y="126"/>
                  </a:cubicBezTo>
                  <a:cubicBezTo>
                    <a:pt x="530" y="120"/>
                    <a:pt x="529" y="116"/>
                    <a:pt x="528" y="108"/>
                  </a:cubicBezTo>
                  <a:cubicBezTo>
                    <a:pt x="560" y="108"/>
                    <a:pt x="560" y="108"/>
                    <a:pt x="560" y="108"/>
                  </a:cubicBezTo>
                  <a:cubicBezTo>
                    <a:pt x="546" y="124"/>
                    <a:pt x="538" y="144"/>
                    <a:pt x="537" y="167"/>
                  </a:cubicBezTo>
                  <a:cubicBezTo>
                    <a:pt x="537" y="167"/>
                    <a:pt x="537" y="168"/>
                    <a:pt x="537" y="169"/>
                  </a:cubicBezTo>
                  <a:cubicBezTo>
                    <a:pt x="537" y="219"/>
                    <a:pt x="578" y="260"/>
                    <a:pt x="628" y="260"/>
                  </a:cubicBezTo>
                  <a:cubicBezTo>
                    <a:pt x="629" y="260"/>
                    <a:pt x="629" y="260"/>
                    <a:pt x="629" y="260"/>
                  </a:cubicBezTo>
                  <a:cubicBezTo>
                    <a:pt x="679" y="260"/>
                    <a:pt x="720" y="219"/>
                    <a:pt x="720" y="169"/>
                  </a:cubicBezTo>
                  <a:close/>
                  <a:moveTo>
                    <a:pt x="127" y="230"/>
                  </a:moveTo>
                  <a:cubicBezTo>
                    <a:pt x="69" y="230"/>
                    <a:pt x="23" y="184"/>
                    <a:pt x="23" y="126"/>
                  </a:cubicBezTo>
                  <a:cubicBezTo>
                    <a:pt x="23" y="69"/>
                    <a:pt x="69" y="22"/>
                    <a:pt x="127" y="22"/>
                  </a:cubicBezTo>
                  <a:cubicBezTo>
                    <a:pt x="167" y="22"/>
                    <a:pt x="201" y="45"/>
                    <a:pt x="219" y="78"/>
                  </a:cubicBezTo>
                  <a:cubicBezTo>
                    <a:pt x="124" y="78"/>
                    <a:pt x="124" y="78"/>
                    <a:pt x="124" y="78"/>
                  </a:cubicBezTo>
                  <a:cubicBezTo>
                    <a:pt x="124" y="106"/>
                    <a:pt x="124" y="106"/>
                    <a:pt x="124" y="106"/>
                  </a:cubicBezTo>
                  <a:cubicBezTo>
                    <a:pt x="114" y="107"/>
                    <a:pt x="106" y="116"/>
                    <a:pt x="106" y="126"/>
                  </a:cubicBezTo>
                  <a:cubicBezTo>
                    <a:pt x="106" y="137"/>
                    <a:pt x="115" y="147"/>
                    <a:pt x="127" y="147"/>
                  </a:cubicBezTo>
                  <a:cubicBezTo>
                    <a:pt x="138" y="147"/>
                    <a:pt x="147" y="137"/>
                    <a:pt x="147" y="126"/>
                  </a:cubicBezTo>
                  <a:cubicBezTo>
                    <a:pt x="147" y="119"/>
                    <a:pt x="143" y="112"/>
                    <a:pt x="137" y="108"/>
                  </a:cubicBezTo>
                  <a:cubicBezTo>
                    <a:pt x="229" y="108"/>
                    <a:pt x="229" y="108"/>
                    <a:pt x="229" y="108"/>
                  </a:cubicBezTo>
                  <a:cubicBezTo>
                    <a:pt x="230" y="114"/>
                    <a:pt x="231" y="120"/>
                    <a:pt x="231" y="126"/>
                  </a:cubicBezTo>
                  <a:cubicBezTo>
                    <a:pt x="231" y="184"/>
                    <a:pt x="184" y="230"/>
                    <a:pt x="127" y="230"/>
                  </a:cubicBezTo>
                  <a:close/>
                  <a:moveTo>
                    <a:pt x="403" y="22"/>
                  </a:moveTo>
                  <a:cubicBezTo>
                    <a:pt x="443" y="22"/>
                    <a:pt x="478" y="45"/>
                    <a:pt x="495" y="78"/>
                  </a:cubicBezTo>
                  <a:cubicBezTo>
                    <a:pt x="311" y="78"/>
                    <a:pt x="311" y="78"/>
                    <a:pt x="311" y="78"/>
                  </a:cubicBezTo>
                  <a:cubicBezTo>
                    <a:pt x="328" y="45"/>
                    <a:pt x="363" y="22"/>
                    <a:pt x="403" y="22"/>
                  </a:cubicBezTo>
                  <a:close/>
                  <a:moveTo>
                    <a:pt x="507" y="126"/>
                  </a:moveTo>
                  <a:cubicBezTo>
                    <a:pt x="507" y="184"/>
                    <a:pt x="460" y="230"/>
                    <a:pt x="403" y="230"/>
                  </a:cubicBezTo>
                  <a:cubicBezTo>
                    <a:pt x="345" y="230"/>
                    <a:pt x="299" y="184"/>
                    <a:pt x="299" y="126"/>
                  </a:cubicBezTo>
                  <a:cubicBezTo>
                    <a:pt x="299" y="120"/>
                    <a:pt x="299" y="114"/>
                    <a:pt x="300" y="108"/>
                  </a:cubicBezTo>
                  <a:cubicBezTo>
                    <a:pt x="393" y="108"/>
                    <a:pt x="393" y="108"/>
                    <a:pt x="393" y="108"/>
                  </a:cubicBezTo>
                  <a:cubicBezTo>
                    <a:pt x="386" y="112"/>
                    <a:pt x="382" y="119"/>
                    <a:pt x="382" y="126"/>
                  </a:cubicBezTo>
                  <a:cubicBezTo>
                    <a:pt x="382" y="138"/>
                    <a:pt x="392" y="147"/>
                    <a:pt x="403" y="147"/>
                  </a:cubicBezTo>
                  <a:cubicBezTo>
                    <a:pt x="414" y="147"/>
                    <a:pt x="423" y="138"/>
                    <a:pt x="423" y="126"/>
                  </a:cubicBezTo>
                  <a:cubicBezTo>
                    <a:pt x="423" y="119"/>
                    <a:pt x="419" y="112"/>
                    <a:pt x="413" y="108"/>
                  </a:cubicBezTo>
                  <a:cubicBezTo>
                    <a:pt x="505" y="108"/>
                    <a:pt x="505" y="108"/>
                    <a:pt x="505" y="108"/>
                  </a:cubicBezTo>
                  <a:cubicBezTo>
                    <a:pt x="506" y="114"/>
                    <a:pt x="507" y="120"/>
                    <a:pt x="507" y="126"/>
                  </a:cubicBezTo>
                  <a:close/>
                  <a:moveTo>
                    <a:pt x="558" y="169"/>
                  </a:moveTo>
                  <a:cubicBezTo>
                    <a:pt x="558" y="130"/>
                    <a:pt x="589" y="99"/>
                    <a:pt x="628" y="99"/>
                  </a:cubicBezTo>
                  <a:cubicBezTo>
                    <a:pt x="667" y="99"/>
                    <a:pt x="699" y="130"/>
                    <a:pt x="699" y="169"/>
                  </a:cubicBezTo>
                  <a:cubicBezTo>
                    <a:pt x="699" y="208"/>
                    <a:pt x="667" y="240"/>
                    <a:pt x="628" y="240"/>
                  </a:cubicBezTo>
                  <a:cubicBezTo>
                    <a:pt x="589" y="240"/>
                    <a:pt x="558" y="208"/>
                    <a:pt x="558" y="1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1" name="Freeform 12"/>
            <p:cNvSpPr>
              <a:spLocks noEditPoints="1"/>
            </p:cNvSpPr>
            <p:nvPr/>
          </p:nvSpPr>
          <p:spPr bwMode="auto">
            <a:xfrm>
              <a:off x="2860" y="2338"/>
              <a:ext cx="128" cy="128"/>
            </a:xfrm>
            <a:custGeom>
              <a:avLst/>
              <a:gdLst>
                <a:gd name="T0" fmla="*/ 141 w 141"/>
                <a:gd name="T1" fmla="*/ 70 h 141"/>
                <a:gd name="T2" fmla="*/ 70 w 141"/>
                <a:gd name="T3" fmla="*/ 0 h 141"/>
                <a:gd name="T4" fmla="*/ 0 w 141"/>
                <a:gd name="T5" fmla="*/ 70 h 141"/>
                <a:gd name="T6" fmla="*/ 70 w 141"/>
                <a:gd name="T7" fmla="*/ 141 h 141"/>
                <a:gd name="T8" fmla="*/ 141 w 141"/>
                <a:gd name="T9" fmla="*/ 70 h 141"/>
                <a:gd name="T10" fmla="*/ 50 w 141"/>
                <a:gd name="T11" fmla="*/ 70 h 141"/>
                <a:gd name="T12" fmla="*/ 70 w 141"/>
                <a:gd name="T13" fmla="*/ 50 h 141"/>
                <a:gd name="T14" fmla="*/ 90 w 141"/>
                <a:gd name="T15" fmla="*/ 70 h 141"/>
                <a:gd name="T16" fmla="*/ 70 w 141"/>
                <a:gd name="T17" fmla="*/ 90 h 141"/>
                <a:gd name="T18" fmla="*/ 50 w 141"/>
                <a:gd name="T19"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141" y="70"/>
                  </a:moveTo>
                  <a:cubicBezTo>
                    <a:pt x="141" y="31"/>
                    <a:pt x="109" y="0"/>
                    <a:pt x="70" y="0"/>
                  </a:cubicBezTo>
                  <a:cubicBezTo>
                    <a:pt x="31" y="0"/>
                    <a:pt x="0" y="31"/>
                    <a:pt x="0" y="70"/>
                  </a:cubicBezTo>
                  <a:cubicBezTo>
                    <a:pt x="0" y="109"/>
                    <a:pt x="31" y="141"/>
                    <a:pt x="70" y="141"/>
                  </a:cubicBezTo>
                  <a:cubicBezTo>
                    <a:pt x="109" y="141"/>
                    <a:pt x="141" y="109"/>
                    <a:pt x="141" y="70"/>
                  </a:cubicBezTo>
                  <a:close/>
                  <a:moveTo>
                    <a:pt x="50" y="70"/>
                  </a:moveTo>
                  <a:cubicBezTo>
                    <a:pt x="50" y="59"/>
                    <a:pt x="59" y="50"/>
                    <a:pt x="70" y="50"/>
                  </a:cubicBezTo>
                  <a:cubicBezTo>
                    <a:pt x="81" y="50"/>
                    <a:pt x="90" y="59"/>
                    <a:pt x="90" y="70"/>
                  </a:cubicBezTo>
                  <a:cubicBezTo>
                    <a:pt x="90" y="81"/>
                    <a:pt x="81" y="90"/>
                    <a:pt x="70" y="90"/>
                  </a:cubicBezTo>
                  <a:cubicBezTo>
                    <a:pt x="59" y="90"/>
                    <a:pt x="50" y="81"/>
                    <a:pt x="50" y="70"/>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Oval 13"/>
            <p:cNvSpPr>
              <a:spLocks noChangeArrowheads="1"/>
            </p:cNvSpPr>
            <p:nvPr/>
          </p:nvSpPr>
          <p:spPr bwMode="auto">
            <a:xfrm>
              <a:off x="2905" y="2384"/>
              <a:ext cx="37" cy="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3" name="Freeform 14"/>
            <p:cNvSpPr>
              <a:spLocks noEditPoints="1"/>
            </p:cNvSpPr>
            <p:nvPr/>
          </p:nvSpPr>
          <p:spPr bwMode="auto">
            <a:xfrm>
              <a:off x="3011" y="2319"/>
              <a:ext cx="165" cy="165"/>
            </a:xfrm>
            <a:custGeom>
              <a:avLst/>
              <a:gdLst>
                <a:gd name="T0" fmla="*/ 91 w 182"/>
                <a:gd name="T1" fmla="*/ 0 h 182"/>
                <a:gd name="T2" fmla="*/ 0 w 182"/>
                <a:gd name="T3" fmla="*/ 89 h 182"/>
                <a:gd name="T4" fmla="*/ 0 w 182"/>
                <a:gd name="T5" fmla="*/ 91 h 182"/>
                <a:gd name="T6" fmla="*/ 89 w 182"/>
                <a:gd name="T7" fmla="*/ 182 h 182"/>
                <a:gd name="T8" fmla="*/ 92 w 182"/>
                <a:gd name="T9" fmla="*/ 182 h 182"/>
                <a:gd name="T10" fmla="*/ 182 w 182"/>
                <a:gd name="T11" fmla="*/ 91 h 182"/>
                <a:gd name="T12" fmla="*/ 182 w 182"/>
                <a:gd name="T13" fmla="*/ 89 h 182"/>
                <a:gd name="T14" fmla="*/ 91 w 182"/>
                <a:gd name="T15" fmla="*/ 0 h 182"/>
                <a:gd name="T16" fmla="*/ 162 w 182"/>
                <a:gd name="T17" fmla="*/ 91 h 182"/>
                <a:gd name="T18" fmla="*/ 91 w 182"/>
                <a:gd name="T19" fmla="*/ 162 h 182"/>
                <a:gd name="T20" fmla="*/ 20 w 182"/>
                <a:gd name="T21" fmla="*/ 91 h 182"/>
                <a:gd name="T22" fmla="*/ 91 w 182"/>
                <a:gd name="T23" fmla="*/ 21 h 182"/>
                <a:gd name="T24" fmla="*/ 162 w 182"/>
                <a:gd name="T25" fmla="*/ 9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182">
                  <a:moveTo>
                    <a:pt x="91" y="0"/>
                  </a:moveTo>
                  <a:cubicBezTo>
                    <a:pt x="41" y="0"/>
                    <a:pt x="1" y="40"/>
                    <a:pt x="0" y="89"/>
                  </a:cubicBezTo>
                  <a:cubicBezTo>
                    <a:pt x="0" y="90"/>
                    <a:pt x="0" y="90"/>
                    <a:pt x="0" y="91"/>
                  </a:cubicBezTo>
                  <a:cubicBezTo>
                    <a:pt x="0" y="141"/>
                    <a:pt x="40" y="182"/>
                    <a:pt x="89" y="182"/>
                  </a:cubicBezTo>
                  <a:cubicBezTo>
                    <a:pt x="92" y="182"/>
                    <a:pt x="92" y="182"/>
                    <a:pt x="92" y="182"/>
                  </a:cubicBezTo>
                  <a:cubicBezTo>
                    <a:pt x="142" y="182"/>
                    <a:pt x="182" y="141"/>
                    <a:pt x="182" y="91"/>
                  </a:cubicBezTo>
                  <a:cubicBezTo>
                    <a:pt x="182" y="90"/>
                    <a:pt x="182" y="90"/>
                    <a:pt x="182" y="89"/>
                  </a:cubicBezTo>
                  <a:cubicBezTo>
                    <a:pt x="181" y="39"/>
                    <a:pt x="140" y="0"/>
                    <a:pt x="91" y="0"/>
                  </a:cubicBezTo>
                  <a:close/>
                  <a:moveTo>
                    <a:pt x="162" y="91"/>
                  </a:moveTo>
                  <a:cubicBezTo>
                    <a:pt x="162" y="130"/>
                    <a:pt x="130" y="162"/>
                    <a:pt x="91" y="162"/>
                  </a:cubicBezTo>
                  <a:cubicBezTo>
                    <a:pt x="52" y="162"/>
                    <a:pt x="20" y="130"/>
                    <a:pt x="20" y="91"/>
                  </a:cubicBezTo>
                  <a:cubicBezTo>
                    <a:pt x="20" y="52"/>
                    <a:pt x="52" y="21"/>
                    <a:pt x="91" y="21"/>
                  </a:cubicBezTo>
                  <a:cubicBezTo>
                    <a:pt x="130" y="21"/>
                    <a:pt x="162" y="52"/>
                    <a:pt x="162"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Freeform 15"/>
            <p:cNvSpPr>
              <a:spLocks noEditPoints="1"/>
            </p:cNvSpPr>
            <p:nvPr/>
          </p:nvSpPr>
          <p:spPr bwMode="auto">
            <a:xfrm>
              <a:off x="3029" y="2338"/>
              <a:ext cx="129" cy="128"/>
            </a:xfrm>
            <a:custGeom>
              <a:avLst/>
              <a:gdLst>
                <a:gd name="T0" fmla="*/ 71 w 142"/>
                <a:gd name="T1" fmla="*/ 0 h 141"/>
                <a:gd name="T2" fmla="*/ 0 w 142"/>
                <a:gd name="T3" fmla="*/ 70 h 141"/>
                <a:gd name="T4" fmla="*/ 71 w 142"/>
                <a:gd name="T5" fmla="*/ 141 h 141"/>
                <a:gd name="T6" fmla="*/ 142 w 142"/>
                <a:gd name="T7" fmla="*/ 70 h 141"/>
                <a:gd name="T8" fmla="*/ 71 w 142"/>
                <a:gd name="T9" fmla="*/ 0 h 141"/>
                <a:gd name="T10" fmla="*/ 91 w 142"/>
                <a:gd name="T11" fmla="*/ 70 h 141"/>
                <a:gd name="T12" fmla="*/ 71 w 142"/>
                <a:gd name="T13" fmla="*/ 90 h 141"/>
                <a:gd name="T14" fmla="*/ 51 w 142"/>
                <a:gd name="T15" fmla="*/ 70 h 141"/>
                <a:gd name="T16" fmla="*/ 71 w 142"/>
                <a:gd name="T17" fmla="*/ 50 h 141"/>
                <a:gd name="T18" fmla="*/ 91 w 142"/>
                <a:gd name="T19" fmla="*/ 7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141">
                  <a:moveTo>
                    <a:pt x="71" y="0"/>
                  </a:moveTo>
                  <a:cubicBezTo>
                    <a:pt x="32" y="0"/>
                    <a:pt x="0" y="31"/>
                    <a:pt x="0" y="70"/>
                  </a:cubicBezTo>
                  <a:cubicBezTo>
                    <a:pt x="0" y="109"/>
                    <a:pt x="32" y="141"/>
                    <a:pt x="71" y="141"/>
                  </a:cubicBezTo>
                  <a:cubicBezTo>
                    <a:pt x="110" y="141"/>
                    <a:pt x="142" y="109"/>
                    <a:pt x="142" y="70"/>
                  </a:cubicBezTo>
                  <a:cubicBezTo>
                    <a:pt x="142" y="31"/>
                    <a:pt x="110" y="0"/>
                    <a:pt x="71" y="0"/>
                  </a:cubicBezTo>
                  <a:close/>
                  <a:moveTo>
                    <a:pt x="91" y="70"/>
                  </a:moveTo>
                  <a:cubicBezTo>
                    <a:pt x="91" y="81"/>
                    <a:pt x="82" y="90"/>
                    <a:pt x="71" y="90"/>
                  </a:cubicBezTo>
                  <a:cubicBezTo>
                    <a:pt x="60" y="90"/>
                    <a:pt x="51" y="81"/>
                    <a:pt x="51" y="70"/>
                  </a:cubicBezTo>
                  <a:cubicBezTo>
                    <a:pt x="51" y="59"/>
                    <a:pt x="60" y="50"/>
                    <a:pt x="71" y="50"/>
                  </a:cubicBezTo>
                  <a:cubicBezTo>
                    <a:pt x="82" y="50"/>
                    <a:pt x="91" y="59"/>
                    <a:pt x="91" y="70"/>
                  </a:cubicBez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5" name="Oval 16"/>
            <p:cNvSpPr>
              <a:spLocks noChangeArrowheads="1"/>
            </p:cNvSpPr>
            <p:nvPr/>
          </p:nvSpPr>
          <p:spPr bwMode="auto">
            <a:xfrm>
              <a:off x="3076" y="2384"/>
              <a:ext cx="36" cy="3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6" name="Freeform 17"/>
            <p:cNvSpPr>
              <a:spLocks/>
            </p:cNvSpPr>
            <p:nvPr/>
          </p:nvSpPr>
          <p:spPr bwMode="auto">
            <a:xfrm>
              <a:off x="2243" y="2484"/>
              <a:ext cx="1272" cy="33"/>
            </a:xfrm>
            <a:custGeom>
              <a:avLst/>
              <a:gdLst>
                <a:gd name="T0" fmla="*/ 852 w 1272"/>
                <a:gd name="T1" fmla="*/ 0 h 33"/>
                <a:gd name="T2" fmla="*/ 849 w 1272"/>
                <a:gd name="T3" fmla="*/ 0 h 33"/>
                <a:gd name="T4" fmla="*/ 681 w 1272"/>
                <a:gd name="T5" fmla="*/ 0 h 33"/>
                <a:gd name="T6" fmla="*/ 680 w 1272"/>
                <a:gd name="T7" fmla="*/ 0 h 33"/>
                <a:gd name="T8" fmla="*/ 0 w 1272"/>
                <a:gd name="T9" fmla="*/ 0 h 33"/>
                <a:gd name="T10" fmla="*/ 0 w 1272"/>
                <a:gd name="T11" fmla="*/ 33 h 33"/>
                <a:gd name="T12" fmla="*/ 1272 w 1272"/>
                <a:gd name="T13" fmla="*/ 33 h 33"/>
                <a:gd name="T14" fmla="*/ 1272 w 1272"/>
                <a:gd name="T15" fmla="*/ 0 h 33"/>
                <a:gd name="T16" fmla="*/ 852 w 1272"/>
                <a:gd name="T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2" h="33">
                  <a:moveTo>
                    <a:pt x="852" y="0"/>
                  </a:moveTo>
                  <a:lnTo>
                    <a:pt x="849" y="0"/>
                  </a:lnTo>
                  <a:lnTo>
                    <a:pt x="681" y="0"/>
                  </a:lnTo>
                  <a:lnTo>
                    <a:pt x="680" y="0"/>
                  </a:lnTo>
                  <a:lnTo>
                    <a:pt x="0" y="0"/>
                  </a:lnTo>
                  <a:lnTo>
                    <a:pt x="0" y="33"/>
                  </a:lnTo>
                  <a:lnTo>
                    <a:pt x="1272" y="33"/>
                  </a:lnTo>
                  <a:lnTo>
                    <a:pt x="1272" y="0"/>
                  </a:lnTo>
                  <a:lnTo>
                    <a:pt x="852" y="0"/>
                  </a:lnTo>
                  <a:close/>
                </a:path>
              </a:pathLst>
            </a:custGeom>
            <a:solidFill>
              <a:srgbClr val="2E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66" name="テキスト 第1次産業革命"/>
          <p:cNvSpPr txBox="1"/>
          <p:nvPr/>
        </p:nvSpPr>
        <p:spPr>
          <a:xfrm>
            <a:off x="1554295" y="480027"/>
            <a:ext cx="180000" cy="1078340"/>
          </a:xfrm>
          <a:prstGeom prst="rect">
            <a:avLst/>
          </a:prstGeom>
          <a:noFill/>
          <a:effectLst/>
        </p:spPr>
        <p:txBody>
          <a:bodyPr vert="eaVert"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215900">
                    <a:prstClr val="white"/>
                  </a:glow>
                </a:effectLst>
                <a:uLnTx/>
                <a:uFillTx/>
                <a:latin typeface="メイリオ"/>
                <a:ea typeface="メイリオ"/>
                <a:cs typeface="+mn-cs"/>
              </a:rPr>
              <a:t>第１次産業革命</a:t>
            </a:r>
            <a:endParaRPr kumimoji="1" lang="ja-JP" altLang="en-US" sz="1100" b="1" i="0" u="none" strike="noStrike" kern="1200" cap="none" spc="0" normalizeH="0" baseline="0" noProof="0" dirty="0">
              <a:ln>
                <a:noFill/>
              </a:ln>
              <a:solidFill>
                <a:prstClr val="black"/>
              </a:solidFill>
              <a:effectLst>
                <a:glow rad="215900">
                  <a:prstClr val="white"/>
                </a:glow>
              </a:effectLst>
              <a:uLnTx/>
              <a:uFillTx/>
              <a:latin typeface="メイリオ"/>
              <a:ea typeface="メイリオ"/>
              <a:cs typeface="+mn-cs"/>
            </a:endParaRPr>
          </a:p>
        </p:txBody>
      </p:sp>
      <p:sp>
        <p:nvSpPr>
          <p:cNvPr id="71" name="object 農耕社会"/>
          <p:cNvSpPr txBox="1"/>
          <p:nvPr/>
        </p:nvSpPr>
        <p:spPr>
          <a:xfrm>
            <a:off x="669178" y="480027"/>
            <a:ext cx="180000" cy="745984"/>
          </a:xfrm>
          <a:prstGeom prst="rect">
            <a:avLst/>
          </a:prstGeom>
          <a:effectLst/>
        </p:spPr>
        <p:txBody>
          <a:bodyPr vert="eaVert" wrap="square" lIns="72000" tIns="36000" rIns="72000" bIns="36000" rtlCol="0" anchor="ctr" anchorCtr="0">
            <a:spAutoFit/>
          </a:bodyPr>
          <a:lstStyle/>
          <a:p>
            <a:pPr marL="12700" marR="5080" lvl="0" indent="0" algn="l" defTabSz="457200" rtl="0" eaLnBrk="1" fontAlgn="auto" latinLnBrk="0" hangingPunct="1">
              <a:lnSpc>
                <a:spcPct val="105000"/>
              </a:lnSpc>
              <a:spcBef>
                <a:spcPts val="0"/>
              </a:spcBef>
              <a:spcAft>
                <a:spcPts val="0"/>
              </a:spcAft>
              <a:buClrTx/>
              <a:buSzTx/>
              <a:buFontTx/>
              <a:buNone/>
              <a:tabLst/>
              <a:defRPr/>
            </a:pPr>
            <a:r>
              <a:rPr kumimoji="0" lang="ja-JP" altLang="en-US" sz="1100" b="1" i="0" u="none" strike="noStrike" kern="1200" cap="none" spc="0" normalizeH="0" baseline="0" noProof="0" dirty="0" smtClean="0">
                <a:ln>
                  <a:noFill/>
                </a:ln>
                <a:solidFill>
                  <a:prstClr val="black"/>
                </a:solidFill>
                <a:effectLst>
                  <a:glow rad="215900">
                    <a:prstClr val="white"/>
                  </a:glow>
                </a:effectLst>
                <a:uLnTx/>
                <a:uFillTx/>
                <a:latin typeface="メイリオ"/>
                <a:ea typeface="メイリオ"/>
                <a:cs typeface="Times New Roman"/>
              </a:rPr>
              <a:t>農耕社会</a:t>
            </a:r>
            <a:endParaRPr kumimoji="0" lang="en-US" altLang="ja-JP" sz="1100" b="1" i="0" u="none" strike="noStrike" kern="1200" cap="none" spc="0" normalizeH="0" baseline="0" noProof="0" dirty="0" smtClean="0">
              <a:ln>
                <a:noFill/>
              </a:ln>
              <a:solidFill>
                <a:prstClr val="black"/>
              </a:solidFill>
              <a:effectLst>
                <a:glow rad="215900">
                  <a:prstClr val="white"/>
                </a:glow>
              </a:effectLst>
              <a:uLnTx/>
              <a:uFillTx/>
              <a:latin typeface="メイリオ"/>
              <a:ea typeface="メイリオ"/>
              <a:cs typeface="Times New Roman"/>
            </a:endParaRPr>
          </a:p>
        </p:txBody>
      </p:sp>
      <p:pic>
        <p:nvPicPr>
          <p:cNvPr id="117" name="図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2019" y="1224458"/>
            <a:ext cx="520944" cy="853463"/>
          </a:xfrm>
          <a:prstGeom prst="rect">
            <a:avLst/>
          </a:prstGeom>
        </p:spPr>
      </p:pic>
      <p:pic>
        <p:nvPicPr>
          <p:cNvPr id="120" name="図 1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1265" y="602397"/>
            <a:ext cx="1081258" cy="1376958"/>
          </a:xfrm>
          <a:prstGeom prst="rect">
            <a:avLst/>
          </a:prstGeom>
        </p:spPr>
      </p:pic>
      <p:sp>
        <p:nvSpPr>
          <p:cNvPr id="61" name="object 超スマート社会"/>
          <p:cNvSpPr txBox="1"/>
          <p:nvPr/>
        </p:nvSpPr>
        <p:spPr>
          <a:xfrm>
            <a:off x="5923891" y="480027"/>
            <a:ext cx="436255" cy="1681740"/>
          </a:xfrm>
          <a:prstGeom prst="rect">
            <a:avLst/>
          </a:prstGeom>
          <a:effectLst/>
        </p:spPr>
        <p:txBody>
          <a:bodyPr vert="eaVert" wrap="square" lIns="72000" tIns="36000" rIns="72000" bIns="36000" rtlCol="0" anchor="ctr" anchorCtr="0">
            <a:spAutoFit/>
          </a:bodyPr>
          <a:lstStyle/>
          <a:p>
            <a:pPr marL="12700" marR="5080" lvl="0" indent="0" algn="l" defTabSz="457200" rtl="0" eaLnBrk="1" fontAlgn="auto" latinLnBrk="0" hangingPunct="1">
              <a:lnSpc>
                <a:spcPct val="105000"/>
              </a:lnSpc>
              <a:spcBef>
                <a:spcPts val="0"/>
              </a:spcBef>
              <a:spcAft>
                <a:spcPts val="0"/>
              </a:spcAft>
              <a:buClrTx/>
              <a:buSzTx/>
              <a:buFontTx/>
              <a:buNone/>
              <a:tabLst/>
              <a:defRPr/>
            </a:pPr>
            <a:r>
              <a:rPr kumimoji="0" lang="ja-JP" altLang="en-US" sz="1800" b="1" i="0" u="none" strike="noStrike" kern="1200" cap="none" spc="0" normalizeH="0" baseline="0" noProof="0" dirty="0" smtClean="0">
                <a:ln>
                  <a:noFill/>
                </a:ln>
                <a:solidFill>
                  <a:prstClr val="black"/>
                </a:solidFill>
                <a:effectLst>
                  <a:glow rad="254000">
                    <a:prstClr val="white"/>
                  </a:glow>
                </a:effectLst>
                <a:uLnTx/>
                <a:uFillTx/>
                <a:latin typeface="ＭＳ Ｐゴシック" panose="020B0600070205080204" pitchFamily="50" charset="-128"/>
                <a:ea typeface="ＭＳ Ｐゴシック" panose="020B0600070205080204" pitchFamily="50" charset="-128"/>
                <a:cs typeface="Times New Roman"/>
              </a:rPr>
              <a:t>超</a:t>
            </a:r>
            <a:r>
              <a:rPr kumimoji="0" lang="ja-JP" altLang="en-US" sz="1800" b="1" i="0" u="none" strike="noStrike" kern="1200" cap="none" spc="0" normalizeH="0" baseline="0" noProof="0" dirty="0">
                <a:ln>
                  <a:noFill/>
                </a:ln>
                <a:solidFill>
                  <a:prstClr val="black"/>
                </a:solidFill>
                <a:effectLst>
                  <a:glow rad="254000">
                    <a:prstClr val="white"/>
                  </a:glow>
                </a:effectLst>
                <a:uLnTx/>
                <a:uFillTx/>
                <a:latin typeface="ＭＳ Ｐゴシック" panose="020B0600070205080204" pitchFamily="50" charset="-128"/>
                <a:ea typeface="ＭＳ Ｐゴシック" panose="020B0600070205080204" pitchFamily="50" charset="-128"/>
                <a:cs typeface="Times New Roman"/>
              </a:rPr>
              <a:t>スマート</a:t>
            </a:r>
            <a:r>
              <a:rPr kumimoji="0" lang="ja-JP" altLang="en-US" sz="1800" b="1" i="0" u="none" strike="noStrike" kern="1200" cap="none" spc="0" normalizeH="0" baseline="0" noProof="0" dirty="0" smtClean="0">
                <a:ln>
                  <a:noFill/>
                </a:ln>
                <a:solidFill>
                  <a:prstClr val="black"/>
                </a:solidFill>
                <a:effectLst>
                  <a:glow rad="254000">
                    <a:prstClr val="white"/>
                  </a:glow>
                </a:effectLst>
                <a:uLnTx/>
                <a:uFillTx/>
                <a:latin typeface="ＭＳ Ｐゴシック" panose="020B0600070205080204" pitchFamily="50" charset="-128"/>
                <a:ea typeface="ＭＳ Ｐゴシック" panose="020B0600070205080204" pitchFamily="50" charset="-128"/>
                <a:cs typeface="Times New Roman"/>
              </a:rPr>
              <a:t>社会</a:t>
            </a:r>
            <a:endParaRPr kumimoji="0" lang="en-US" altLang="ja-JP" sz="1800" b="1" i="0" u="none" strike="noStrike" kern="1200" cap="none" spc="0" normalizeH="0" baseline="0" noProof="0" dirty="0" smtClean="0">
              <a:ln>
                <a:noFill/>
              </a:ln>
              <a:solidFill>
                <a:prstClr val="black"/>
              </a:solidFill>
              <a:effectLst>
                <a:glow rad="254000">
                  <a:prstClr val="white"/>
                </a:glow>
              </a:effectLst>
              <a:uLnTx/>
              <a:uFillTx/>
              <a:latin typeface="ＭＳ Ｐゴシック" panose="020B0600070205080204" pitchFamily="50" charset="-128"/>
              <a:ea typeface="ＭＳ Ｐゴシック" panose="020B0600070205080204" pitchFamily="50" charset="-128"/>
              <a:cs typeface="Times New Roman"/>
            </a:endParaRPr>
          </a:p>
        </p:txBody>
      </p:sp>
      <p:sp>
        <p:nvSpPr>
          <p:cNvPr id="63" name="テキスト 第4次産業革命"/>
          <p:cNvSpPr txBox="1"/>
          <p:nvPr/>
        </p:nvSpPr>
        <p:spPr>
          <a:xfrm>
            <a:off x="5652036" y="480027"/>
            <a:ext cx="400110" cy="1446533"/>
          </a:xfrm>
          <a:prstGeom prst="rect">
            <a:avLst/>
          </a:prstGeom>
          <a:noFill/>
          <a:effectLst/>
        </p:spPr>
        <p:txBody>
          <a:bodyPr vert="eaVert" wrap="square"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glow rad="254000">
                    <a:prstClr val="white"/>
                  </a:glow>
                </a:effectLst>
                <a:uLnTx/>
                <a:uFillTx/>
                <a:latin typeface="メイリオ"/>
                <a:ea typeface="メイリオ"/>
                <a:cs typeface="+mn-cs"/>
              </a:rPr>
              <a:t>第４次産業革命</a:t>
            </a:r>
            <a:endParaRPr kumimoji="1" lang="ja-JP" altLang="en-US" sz="1400" b="1" i="0" u="none" strike="noStrike" kern="1200" cap="none" spc="0" normalizeH="0" baseline="0" noProof="0" dirty="0">
              <a:ln>
                <a:noFill/>
              </a:ln>
              <a:solidFill>
                <a:prstClr val="black"/>
              </a:solidFill>
              <a:effectLst>
                <a:glow rad="254000">
                  <a:prstClr val="white"/>
                </a:glow>
              </a:effectLst>
              <a:uLnTx/>
              <a:uFillTx/>
              <a:latin typeface="メイリオ"/>
              <a:ea typeface="メイリオ"/>
              <a:cs typeface="+mn-cs"/>
            </a:endParaRPr>
          </a:p>
        </p:txBody>
      </p:sp>
      <p:sp>
        <p:nvSpPr>
          <p:cNvPr id="62" name="object 情報化社会"/>
          <p:cNvSpPr txBox="1"/>
          <p:nvPr/>
        </p:nvSpPr>
        <p:spPr>
          <a:xfrm>
            <a:off x="4163995" y="480027"/>
            <a:ext cx="371622" cy="1182991"/>
          </a:xfrm>
          <a:prstGeom prst="rect">
            <a:avLst/>
          </a:prstGeom>
          <a:effectLst/>
        </p:spPr>
        <p:txBody>
          <a:bodyPr vert="eaVert" wrap="square" lIns="72000" tIns="36000" rIns="72000" bIns="36000" rtlCol="0" anchor="ctr" anchorCtr="0">
            <a:spAutoFit/>
          </a:bodyPr>
          <a:lstStyle/>
          <a:p>
            <a:pPr marL="12700" marR="5080" lvl="0" indent="0" algn="l" defTabSz="457200" rtl="0" eaLnBrk="1" fontAlgn="auto" latinLnBrk="0" hangingPunct="1">
              <a:lnSpc>
                <a:spcPct val="105000"/>
              </a:lnSpc>
              <a:spcBef>
                <a:spcPts val="0"/>
              </a:spcBef>
              <a:spcAft>
                <a:spcPts val="0"/>
              </a:spcAft>
              <a:buClrTx/>
              <a:buSzTx/>
              <a:buFontTx/>
              <a:buNone/>
              <a:tabLst/>
              <a:defRPr/>
            </a:pPr>
            <a:r>
              <a:rPr kumimoji="0" lang="ja-JP" altLang="en-US" sz="14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Times New Roman"/>
              </a:rPr>
              <a:t>情報化社会</a:t>
            </a:r>
            <a:endParaRPr kumimoji="0" lang="en-US" altLang="ja-JP" sz="14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Times New Roman"/>
            </a:endParaRPr>
          </a:p>
        </p:txBody>
      </p:sp>
      <p:sp>
        <p:nvSpPr>
          <p:cNvPr id="73" name="テキスト ボックス 72"/>
          <p:cNvSpPr txBox="1"/>
          <p:nvPr/>
        </p:nvSpPr>
        <p:spPr>
          <a:xfrm>
            <a:off x="7913295" y="2166205"/>
            <a:ext cx="877163" cy="369332"/>
          </a:xfrm>
          <a:prstGeom prst="rect">
            <a:avLst/>
          </a:prstGeom>
          <a:noFill/>
        </p:spPr>
        <p:txBody>
          <a:bodyPr wrap="non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055DCD"/>
                </a:solidFill>
                <a:effectLst>
                  <a:glow rad="368300">
                    <a:prstClr val="white"/>
                  </a:glow>
                </a:effectLst>
                <a:uLnTx/>
                <a:uFillTx/>
                <a:latin typeface="メイリオ"/>
                <a:ea typeface="メイリオ"/>
                <a:cs typeface="+mn-cs"/>
              </a:rPr>
              <a:t>好循環</a:t>
            </a:r>
            <a:endParaRPr kumimoji="1" lang="ja-JP" altLang="en-US" sz="1800" b="1" i="0" u="none" strike="noStrike" kern="1200" cap="none" spc="0" normalizeH="0" baseline="0" noProof="0" dirty="0">
              <a:ln>
                <a:noFill/>
              </a:ln>
              <a:solidFill>
                <a:srgbClr val="055DCD"/>
              </a:solidFill>
              <a:effectLst>
                <a:glow rad="368300">
                  <a:prstClr val="white"/>
                </a:glow>
              </a:effectLst>
              <a:uLnTx/>
              <a:uFillTx/>
              <a:latin typeface="メイリオ"/>
              <a:ea typeface="メイリオ"/>
              <a:cs typeface="+mn-cs"/>
            </a:endParaRPr>
          </a:p>
        </p:txBody>
      </p:sp>
      <p:sp>
        <p:nvSpPr>
          <p:cNvPr id="7" name="テキスト ボックス 6"/>
          <p:cNvSpPr txBox="1"/>
          <p:nvPr/>
        </p:nvSpPr>
        <p:spPr>
          <a:xfrm>
            <a:off x="4763440" y="3116662"/>
            <a:ext cx="2440553" cy="720000"/>
          </a:xfrm>
          <a:prstGeom prst="rect">
            <a:avLst/>
          </a:prstGeom>
          <a:solidFill>
            <a:schemeClr val="accent2">
              <a:lumMod val="60000"/>
              <a:lumOff val="40000"/>
            </a:schemeClr>
          </a:solidFill>
          <a:effectLst>
            <a:outerShdw blurRad="215900" dist="101600" dir="2700000" algn="tl" rotWithShape="0">
              <a:schemeClr val="bg1">
                <a:lumMod val="75000"/>
                <a:alpha val="40000"/>
              </a:schemeClr>
            </a:outerShdw>
          </a:effectLst>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6" name="テキスト ボックス 5"/>
          <p:cNvSpPr txBox="1"/>
          <p:nvPr/>
        </p:nvSpPr>
        <p:spPr>
          <a:xfrm>
            <a:off x="2793236" y="3856793"/>
            <a:ext cx="4400547" cy="720000"/>
          </a:xfrm>
          <a:prstGeom prst="rect">
            <a:avLst/>
          </a:prstGeom>
          <a:gradFill flip="none" rotWithShape="1">
            <a:gsLst>
              <a:gs pos="0">
                <a:srgbClr val="C5E0B4"/>
              </a:gs>
              <a:gs pos="55000">
                <a:srgbClr val="C5E0B4"/>
              </a:gs>
              <a:gs pos="66000">
                <a:srgbClr val="C5E0B4">
                  <a:alpha val="60000"/>
                </a:srgbClr>
              </a:gs>
              <a:gs pos="100000">
                <a:srgbClr val="C5E0B4">
                  <a:alpha val="20000"/>
                </a:srgbClr>
              </a:gs>
            </a:gsLst>
            <a:lin ang="0" scaled="1"/>
            <a:tileRect/>
          </a:gradFill>
          <a:effectLst>
            <a:outerShdw blurRad="215900" dist="101600" dir="2700000" algn="tl" rotWithShape="0">
              <a:schemeClr val="bg1">
                <a:lumMod val="75000"/>
                <a:alpha val="40000"/>
              </a:schemeClr>
            </a:outerShdw>
          </a:effectLst>
        </p:spPr>
        <p:txBody>
          <a:bodyPr wrap="none"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3" name="object 32"/>
          <p:cNvSpPr txBox="1"/>
          <p:nvPr/>
        </p:nvSpPr>
        <p:spPr>
          <a:xfrm>
            <a:off x="4646495" y="5478116"/>
            <a:ext cx="474489" cy="395248"/>
          </a:xfrm>
          <a:prstGeom prst="rect">
            <a:avLst/>
          </a:prstGeom>
        </p:spPr>
        <p:txBody>
          <a:bodyPr vert="horz" wrap="none" lIns="0" tIns="0" rIns="0" bIns="0" rtlCol="0" anchor="t">
            <a:spAutoFit/>
          </a:bodyPr>
          <a:lstStyle/>
          <a:p>
            <a:pPr marL="42863" marR="3810" lvl="0" indent="-33814" algn="ctr" defTabSz="914400" rtl="0" eaLnBrk="1" fontAlgn="auto" latinLnBrk="0" hangingPunct="1">
              <a:lnSpc>
                <a:spcPct val="11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glow rad="254000">
                    <a:srgbClr val="FF9900">
                      <a:alpha val="54000"/>
                    </a:srgbClr>
                  </a:glow>
                </a:effectLst>
                <a:uLnTx/>
                <a:uFillTx/>
                <a:latin typeface="メイリオ"/>
                <a:ea typeface="メイリオ"/>
                <a:cs typeface="Times New Roman"/>
              </a:rPr>
              <a:t>現在</a:t>
            </a:r>
            <a:endParaRPr kumimoji="1" lang="ja-JP" altLang="en-US" sz="1800" b="1" i="0" u="none" strike="noStrike" kern="1200" cap="none" spc="0" normalizeH="0" baseline="0" noProof="0" dirty="0">
              <a:ln>
                <a:noFill/>
              </a:ln>
              <a:solidFill>
                <a:prstClr val="black"/>
              </a:solidFill>
              <a:effectLst>
                <a:glow rad="254000">
                  <a:srgbClr val="FF9900">
                    <a:alpha val="54000"/>
                  </a:srgbClr>
                </a:glow>
              </a:effectLst>
              <a:uLnTx/>
              <a:uFillTx/>
              <a:latin typeface="メイリオ"/>
              <a:ea typeface="メイリオ"/>
              <a:cs typeface="Times New Roman"/>
            </a:endParaRPr>
          </a:p>
        </p:txBody>
      </p:sp>
      <p:sp>
        <p:nvSpPr>
          <p:cNvPr id="24" name="object 32"/>
          <p:cNvSpPr txBox="1"/>
          <p:nvPr/>
        </p:nvSpPr>
        <p:spPr>
          <a:xfrm>
            <a:off x="130305" y="5458405"/>
            <a:ext cx="836768" cy="263499"/>
          </a:xfrm>
          <a:prstGeom prst="rect">
            <a:avLst/>
          </a:prstGeom>
        </p:spPr>
        <p:txBody>
          <a:bodyPr vert="horz" wrap="none" lIns="0" tIns="0" rIns="0" bIns="0" rtlCol="0" anchor="t">
            <a:spAutoFit/>
          </a:bodyPr>
          <a:lstStyle/>
          <a:p>
            <a:pPr marL="42863" marR="3810" lvl="0" indent="-33814" algn="ctr" defTabSz="914400" rtl="0" eaLnBrk="1" fontAlgn="auto" latinLnBrk="0" hangingPunct="1">
              <a:lnSpc>
                <a:spcPct val="11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Times New Roman"/>
              </a:rPr>
              <a:t>11</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Times New Roman"/>
              </a:rPr>
              <a:t>世紀初め</a:t>
            </a:r>
          </a:p>
        </p:txBody>
      </p:sp>
      <p:sp>
        <p:nvSpPr>
          <p:cNvPr id="26" name="object 32"/>
          <p:cNvSpPr txBox="1"/>
          <p:nvPr/>
        </p:nvSpPr>
        <p:spPr>
          <a:xfrm>
            <a:off x="1315911" y="5472117"/>
            <a:ext cx="836768" cy="263499"/>
          </a:xfrm>
          <a:prstGeom prst="rect">
            <a:avLst/>
          </a:prstGeom>
        </p:spPr>
        <p:txBody>
          <a:bodyPr vert="horz" wrap="none" lIns="0" tIns="0" rIns="0" bIns="0" rtlCol="0" anchor="t">
            <a:spAutoFit/>
          </a:bodyPr>
          <a:lstStyle/>
          <a:p>
            <a:pPr marL="42863" marR="3810" lvl="0" indent="-33814" algn="ctr" defTabSz="914400" rtl="0" eaLnBrk="1" fontAlgn="auto" latinLnBrk="0" hangingPunct="1">
              <a:lnSpc>
                <a:spcPct val="11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Times New Roman"/>
              </a:rPr>
              <a:t>19</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Times New Roman"/>
              </a:rPr>
              <a:t>世紀初め</a:t>
            </a:r>
          </a:p>
        </p:txBody>
      </p:sp>
      <p:sp>
        <p:nvSpPr>
          <p:cNvPr id="27" name="object 32"/>
          <p:cNvSpPr txBox="1"/>
          <p:nvPr/>
        </p:nvSpPr>
        <p:spPr>
          <a:xfrm>
            <a:off x="2522389" y="5469202"/>
            <a:ext cx="836768" cy="263499"/>
          </a:xfrm>
          <a:prstGeom prst="rect">
            <a:avLst/>
          </a:prstGeom>
        </p:spPr>
        <p:txBody>
          <a:bodyPr vert="horz" wrap="none" lIns="0" tIns="0" rIns="0" bIns="0" rtlCol="0" anchor="t">
            <a:spAutoFit/>
          </a:bodyPr>
          <a:lstStyle/>
          <a:p>
            <a:pPr marL="42863" marR="3810" lvl="0" indent="-33814" algn="ctr" defTabSz="914400" rtl="0" eaLnBrk="1" fontAlgn="auto" latinLnBrk="0" hangingPunct="1">
              <a:lnSpc>
                <a:spcPct val="11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Times New Roman"/>
              </a:rPr>
              <a:t>20</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Times New Roman"/>
              </a:rPr>
              <a:t>世紀半ば</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Times New Roman"/>
            </a:endParaRPr>
          </a:p>
        </p:txBody>
      </p:sp>
      <p:sp>
        <p:nvSpPr>
          <p:cNvPr id="39" name="テキスト ボックス 38"/>
          <p:cNvSpPr txBox="1"/>
          <p:nvPr/>
        </p:nvSpPr>
        <p:spPr>
          <a:xfrm>
            <a:off x="252889" y="4300636"/>
            <a:ext cx="1188000" cy="252000"/>
          </a:xfrm>
          <a:prstGeom prst="roundRect">
            <a:avLst>
              <a:gd name="adj" fmla="val 50000"/>
            </a:avLst>
          </a:prstGeom>
          <a:solidFill>
            <a:schemeClr val="tx2">
              <a:lumMod val="60000"/>
              <a:lumOff val="40000"/>
            </a:schemeClr>
          </a:solidFill>
        </p:spPr>
        <p:txBody>
          <a:bodyPr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white"/>
                </a:solidFill>
                <a:effectLst/>
                <a:uLnTx/>
                <a:uFillTx/>
                <a:latin typeface="メイリオ"/>
                <a:ea typeface="メイリオ"/>
                <a:cs typeface="+mn-cs"/>
              </a:rPr>
              <a:t>University 1.0</a:t>
            </a:r>
            <a:endParaRPr kumimoji="1" lang="ja-JP" altLang="en-US" sz="11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0" name="テキスト ボックス 39"/>
          <p:cNvSpPr txBox="1"/>
          <p:nvPr/>
        </p:nvSpPr>
        <p:spPr>
          <a:xfrm>
            <a:off x="1531252" y="4300636"/>
            <a:ext cx="1224000" cy="252000"/>
          </a:xfrm>
          <a:prstGeom prst="roundRect">
            <a:avLst>
              <a:gd name="adj" fmla="val 50000"/>
            </a:avLst>
          </a:prstGeom>
          <a:solidFill>
            <a:schemeClr val="tx2">
              <a:lumMod val="60000"/>
              <a:lumOff val="40000"/>
            </a:schemeClr>
          </a:solidFill>
        </p:spPr>
        <p:txBody>
          <a:bodyPr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a:ln>
                  <a:noFill/>
                </a:ln>
                <a:solidFill>
                  <a:prstClr val="white"/>
                </a:solidFill>
                <a:effectLst/>
                <a:uLnTx/>
                <a:uFillTx/>
                <a:latin typeface="メイリオ"/>
                <a:ea typeface="メイリオ"/>
                <a:cs typeface="+mn-cs"/>
              </a:rPr>
              <a:t>University 2.0</a:t>
            </a:r>
            <a:endParaRPr kumimoji="1" lang="ja-JP" altLang="en-US" sz="11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1" name="テキスト ボックス 40"/>
          <p:cNvSpPr txBox="1"/>
          <p:nvPr/>
        </p:nvSpPr>
        <p:spPr>
          <a:xfrm>
            <a:off x="2786834" y="3410875"/>
            <a:ext cx="1915263" cy="364601"/>
          </a:xfrm>
          <a:prstGeom prst="roundRect">
            <a:avLst/>
          </a:prstGeom>
          <a:solidFill>
            <a:srgbClr val="2E63B8"/>
          </a:solidFill>
          <a:effectLst/>
        </p:spPr>
        <p:txBody>
          <a:bodyPr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University </a:t>
            </a:r>
            <a:r>
              <a:rPr kumimoji="1" lang="en-US" altLang="ja-JP" sz="1800" b="1" i="0" u="none" strike="noStrike" kern="1200" cap="none" spc="0" normalizeH="0" baseline="0" noProof="0" dirty="0">
                <a:ln>
                  <a:noFill/>
                </a:ln>
                <a:solidFill>
                  <a:srgbClr val="ECB100">
                    <a:lumMod val="60000"/>
                    <a:lumOff val="40000"/>
                  </a:srgbClr>
                </a:solidFill>
                <a:effectLst/>
                <a:uLnTx/>
                <a:uFillTx/>
                <a:latin typeface="メイリオ"/>
                <a:ea typeface="メイリオ"/>
                <a:cs typeface="+mn-cs"/>
              </a:rPr>
              <a:t>3.0</a:t>
            </a:r>
            <a:endParaRPr kumimoji="1" lang="ja-JP" altLang="en-US" sz="1800" b="1" i="0" u="none" strike="noStrike" kern="1200" cap="none" spc="0" normalizeH="0" baseline="0" noProof="0" dirty="0">
              <a:ln>
                <a:noFill/>
              </a:ln>
              <a:solidFill>
                <a:srgbClr val="ECB100">
                  <a:lumMod val="60000"/>
                  <a:lumOff val="40000"/>
                </a:srgbClr>
              </a:solidFill>
              <a:effectLst/>
              <a:uLnTx/>
              <a:uFillTx/>
              <a:latin typeface="メイリオ"/>
              <a:ea typeface="メイリオ"/>
              <a:cs typeface="+mn-cs"/>
            </a:endParaRPr>
          </a:p>
        </p:txBody>
      </p:sp>
      <p:sp>
        <p:nvSpPr>
          <p:cNvPr id="42" name="テキスト ボックス 41"/>
          <p:cNvSpPr txBox="1"/>
          <p:nvPr/>
        </p:nvSpPr>
        <p:spPr>
          <a:xfrm>
            <a:off x="4763439" y="2659006"/>
            <a:ext cx="1938811" cy="418391"/>
          </a:xfrm>
          <a:prstGeom prst="roundRect">
            <a:avLst/>
          </a:prstGeom>
          <a:solidFill>
            <a:schemeClr val="accent1">
              <a:lumMod val="75000"/>
            </a:schemeClr>
          </a:solidFill>
          <a:effectLst/>
        </p:spPr>
        <p:txBody>
          <a:bodyPr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University </a:t>
            </a:r>
            <a:r>
              <a:rPr kumimoji="1" lang="en-US" altLang="ja-JP" sz="1800" b="1" i="0" u="none" strike="noStrike" kern="1200" cap="none" spc="0" normalizeH="0" baseline="0" noProof="0" dirty="0">
                <a:ln>
                  <a:noFill/>
                </a:ln>
                <a:solidFill>
                  <a:srgbClr val="DC4418">
                    <a:lumMod val="60000"/>
                    <a:lumOff val="40000"/>
                  </a:srgbClr>
                </a:solidFill>
                <a:effectLst/>
                <a:uLnTx/>
                <a:uFillTx/>
                <a:latin typeface="メイリオ"/>
                <a:ea typeface="メイリオ"/>
                <a:cs typeface="+mn-cs"/>
              </a:rPr>
              <a:t>4.0</a:t>
            </a:r>
            <a:endParaRPr kumimoji="1" lang="ja-JP" altLang="en-US" sz="1800" b="1" i="0" u="none" strike="noStrike" kern="1200" cap="none" spc="0" normalizeH="0" baseline="0" noProof="0" dirty="0">
              <a:ln>
                <a:noFill/>
              </a:ln>
              <a:solidFill>
                <a:srgbClr val="DC4418">
                  <a:lumMod val="60000"/>
                  <a:lumOff val="40000"/>
                </a:srgbClr>
              </a:solidFill>
              <a:effectLst/>
              <a:uLnTx/>
              <a:uFillTx/>
              <a:latin typeface="メイリオ"/>
              <a:ea typeface="メイリオ"/>
              <a:cs typeface="+mn-cs"/>
            </a:endParaRPr>
          </a:p>
        </p:txBody>
      </p:sp>
      <p:cxnSp>
        <p:nvCxnSpPr>
          <p:cNvPr id="44" name="直線コネクタ 43"/>
          <p:cNvCxnSpPr/>
          <p:nvPr/>
        </p:nvCxnSpPr>
        <p:spPr>
          <a:xfrm>
            <a:off x="4818994" y="2976304"/>
            <a:ext cx="31065" cy="2393945"/>
          </a:xfrm>
          <a:prstGeom prst="line">
            <a:avLst/>
          </a:prstGeom>
          <a:ln w="63500">
            <a:solidFill>
              <a:schemeClr val="accent2"/>
            </a:solidFill>
            <a:head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p:cNvCxnSpPr/>
          <p:nvPr/>
        </p:nvCxnSpPr>
        <p:spPr>
          <a:xfrm>
            <a:off x="69907" y="5390897"/>
            <a:ext cx="7407743" cy="0"/>
          </a:xfrm>
          <a:prstGeom prst="straightConnector1">
            <a:avLst/>
          </a:prstGeom>
          <a:ln w="63500">
            <a:solidFill>
              <a:schemeClr val="accent1">
                <a:lumMod val="75000"/>
              </a:schemeClr>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87" name="フリーフォーム 86"/>
          <p:cNvSpPr/>
          <p:nvPr/>
        </p:nvSpPr>
        <p:spPr>
          <a:xfrm>
            <a:off x="596069" y="3847250"/>
            <a:ext cx="5448777" cy="1427295"/>
          </a:xfrm>
          <a:custGeom>
            <a:avLst/>
            <a:gdLst>
              <a:gd name="connsiteX0" fmla="*/ 2685177 w 2876038"/>
              <a:gd name="connsiteY0" fmla="*/ 0 h 809528"/>
              <a:gd name="connsiteX1" fmla="*/ 2876038 w 2876038"/>
              <a:gd name="connsiteY1" fmla="*/ 237739 h 809528"/>
              <a:gd name="connsiteX2" fmla="*/ 2725973 w 2876038"/>
              <a:gd name="connsiteY2" fmla="*/ 309908 h 809528"/>
              <a:gd name="connsiteX3" fmla="*/ 182715 w 2876038"/>
              <a:gd name="connsiteY3" fmla="*/ 809528 h 809528"/>
              <a:gd name="connsiteX4" fmla="*/ 0 w 2876038"/>
              <a:gd name="connsiteY4" fmla="*/ 806556 h 809528"/>
              <a:gd name="connsiteX5" fmla="*/ 54322 w 2876038"/>
              <a:gd name="connsiteY5" fmla="*/ 805560 h 809528"/>
              <a:gd name="connsiteX6" fmla="*/ 2598733 w 2876038"/>
              <a:gd name="connsiteY6" fmla="*/ 59956 h 809528"/>
              <a:gd name="connsiteX7" fmla="*/ 2685177 w 2876038"/>
              <a:gd name="connsiteY7" fmla="*/ 0 h 80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76038" h="809528">
                <a:moveTo>
                  <a:pt x="2685177" y="0"/>
                </a:moveTo>
                <a:lnTo>
                  <a:pt x="2876038" y="237739"/>
                </a:lnTo>
                <a:lnTo>
                  <a:pt x="2725973" y="309908"/>
                </a:lnTo>
                <a:cubicBezTo>
                  <a:pt x="1999985" y="625342"/>
                  <a:pt x="1124795" y="809528"/>
                  <a:pt x="182715" y="809528"/>
                </a:cubicBezTo>
                <a:lnTo>
                  <a:pt x="0" y="806556"/>
                </a:lnTo>
                <a:lnTo>
                  <a:pt x="54322" y="805560"/>
                </a:lnTo>
                <a:cubicBezTo>
                  <a:pt x="1026134" y="769830"/>
                  <a:pt x="1910880" y="494742"/>
                  <a:pt x="2598733" y="59956"/>
                </a:cubicBezTo>
                <a:lnTo>
                  <a:pt x="2685177"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9" name="二等辺三角形 48"/>
          <p:cNvSpPr/>
          <p:nvPr/>
        </p:nvSpPr>
        <p:spPr>
          <a:xfrm rot="2686314">
            <a:off x="5508411" y="3542711"/>
            <a:ext cx="950608" cy="73483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 name="object 30"/>
          <p:cNvSpPr txBox="1"/>
          <p:nvPr/>
        </p:nvSpPr>
        <p:spPr>
          <a:xfrm>
            <a:off x="1175115" y="3679318"/>
            <a:ext cx="881887" cy="335864"/>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9525" marR="3810" lvl="0" indent="0" algn="l"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rPr>
              <a:t>ベルリン大学</a:t>
            </a:r>
            <a:endPar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endParaRPr>
          </a:p>
          <a:p>
            <a:pPr marL="9525" marR="3810" lvl="0" indent="0" algn="l"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rPr>
              <a:t> </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(1810</a:t>
            </a: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rPr>
              <a:t>年</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a:t>
            </a:r>
            <a:endPar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11" name="object 31"/>
          <p:cNvSpPr txBox="1"/>
          <p:nvPr/>
        </p:nvSpPr>
        <p:spPr>
          <a:xfrm>
            <a:off x="1217816" y="3248363"/>
            <a:ext cx="1476000" cy="363617"/>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9525" marR="0" lvl="0" indent="0" algn="l"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ジョンズ・ホプキンズ</a:t>
            </a:r>
            <a:endPar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PMingLiU"/>
            </a:endParaRPr>
          </a:p>
          <a:p>
            <a:pPr marL="9525" marR="0" lvl="0" indent="0" algn="l"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err="1">
                <a:ln>
                  <a:noFill/>
                </a:ln>
                <a:solidFill>
                  <a:prstClr val="white">
                    <a:lumMod val="50000"/>
                  </a:prstClr>
                </a:solidFill>
                <a:effectLst/>
                <a:uLnTx/>
                <a:uFillTx/>
                <a:latin typeface="メイリオ"/>
                <a:ea typeface="メイリオ"/>
                <a:cs typeface="PMingLiU"/>
              </a:rPr>
              <a:t>での</a:t>
            </a: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大学院 </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1876</a:t>
            </a: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50" name="object 30"/>
          <p:cNvSpPr txBox="1"/>
          <p:nvPr/>
        </p:nvSpPr>
        <p:spPr>
          <a:xfrm>
            <a:off x="404107" y="2686815"/>
            <a:ext cx="936000" cy="302359"/>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ハーバード大学</a:t>
            </a:r>
            <a:endPar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PMingLiU"/>
            </a:endParaRPr>
          </a:p>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(1636</a:t>
            </a: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15" name="object 30"/>
          <p:cNvSpPr txBox="1"/>
          <p:nvPr/>
        </p:nvSpPr>
        <p:spPr>
          <a:xfrm>
            <a:off x="293065" y="3156837"/>
            <a:ext cx="684000" cy="276752"/>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パリ大学</a:t>
            </a:r>
            <a:endPar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PMingLiU"/>
            </a:endParaRPr>
          </a:p>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(1150</a:t>
            </a: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12" name="object 32"/>
          <p:cNvSpPr txBox="1"/>
          <p:nvPr/>
        </p:nvSpPr>
        <p:spPr>
          <a:xfrm>
            <a:off x="2719765" y="2976304"/>
            <a:ext cx="1284097" cy="390005"/>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42863" marR="3810" lvl="0" indent="-33814"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全米科学</a:t>
            </a: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rPr>
              <a:t>財団</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NSF</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a:t>
            </a:r>
          </a:p>
          <a:p>
            <a:pPr marL="42863" marR="3810" lvl="0" indent="-33814"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 </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(1950</a:t>
            </a: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14" name="object 30"/>
          <p:cNvSpPr txBox="1"/>
          <p:nvPr/>
        </p:nvSpPr>
        <p:spPr>
          <a:xfrm>
            <a:off x="47410" y="3598107"/>
            <a:ext cx="900000" cy="334642"/>
          </a:xfrm>
          <a:prstGeom prst="roundRect">
            <a:avLst/>
          </a:prstGeom>
          <a:solidFill>
            <a:schemeClr val="bg1"/>
          </a:solidFill>
          <a:ln>
            <a:solidFill>
              <a:schemeClr val="bg1">
                <a:lumMod val="75000"/>
              </a:schemeClr>
            </a:solidFill>
          </a:ln>
        </p:spPr>
        <p:txBody>
          <a:bodyPr vert="horz" wrap="none" lIns="72000" tIns="36000" rIns="72000" bIns="0" rtlCol="0" anchor="ctr" anchorCtr="0">
            <a:noAutofit/>
          </a:bodyPr>
          <a:lstStyle/>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ボローニャ大学</a:t>
            </a:r>
            <a:endPar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PMingLiU"/>
            </a:endParaRPr>
          </a:p>
          <a:p>
            <a:pPr marL="9525" marR="3810" lvl="0" indent="0" algn="ctr" defTabSz="914400" rtl="0" eaLnBrk="1" fontAlgn="auto" latinLnBrk="0" hangingPunct="1">
              <a:lnSpc>
                <a:spcPct val="105000"/>
              </a:lnSpc>
              <a:spcBef>
                <a:spcPts val="0"/>
              </a:spcBef>
              <a:spcAft>
                <a:spcPts val="0"/>
              </a:spcAft>
              <a:buClrTx/>
              <a:buSzTx/>
              <a:buFontTx/>
              <a:buNone/>
              <a:tabLst/>
              <a:defRPr/>
            </a:pP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(1088</a:t>
            </a:r>
            <a:r>
              <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9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80" name="object 32"/>
          <p:cNvSpPr txBox="1"/>
          <p:nvPr/>
        </p:nvSpPr>
        <p:spPr>
          <a:xfrm>
            <a:off x="2993157" y="2664700"/>
            <a:ext cx="1512000" cy="216000"/>
          </a:xfrm>
          <a:prstGeom prst="roundRect">
            <a:avLst/>
          </a:prstGeom>
          <a:solidFill>
            <a:schemeClr val="bg1"/>
          </a:solidFill>
          <a:ln>
            <a:solidFill>
              <a:schemeClr val="bg1">
                <a:lumMod val="75000"/>
              </a:schemeClr>
            </a:solidFill>
          </a:ln>
          <a:effectLst/>
        </p:spPr>
        <p:txBody>
          <a:bodyPr vert="horz" wrap="none" lIns="72000" tIns="36000" rIns="72000" bIns="36000" rtlCol="0" anchor="ctr" anchorCtr="0">
            <a:noAutofit/>
          </a:bodyPr>
          <a:lstStyle/>
          <a:p>
            <a:pPr marL="57150" marR="5080" lvl="0" indent="-45085" algn="ctr" defTabSz="457200" rtl="0" eaLnBrk="1" fontAlgn="auto" latinLnBrk="0" hangingPunct="1">
              <a:lnSpc>
                <a:spcPct val="105000"/>
              </a:lnSpc>
              <a:spcBef>
                <a:spcPts val="0"/>
              </a:spcBef>
              <a:spcAft>
                <a:spcPts val="0"/>
              </a:spcAft>
              <a:buClrTx/>
              <a:buSzTx/>
              <a:buFontTx/>
              <a:buNone/>
              <a:tabLst/>
              <a:defRPr/>
            </a:pPr>
            <a:r>
              <a:rPr kumimoji="0" lang="ja-JP" altLang="en-US" sz="1000" b="1" i="0" u="none" strike="noStrike" kern="1200" cap="none" spc="0" normalizeH="0" baseline="0" noProof="0" dirty="0" smtClean="0">
                <a:ln>
                  <a:noFill/>
                </a:ln>
                <a:solidFill>
                  <a:prstClr val="black">
                    <a:lumMod val="50000"/>
                    <a:lumOff val="50000"/>
                  </a:prstClr>
                </a:solidFill>
                <a:effectLst>
                  <a:glow rad="127000">
                    <a:prstClr val="white"/>
                  </a:glow>
                </a:effectLst>
                <a:uLnTx/>
                <a:uFillTx/>
                <a:latin typeface="メイリオ"/>
                <a:ea typeface="メイリオ"/>
                <a:cs typeface="Segoe UI Light" panose="020B0502040204020203" pitchFamily="34" charset="0"/>
              </a:rPr>
              <a:t>バイドール法 </a:t>
            </a:r>
            <a:r>
              <a:rPr kumimoji="0" lang="en-US" altLang="ja-JP" sz="1000" b="1" i="0" u="none" strike="noStrike" kern="1200" cap="none" spc="0" normalizeH="0" baseline="0" noProof="0" dirty="0" smtClean="0">
                <a:ln>
                  <a:noFill/>
                </a:ln>
                <a:solidFill>
                  <a:prstClr val="black">
                    <a:lumMod val="50000"/>
                    <a:lumOff val="50000"/>
                  </a:prstClr>
                </a:solidFill>
                <a:effectLst>
                  <a:glow rad="127000">
                    <a:prstClr val="white"/>
                  </a:glow>
                </a:effectLst>
                <a:uLnTx/>
                <a:uFillTx/>
                <a:latin typeface="メイリオ"/>
                <a:ea typeface="メイリオ"/>
                <a:cs typeface="Segoe UI Light" panose="020B0502040204020203" pitchFamily="34" charset="0"/>
              </a:rPr>
              <a:t>(1980</a:t>
            </a:r>
            <a:r>
              <a:rPr kumimoji="0" lang="ja-JP" altLang="en-US" sz="1000" b="1" i="0" u="none" strike="noStrike" kern="1200" cap="none" spc="0" normalizeH="0" baseline="0" noProof="0" dirty="0" smtClean="0">
                <a:ln>
                  <a:noFill/>
                </a:ln>
                <a:solidFill>
                  <a:prstClr val="black">
                    <a:lumMod val="50000"/>
                    <a:lumOff val="50000"/>
                  </a:prstClr>
                </a:solidFill>
                <a:effectLst>
                  <a:glow rad="127000">
                    <a:prstClr val="white"/>
                  </a:glow>
                </a:effectLst>
                <a:uLnTx/>
                <a:uFillTx/>
                <a:latin typeface="メイリオ"/>
                <a:ea typeface="メイリオ"/>
                <a:cs typeface="Segoe UI Light" panose="020B0502040204020203" pitchFamily="34" charset="0"/>
              </a:rPr>
              <a:t>年</a:t>
            </a:r>
            <a:r>
              <a:rPr kumimoji="0" lang="en-US" altLang="ja-JP" sz="1000" b="1" i="0" u="none" strike="noStrike" kern="1200" cap="none" spc="0" normalizeH="0" baseline="0" noProof="0" dirty="0" smtClean="0">
                <a:ln>
                  <a:noFill/>
                </a:ln>
                <a:solidFill>
                  <a:prstClr val="black">
                    <a:lumMod val="50000"/>
                    <a:lumOff val="50000"/>
                  </a:prstClr>
                </a:solidFill>
                <a:effectLst>
                  <a:glow rad="127000">
                    <a:prstClr val="white"/>
                  </a:glow>
                </a:effectLst>
                <a:uLnTx/>
                <a:uFillTx/>
                <a:latin typeface="メイリオ"/>
                <a:ea typeface="メイリオ"/>
                <a:cs typeface="Segoe UI Light" panose="020B0502040204020203" pitchFamily="34" charset="0"/>
              </a:rPr>
              <a:t>)</a:t>
            </a:r>
            <a:endParaRPr kumimoji="0" lang="ja-JP" altLang="en-US" sz="1000" b="1" i="0" u="none" strike="noStrike" kern="1200" cap="none" spc="0" normalizeH="0" baseline="0" noProof="0" dirty="0">
              <a:ln>
                <a:noFill/>
              </a:ln>
              <a:solidFill>
                <a:prstClr val="black">
                  <a:lumMod val="50000"/>
                  <a:lumOff val="50000"/>
                </a:prstClr>
              </a:solidFill>
              <a:effectLst>
                <a:glow rad="127000">
                  <a:prstClr val="white"/>
                </a:glow>
              </a:effectLst>
              <a:uLnTx/>
              <a:uFillTx/>
              <a:latin typeface="メイリオ"/>
              <a:ea typeface="メイリオ"/>
              <a:cs typeface="Segoe UI Light" panose="020B0502040204020203" pitchFamily="34" charset="0"/>
            </a:endParaRPr>
          </a:p>
        </p:txBody>
      </p:sp>
      <p:sp>
        <p:nvSpPr>
          <p:cNvPr id="13" name="object 30"/>
          <p:cNvSpPr txBox="1"/>
          <p:nvPr/>
        </p:nvSpPr>
        <p:spPr>
          <a:xfrm>
            <a:off x="3449648" y="2369053"/>
            <a:ext cx="1584000" cy="216000"/>
          </a:xfrm>
          <a:prstGeom prst="roundRect">
            <a:avLst/>
          </a:prstGeom>
          <a:solidFill>
            <a:schemeClr val="bg1"/>
          </a:solidFill>
          <a:ln>
            <a:solidFill>
              <a:schemeClr val="bg1">
                <a:lumMod val="75000"/>
              </a:schemeClr>
            </a:solidFill>
          </a:ln>
        </p:spPr>
        <p:txBody>
          <a:bodyPr vert="horz" wrap="none" lIns="0" tIns="36000" rIns="108000" bIns="0" rtlCol="0" anchor="ctr" anchorCtr="0">
            <a:noAutofit/>
          </a:bodyPr>
          <a:lstStyle/>
          <a:p>
            <a:pPr marL="267891" marR="0" lvl="0" indent="-177404" algn="ctr" defTabSz="3429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lumMod val="50000"/>
                  </a:prstClr>
                </a:solidFill>
                <a:effectLst/>
                <a:uLnTx/>
                <a:uFillTx/>
                <a:latin typeface="メイリオ"/>
                <a:ea typeface="メイリオ"/>
                <a:cs typeface="PMingLiU"/>
              </a:rPr>
              <a:t>ボローニャ宣言</a:t>
            </a:r>
            <a:r>
              <a:rPr kumimoji="1" lang="en-US" altLang="ja-JP" sz="1000" b="1" i="0" u="none" strike="noStrike" kern="1200" cap="none" spc="0" normalizeH="0" baseline="0" noProof="0" dirty="0" smtClean="0">
                <a:ln>
                  <a:noFill/>
                </a:ln>
                <a:solidFill>
                  <a:prstClr val="white">
                    <a:lumMod val="50000"/>
                  </a:prstClr>
                </a:solidFill>
                <a:effectLst/>
                <a:uLnTx/>
                <a:uFillTx/>
                <a:latin typeface="メイリオ"/>
                <a:ea typeface="メイリオ"/>
                <a:cs typeface="Times New Roman"/>
              </a:rPr>
              <a:t>(</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1999</a:t>
            </a:r>
            <a:r>
              <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PMingLiU"/>
              </a:rPr>
              <a:t>年</a:t>
            </a:r>
            <a:r>
              <a:rPr kumimoji="1" lang="en-US" altLang="ja-JP"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rPr>
              <a:t>)</a:t>
            </a:r>
            <a:endParaRPr kumimoji="1" lang="ja-JP" altLang="en-US" sz="1000" b="1" i="0" u="none" strike="noStrike" kern="1200" cap="none" spc="0" normalizeH="0" baseline="0" noProof="0" dirty="0">
              <a:ln>
                <a:noFill/>
              </a:ln>
              <a:solidFill>
                <a:prstClr val="white">
                  <a:lumMod val="50000"/>
                </a:prstClr>
              </a:solidFill>
              <a:effectLst/>
              <a:uLnTx/>
              <a:uFillTx/>
              <a:latin typeface="メイリオ"/>
              <a:ea typeface="メイリオ"/>
              <a:cs typeface="Times New Roman"/>
            </a:endParaRPr>
          </a:p>
        </p:txBody>
      </p:sp>
      <p:sp>
        <p:nvSpPr>
          <p:cNvPr id="52" name="テキスト ボックス 51"/>
          <p:cNvSpPr txBox="1"/>
          <p:nvPr/>
        </p:nvSpPr>
        <p:spPr>
          <a:xfrm>
            <a:off x="3222610" y="4655614"/>
            <a:ext cx="887078" cy="384703"/>
          </a:xfrm>
          <a:prstGeom prst="rect">
            <a:avLst/>
          </a:prstGeom>
          <a:noFill/>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研  究</a:t>
            </a:r>
          </a:p>
        </p:txBody>
      </p:sp>
      <p:sp>
        <p:nvSpPr>
          <p:cNvPr id="92" name="テキスト ボックス 91"/>
          <p:cNvSpPr txBox="1"/>
          <p:nvPr/>
        </p:nvSpPr>
        <p:spPr>
          <a:xfrm>
            <a:off x="2549618" y="4960028"/>
            <a:ext cx="887078" cy="384703"/>
          </a:xfrm>
          <a:prstGeom prst="rect">
            <a:avLst/>
          </a:prstGeom>
          <a:noFill/>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教 育</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3" name="テキスト ボックス 92"/>
          <p:cNvSpPr txBox="1"/>
          <p:nvPr/>
        </p:nvSpPr>
        <p:spPr>
          <a:xfrm>
            <a:off x="3189812" y="4007570"/>
            <a:ext cx="1824242" cy="384703"/>
          </a:xfrm>
          <a:prstGeom prst="rect">
            <a:avLst/>
          </a:prstGeom>
          <a:noFill/>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社 会 貢 献</a:t>
            </a: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7" name="テキスト ボックス 66"/>
          <p:cNvSpPr txBox="1"/>
          <p:nvPr/>
        </p:nvSpPr>
        <p:spPr>
          <a:xfrm>
            <a:off x="4975652" y="3334420"/>
            <a:ext cx="2108436" cy="288000"/>
          </a:xfrm>
          <a:prstGeom prst="rect">
            <a:avLst/>
          </a:prstGeom>
          <a:noFill/>
        </p:spPr>
        <p:txBody>
          <a:bodyPr wrap="none" lIns="0" tIns="36000" rIns="0" bIns="0" rtlCol="0" anchor="ctr" anchorCtr="0">
            <a:prstTxWarp prst="textPlain">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C00000"/>
                </a:solidFill>
                <a:effectLst>
                  <a:glow rad="63500">
                    <a:prstClr val="white"/>
                  </a:glow>
                </a:effectLst>
                <a:uLnTx/>
                <a:uFillTx/>
                <a:latin typeface="メイリオ"/>
                <a:ea typeface="メイリオ"/>
                <a:cs typeface="+mn-cs"/>
              </a:rPr>
              <a:t>共創イノベーション</a:t>
            </a:r>
            <a:endParaRPr kumimoji="1" lang="en-US" altLang="ja-JP" sz="1100" b="1" i="0" u="none" strike="noStrike" kern="1200" cap="none" spc="0" normalizeH="0" baseline="0" noProof="0" dirty="0">
              <a:ln>
                <a:noFill/>
              </a:ln>
              <a:solidFill>
                <a:srgbClr val="C00000"/>
              </a:solidFill>
              <a:effectLst>
                <a:glow rad="63500">
                  <a:prstClr val="white"/>
                </a:glow>
              </a:effectLst>
              <a:uLnTx/>
              <a:uFillTx/>
              <a:latin typeface="メイリオ"/>
              <a:ea typeface="メイリオ"/>
              <a:cs typeface="+mn-cs"/>
            </a:endParaRPr>
          </a:p>
        </p:txBody>
      </p:sp>
      <p:sp>
        <p:nvSpPr>
          <p:cNvPr id="38" name="テキスト ボックス 37"/>
          <p:cNvSpPr txBox="1"/>
          <p:nvPr/>
        </p:nvSpPr>
        <p:spPr>
          <a:xfrm>
            <a:off x="180752" y="4960028"/>
            <a:ext cx="1909497" cy="300749"/>
          </a:xfrm>
          <a:prstGeom prst="rect">
            <a:avLst/>
          </a:prstGeom>
          <a:noFill/>
        </p:spPr>
        <p:txBody>
          <a:bodyPr wrap="square" lIns="27000" tIns="27000" rIns="27000" bIns="27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1" u="none" strike="noStrike" kern="1200" cap="none" spc="0" normalizeH="0" baseline="0" noProof="0" dirty="0" smtClean="0">
                <a:ln>
                  <a:noFill/>
                </a:ln>
                <a:solidFill>
                  <a:srgbClr val="C00000"/>
                </a:solidFill>
                <a:effectLst>
                  <a:glow rad="127000">
                    <a:prstClr val="white"/>
                  </a:glow>
                </a:effectLst>
                <a:uLnTx/>
                <a:uFillTx/>
                <a:latin typeface="メイリオ"/>
                <a:ea typeface="メイリオ"/>
                <a:cs typeface="+mn-cs"/>
              </a:rPr>
              <a:t>大学の役割の重層化</a:t>
            </a:r>
            <a:endParaRPr kumimoji="1" lang="ja-JP" altLang="en-US" sz="1600" b="1" i="1" u="none" strike="noStrike" kern="1200" cap="none" spc="0" normalizeH="0" baseline="0" noProof="0" dirty="0">
              <a:ln>
                <a:noFill/>
              </a:ln>
              <a:solidFill>
                <a:srgbClr val="C00000"/>
              </a:solidFill>
              <a:effectLst>
                <a:glow rad="127000">
                  <a:prstClr val="white"/>
                </a:glow>
              </a:effectLst>
              <a:uLnTx/>
              <a:uFillTx/>
              <a:latin typeface="メイリオ"/>
              <a:ea typeface="メイリオ"/>
              <a:cs typeface="+mn-cs"/>
            </a:endParaRPr>
          </a:p>
        </p:txBody>
      </p:sp>
      <p:grpSp>
        <p:nvGrpSpPr>
          <p:cNvPr id="79" name="グループ化 78"/>
          <p:cNvGrpSpPr>
            <a:grpSpLocks/>
          </p:cNvGrpSpPr>
          <p:nvPr/>
        </p:nvGrpSpPr>
        <p:grpSpPr>
          <a:xfrm>
            <a:off x="7799194" y="1756262"/>
            <a:ext cx="1105364" cy="1069336"/>
            <a:chOff x="7441134" y="4276535"/>
            <a:chExt cx="1159107" cy="1113278"/>
          </a:xfrm>
        </p:grpSpPr>
        <p:sp>
          <p:nvSpPr>
            <p:cNvPr id="77" name="右カーブ矢印 76"/>
            <p:cNvSpPr>
              <a:spLocks/>
            </p:cNvSpPr>
            <p:nvPr/>
          </p:nvSpPr>
          <p:spPr>
            <a:xfrm>
              <a:off x="7441134" y="4360633"/>
              <a:ext cx="511303" cy="1029180"/>
            </a:xfrm>
            <a:prstGeom prst="curvedRightArrow">
              <a:avLst>
                <a:gd name="adj1" fmla="val 23887"/>
                <a:gd name="adj2" fmla="val 66284"/>
                <a:gd name="adj3" fmla="val 32456"/>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8" name="右カーブ矢印 77"/>
            <p:cNvSpPr>
              <a:spLocks/>
            </p:cNvSpPr>
            <p:nvPr/>
          </p:nvSpPr>
          <p:spPr>
            <a:xfrm rot="10800000">
              <a:off x="8088938" y="4276535"/>
              <a:ext cx="511303" cy="1029180"/>
            </a:xfrm>
            <a:prstGeom prst="curvedRightArrow">
              <a:avLst>
                <a:gd name="adj1" fmla="val 23606"/>
                <a:gd name="adj2" fmla="val 65657"/>
                <a:gd name="adj3" fmla="val 29349"/>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20" name="テキスト ボックス 19"/>
          <p:cNvSpPr txBox="1"/>
          <p:nvPr/>
        </p:nvSpPr>
        <p:spPr>
          <a:xfrm>
            <a:off x="7547463" y="463285"/>
            <a:ext cx="1608826" cy="566309"/>
          </a:xfrm>
          <a:prstGeom prst="rect">
            <a:avLst/>
          </a:prstGeom>
          <a:noFill/>
        </p:spPr>
        <p:txBody>
          <a:bodyPr wrap="square" rtlCol="0">
            <a:sp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複雑</a:t>
            </a:r>
            <a:r>
              <a:rPr kumimoji="1" lang="ja-JP" altLang="en-US" sz="1400" b="1" i="0" u="none" strike="noStrike" kern="1200" cap="none" spc="-400" normalizeH="0" baseline="0" noProof="0" dirty="0">
                <a:ln>
                  <a:noFill/>
                </a:ln>
                <a:solidFill>
                  <a:prstClr val="black"/>
                </a:solidFill>
                <a:effectLst/>
                <a:uLnTx/>
                <a:uFillTx/>
                <a:latin typeface="メイリオ"/>
                <a:ea typeface="メイリオ"/>
                <a:cs typeface="+mn-cs"/>
              </a:rPr>
              <a:t>な</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 “社会</a:t>
            </a:r>
            <a:r>
              <a:rPr kumimoji="1" lang="ja-JP" altLang="en-US" sz="1400" b="1" i="0" u="none" strike="noStrike" kern="1200" cap="none" spc="-400" normalizeH="0" baseline="0" noProof="0" dirty="0">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 の</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フロンティア</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5" name="正方形/長方形 84"/>
          <p:cNvSpPr/>
          <p:nvPr/>
        </p:nvSpPr>
        <p:spPr>
          <a:xfrm>
            <a:off x="-2719226" y="156565"/>
            <a:ext cx="2154845" cy="1401802"/>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新</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３．０と４．０の説明を主とした。構成に変更</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014267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角丸四角形 24"/>
          <p:cNvSpPr/>
          <p:nvPr/>
        </p:nvSpPr>
        <p:spPr>
          <a:xfrm>
            <a:off x="4680011" y="4196854"/>
            <a:ext cx="4212468" cy="2328490"/>
          </a:xfrm>
          <a:prstGeom prst="roundRect">
            <a:avLst>
              <a:gd name="adj" fmla="val 5281"/>
            </a:avLst>
          </a:prstGeom>
          <a:solidFill>
            <a:schemeClr val="accent2">
              <a:lumMod val="20000"/>
              <a:lumOff val="80000"/>
            </a:schemeClr>
          </a:solidFill>
          <a:ln w="571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 name="右矢印 15"/>
          <p:cNvSpPr/>
          <p:nvPr/>
        </p:nvSpPr>
        <p:spPr>
          <a:xfrm rot="5400000">
            <a:off x="4069038" y="2829503"/>
            <a:ext cx="957236" cy="1573702"/>
          </a:xfrm>
          <a:prstGeom prst="rightArrow">
            <a:avLst>
              <a:gd name="adj1" fmla="val 70711"/>
              <a:gd name="adj2" fmla="val 35813"/>
            </a:avLst>
          </a:prstGeom>
          <a:gradFill flip="none" rotWithShape="1">
            <a:gsLst>
              <a:gs pos="0">
                <a:schemeClr val="accent1">
                  <a:lumMod val="60000"/>
                  <a:lumOff val="40000"/>
                  <a:alpha val="0"/>
                </a:schemeClr>
              </a:gs>
              <a:gs pos="100000">
                <a:schemeClr val="accent1">
                  <a:lumMod val="60000"/>
                  <a:lumOff val="40000"/>
                </a:schemeClr>
              </a:gs>
            </a:gsLst>
            <a:lin ang="0" scaled="0"/>
            <a:tileRect/>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2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22" name="円/楕円 21"/>
          <p:cNvSpPr/>
          <p:nvPr/>
        </p:nvSpPr>
        <p:spPr>
          <a:xfrm>
            <a:off x="511180" y="3839332"/>
            <a:ext cx="3628772" cy="269998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9" name="図 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2413340" y="4999604"/>
            <a:ext cx="1735214" cy="1324248"/>
          </a:xfrm>
          <a:prstGeom prst="ellipse">
            <a:avLst/>
          </a:prstGeom>
          <a:ln w="38100" cap="rnd">
            <a:solidFill>
              <a:schemeClr val="bg1"/>
            </a:solidFill>
          </a:ln>
          <a:effectLst/>
          <a:scene3d>
            <a:camera prst="orthographicFront"/>
            <a:lightRig rig="contrasting" dir="t">
              <a:rot lat="0" lon="0" rev="3000000"/>
            </a:lightRig>
          </a:scene3d>
          <a:sp3d>
            <a:contourClr>
              <a:srgbClr val="333333"/>
            </a:contourClr>
          </a:sp3d>
        </p:spPr>
      </p:pic>
      <p:sp>
        <p:nvSpPr>
          <p:cNvPr id="2" name="タイトル 1"/>
          <p:cNvSpPr>
            <a:spLocks noGrp="1"/>
          </p:cNvSpPr>
          <p:nvPr>
            <p:ph type="title"/>
          </p:nvPr>
        </p:nvSpPr>
        <p:spPr/>
        <p:txBody>
          <a:bodyPr/>
          <a:lstStyle/>
          <a:p>
            <a:r>
              <a:rPr lang="ja-JP" altLang="en-US" dirty="0" smtClean="0"/>
              <a:t>取組</a:t>
            </a:r>
            <a:r>
              <a:rPr lang="en-US" altLang="ja-JP" dirty="0" smtClean="0"/>
              <a:t>1-1 </a:t>
            </a:r>
            <a:r>
              <a:rPr lang="ja-JP" altLang="en-US" dirty="0" smtClean="0"/>
              <a:t>大阪大学共</a:t>
            </a:r>
            <a:r>
              <a:rPr lang="ja-JP" altLang="en-US" dirty="0"/>
              <a:t>創</a:t>
            </a:r>
            <a:r>
              <a:rPr lang="ja-JP" altLang="en-US" dirty="0" smtClean="0"/>
              <a:t>機構３：</a:t>
            </a:r>
            <a:r>
              <a:rPr lang="ja-JP" altLang="en-US" dirty="0"/>
              <a:t>中之島アゴラ</a:t>
            </a:r>
            <a:r>
              <a:rPr lang="ja-JP" altLang="en-US" dirty="0" smtClean="0"/>
              <a:t>構想</a:t>
            </a:r>
            <a:endParaRPr kumimoji="1" lang="ja-JP" altLang="en-US" dirty="0"/>
          </a:p>
        </p:txBody>
      </p:sp>
      <p:sp>
        <p:nvSpPr>
          <p:cNvPr id="3" name="スライド番号プレースホルダー 2"/>
          <p:cNvSpPr>
            <a:spLocks noGrp="1"/>
          </p:cNvSpPr>
          <p:nvPr>
            <p:ph type="sldNum" sz="quarter" idx="12"/>
          </p:nvPr>
        </p:nvSpPr>
        <p:spPr>
          <a:xfrm>
            <a:off x="-33848" y="31802"/>
            <a:ext cx="755576" cy="29264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付録４</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6" name="図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0881" y="2072896"/>
            <a:ext cx="3691408" cy="1628446"/>
          </a:xfrm>
          <a:prstGeom prst="rect">
            <a:avLst/>
          </a:prstGeom>
          <a:noFill/>
          <a:ln>
            <a:noFill/>
          </a:ln>
          <a:effectLst>
            <a:softEdge rad="127000"/>
          </a:effectLst>
        </p:spPr>
      </p:pic>
      <p:pic>
        <p:nvPicPr>
          <p:cNvPr id="7" name="Picture 5" descr="O:\aerial_n_0001.JPG"/>
          <p:cNvPicPr>
            <a:picLocks noChangeAspect="1" noChangeArrowheads="1"/>
          </p:cNvPicPr>
          <p:nvPr/>
        </p:nvPicPr>
        <p:blipFill rotWithShape="1">
          <a:blip r:embed="rId4" cstate="screen">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a:ext>
            </a:extLst>
          </a:blip>
          <a:srcRect l="251" t="14573" r="937" b="1622"/>
          <a:stretch/>
        </p:blipFill>
        <p:spPr bwMode="auto">
          <a:xfrm>
            <a:off x="4948352" y="2166041"/>
            <a:ext cx="3450270" cy="1432616"/>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413350" y="5000079"/>
            <a:ext cx="1795050" cy="1328922"/>
          </a:xfrm>
          <a:prstGeom prst="ellipse">
            <a:avLst/>
          </a:prstGeom>
          <a:ln w="38100" cap="rnd">
            <a:solidFill>
              <a:schemeClr val="bg1"/>
            </a:solidFill>
          </a:ln>
          <a:effectLst/>
          <a:scene3d>
            <a:camera prst="orthographicFront"/>
            <a:lightRig rig="contrasting" dir="t">
              <a:rot lat="0" lon="0" rev="3000000"/>
            </a:lightRig>
          </a:scene3d>
          <a:sp3d>
            <a:contourClr>
              <a:srgbClr val="333333"/>
            </a:contourClr>
          </a:sp3d>
        </p:spPr>
      </p:pic>
      <p:sp>
        <p:nvSpPr>
          <p:cNvPr id="12" name="正方形/長方形 11"/>
          <p:cNvSpPr/>
          <p:nvPr/>
        </p:nvSpPr>
        <p:spPr>
          <a:xfrm>
            <a:off x="305750" y="3951077"/>
            <a:ext cx="4212545" cy="923330"/>
          </a:xfrm>
          <a:prstGeom prst="rect">
            <a:avLst/>
          </a:prstGeom>
          <a:noFill/>
          <a:ln>
            <a:noFill/>
          </a:ln>
        </p:spPr>
        <p:txBody>
          <a:bodyPr wrap="square" lIns="0" tIns="0" rIns="0" bIns="0">
            <a:spAutoFit/>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2016</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年</a:t>
            </a: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8</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月</a:t>
            </a: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24</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日、大阪市長からの要請に基づき、</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吉村洋文大阪市長、松井一郎大阪府知事に</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中之島</a:t>
            </a: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4</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丁目再開発基本構想案</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base" latinLnBrk="0" hangingPunct="1">
              <a:lnSpc>
                <a:spcPts val="1800"/>
              </a:lnSpc>
              <a:spcBef>
                <a:spcPct val="0"/>
              </a:spcBef>
              <a:spcAft>
                <a:spcPct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rPr>
              <a:t>「大阪大学中之島アゴラ構想</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」を手交</a:t>
            </a:r>
            <a:endPar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13" name="テキスト ボックス 12"/>
          <p:cNvSpPr txBox="1"/>
          <p:nvPr/>
        </p:nvSpPr>
        <p:spPr>
          <a:xfrm>
            <a:off x="179512" y="460984"/>
            <a:ext cx="8784976" cy="1218282"/>
          </a:xfrm>
          <a:prstGeom prst="rect">
            <a:avLst/>
          </a:prstGeom>
          <a:solidFill>
            <a:schemeClr val="tx2">
              <a:lumMod val="20000"/>
              <a:lumOff val="80000"/>
            </a:schemeClr>
          </a:solidFill>
          <a:ln>
            <a:noFill/>
          </a:ln>
        </p:spPr>
        <p:txBody>
          <a:bodyPr wrap="square" lIns="0" tIns="0" rIns="0" bIns="0" rtlCol="0">
            <a:spAutoFit/>
          </a:bodyPr>
          <a:lstStyle/>
          <a:p>
            <a:pPr marL="0" marR="0" lvl="0" indent="0" algn="just" defTabSz="914400" rtl="0" eaLnBrk="1" fontAlgn="auto" latinLnBrk="0" hangingPunct="1">
              <a:lnSpc>
                <a:spcPts val="19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eiryo UI" panose="020B0604030504040204" pitchFamily="50" charset="-128"/>
              </a:rPr>
              <a:t>大阪市北区中之島</a:t>
            </a:r>
            <a:r>
              <a:rPr kumimoji="0" lang="en-US" altLang="ja-JP" sz="1400" b="1" i="0" u="none" strike="noStrike" kern="0" cap="none" spc="0" normalizeH="0" baseline="0" noProof="0" dirty="0" smtClean="0">
                <a:ln>
                  <a:noFill/>
                </a:ln>
                <a:solidFill>
                  <a:srgbClr val="C00000">
                    <a:lumMod val="75000"/>
                  </a:srgbClr>
                </a:solidFill>
                <a:effectLst/>
                <a:uLnTx/>
                <a:uFillTx/>
                <a:latin typeface="メイリオ"/>
                <a:ea typeface="メイリオ"/>
                <a:cs typeface="Meiryo UI" panose="020B0604030504040204" pitchFamily="50" charset="-128"/>
              </a:rPr>
              <a:t>4</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eiryo UI" panose="020B0604030504040204" pitchFamily="50" charset="-128"/>
              </a:rPr>
              <a:t>丁目エリアは大阪帝国大学発祥の地であり、大阪大学医学部、歯学部、および理学部があったゆかりの場所</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である。大阪大学創立</a:t>
            </a:r>
            <a:r>
              <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70</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周年記念事業の一環として、</a:t>
            </a:r>
            <a:r>
              <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2004</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年</a:t>
            </a:r>
            <a:r>
              <a:rPr kumimoji="0" lang="en-US" altLang="ja-JP"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4</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月に大阪大学中之島センターを開設し、今では大阪大学中之島キャンパスとして、本学の社学連携活動の拠点となっている。中之島の地で事業を行う企業や諸団体と本学が共に手を携え、大阪の文化・芸術の息吹をも積極的に発信し、</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eiryo UI" panose="020B0604030504040204" pitchFamily="50" charset="-128"/>
              </a:rPr>
              <a:t>大阪市中心部のにぎわいの創出にも貢献</a:t>
            </a:r>
            <a:r>
              <a:rPr kumimoji="0" lang="ja-JP" altLang="en-US" sz="1400" b="1" kern="0" dirty="0" smtClean="0">
                <a:solidFill>
                  <a:prstClr val="black"/>
                </a:solidFill>
                <a:latin typeface="メイリオ"/>
                <a:ea typeface="メイリオ"/>
                <a:cs typeface="Meiryo UI" panose="020B0604030504040204" pitchFamily="50" charset="-128"/>
              </a:rPr>
              <a:t>する</a:t>
            </a:r>
            <a:r>
              <a:rPr kumimoji="0" lang="ja-JP" altLang="en-US" sz="1400" b="1" i="0" u="none" strike="noStrike" kern="0" cap="none" spc="0" normalizeH="0" baseline="0" noProof="0" dirty="0" err="1" smtClean="0">
                <a:ln>
                  <a:noFill/>
                </a:ln>
                <a:solidFill>
                  <a:prstClr val="black"/>
                </a:solidFill>
                <a:effectLst/>
                <a:uLnTx/>
                <a:uFillTx/>
                <a:latin typeface="メイリオ"/>
                <a:ea typeface="メイリオ"/>
                <a:cs typeface="Meiryo UI" panose="020B0604030504040204" pitchFamily="50" charset="-128"/>
              </a:rPr>
              <a:t>。</a:t>
            </a:r>
            <a:endPar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endParaRPr>
          </a:p>
        </p:txBody>
      </p:sp>
      <p:sp>
        <p:nvSpPr>
          <p:cNvPr id="14" name="右矢印 13"/>
          <p:cNvSpPr/>
          <p:nvPr/>
        </p:nvSpPr>
        <p:spPr>
          <a:xfrm>
            <a:off x="4139952" y="2475231"/>
            <a:ext cx="739298" cy="560623"/>
          </a:xfrm>
          <a:prstGeom prst="rightArrow">
            <a:avLst/>
          </a:prstGeom>
          <a:solidFill>
            <a:schemeClr val="accent1">
              <a:lumMod val="60000"/>
              <a:lumOff val="40000"/>
            </a:schemeClr>
          </a:soli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2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15" name="テキスト ボックス 14"/>
          <p:cNvSpPr txBox="1"/>
          <p:nvPr/>
        </p:nvSpPr>
        <p:spPr>
          <a:xfrm>
            <a:off x="4830225" y="4477965"/>
            <a:ext cx="3918240" cy="1949252"/>
          </a:xfrm>
          <a:prstGeom prst="rect">
            <a:avLst/>
          </a:prstGeom>
          <a:noFill/>
          <a:ln>
            <a:noFill/>
          </a:ln>
        </p:spPr>
        <p:txBody>
          <a:bodyPr wrap="square" lIns="0" tIns="0" rIns="0" bIns="0" rtlCol="0">
            <a:spAutoFit/>
          </a:bodyPr>
          <a:lstStyle/>
          <a:p>
            <a:pPr marL="0" marR="0" lvl="0" indent="0" algn="just" defTabSz="914400" rtl="0" eaLnBrk="1" fontAlgn="auto" latinLnBrk="0" hangingPunct="1">
              <a:lnSpc>
                <a:spcPts val="19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行政、地域住民、多様な産業界、事業者、賛同する教育・研究機関と協働して、国際的なイノベーション人材の育成と新たな産業の創出を行い、</a:t>
            </a:r>
            <a:r>
              <a:rPr kumimoji="0" lang="ja-JP" altLang="en-US" sz="1400" b="1" i="0" u="sng"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世界の知的リソースやビジネスリソースが集まる</a:t>
            </a:r>
            <a:r>
              <a:rPr kumimoji="0" lang="ja-JP" altLang="en-US" sz="1400" b="1" i="0" u="sng" strike="noStrike" kern="0" cap="none" spc="0" normalizeH="0" baseline="0" noProof="0" dirty="0" smtClean="0">
                <a:ln>
                  <a:noFill/>
                </a:ln>
                <a:solidFill>
                  <a:srgbClr val="C00000">
                    <a:lumMod val="75000"/>
                  </a:srgbClr>
                </a:solidFill>
                <a:effectLst/>
                <a:uLnTx/>
                <a:uFillTx/>
                <a:latin typeface="メイリオ"/>
                <a:ea typeface="メイリオ"/>
                <a:cs typeface="Meiryo UI" panose="020B0604030504040204" pitchFamily="50" charset="-128"/>
              </a:rPr>
              <a:t>共創イノベーションのアカデミックハブ</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として、地域の特性を活かした新たな</a:t>
            </a:r>
            <a:r>
              <a:rPr kumimoji="0" lang="ja-JP" altLang="en-US" sz="1400" b="1" i="0" u="sng"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社会的価値の創造や社会ソリューションにチャレンジし、関西発で、日本全体さらには世界に向けた発信</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を目指す。</a:t>
            </a:r>
          </a:p>
        </p:txBody>
      </p:sp>
      <p:sp>
        <p:nvSpPr>
          <p:cNvPr id="18" name="テキスト ボックス 17"/>
          <p:cNvSpPr txBox="1"/>
          <p:nvPr/>
        </p:nvSpPr>
        <p:spPr>
          <a:xfrm>
            <a:off x="777958" y="1836690"/>
            <a:ext cx="3503880" cy="360000"/>
          </a:xfrm>
          <a:prstGeom prst="roundRect">
            <a:avLst>
              <a:gd name="adj" fmla="val 50000"/>
            </a:avLst>
          </a:prstGeom>
          <a:solidFill>
            <a:schemeClr val="accent1">
              <a:lumMod val="75000"/>
            </a:schemeClr>
          </a:solidFill>
          <a:effectLst/>
        </p:spPr>
        <p:style>
          <a:lnRef idx="0">
            <a:schemeClr val="accent1"/>
          </a:lnRef>
          <a:fillRef idx="3">
            <a:schemeClr val="accent1"/>
          </a:fillRef>
          <a:effectRef idx="3">
            <a:schemeClr val="accent1"/>
          </a:effectRef>
          <a:fontRef idx="minor">
            <a:schemeClr val="lt1"/>
          </a:fontRef>
        </p:style>
        <p:txBody>
          <a:bodyPr wrap="square" lIns="0" tIns="0" rIns="0" bIns="0" rtlCol="0">
            <a:no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ja-JP" altLang="en-US" sz="1800" b="1" i="0" u="none" strike="noStrike" kern="1200" cap="none" spc="0" normalizeH="0" baseline="0" noProof="0" dirty="0">
                <a:ln>
                  <a:noFill/>
                </a:ln>
                <a:solidFill>
                  <a:prstClr val="white"/>
                </a:solidFill>
                <a:effectLst/>
                <a:uLnTx/>
                <a:uFillTx/>
                <a:latin typeface="メイリオ"/>
                <a:ea typeface="メイリオ"/>
                <a:cs typeface="Arial" panose="020B0604020202020204" pitchFamily="34" charset="0"/>
              </a:rPr>
              <a:t>大阪大学は中之島が創学の地</a:t>
            </a:r>
          </a:p>
        </p:txBody>
      </p:sp>
      <p:sp>
        <p:nvSpPr>
          <p:cNvPr id="19" name="テキスト ボックス 18"/>
          <p:cNvSpPr txBox="1"/>
          <p:nvPr/>
        </p:nvSpPr>
        <p:spPr>
          <a:xfrm>
            <a:off x="4547656" y="1836690"/>
            <a:ext cx="4104456" cy="360000"/>
          </a:xfrm>
          <a:prstGeom prst="roundRect">
            <a:avLst>
              <a:gd name="adj" fmla="val 50000"/>
            </a:avLst>
          </a:prstGeom>
          <a:solidFill>
            <a:schemeClr val="bg1"/>
          </a:solidFill>
          <a:ln w="38100">
            <a:solidFill>
              <a:schemeClr val="bg1">
                <a:lumMod val="65000"/>
              </a:schemeClr>
            </a:solidFill>
          </a:ln>
          <a:effectLst/>
        </p:spPr>
        <p:style>
          <a:lnRef idx="0">
            <a:schemeClr val="accent1"/>
          </a:lnRef>
          <a:fillRef idx="3">
            <a:schemeClr val="accent1"/>
          </a:fillRef>
          <a:effectRef idx="3">
            <a:schemeClr val="accent1"/>
          </a:effectRef>
          <a:fontRef idx="minor">
            <a:schemeClr val="lt1"/>
          </a:fontRef>
        </p:style>
        <p:txBody>
          <a:bodyPr wrap="square" lIns="0" tIns="0" rIns="0" bIns="0" rtlCol="0">
            <a:no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ja-JP" altLang="en-US" sz="18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空き地が目立つ中之島センター周辺</a:t>
            </a:r>
          </a:p>
        </p:txBody>
      </p:sp>
      <p:sp>
        <p:nvSpPr>
          <p:cNvPr id="23" name="右矢印 22"/>
          <p:cNvSpPr/>
          <p:nvPr/>
        </p:nvSpPr>
        <p:spPr>
          <a:xfrm>
            <a:off x="3978866" y="4810972"/>
            <a:ext cx="689643" cy="560623"/>
          </a:xfrm>
          <a:prstGeom prst="rightArrow">
            <a:avLst/>
          </a:prstGeom>
          <a:gradFill>
            <a:gsLst>
              <a:gs pos="0">
                <a:schemeClr val="accent5">
                  <a:lumMod val="75000"/>
                  <a:alpha val="0"/>
                </a:schemeClr>
              </a:gs>
              <a:gs pos="100000">
                <a:schemeClr val="accent5">
                  <a:lumMod val="75000"/>
                </a:schemeClr>
              </a:gs>
            </a:gsLst>
            <a:lin ang="0" scaled="0"/>
          </a:gradFill>
          <a:ln w="25400" cap="flat" cmpd="sng" algn="ctr">
            <a:noFill/>
            <a:prstDash val="solid"/>
          </a:ln>
          <a:effectLst/>
        </p:spPr>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ja-JP" altLang="en-US" sz="12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24" name="テキスト ボックス 23"/>
          <p:cNvSpPr txBox="1"/>
          <p:nvPr/>
        </p:nvSpPr>
        <p:spPr>
          <a:xfrm>
            <a:off x="5034305" y="4016854"/>
            <a:ext cx="3503880" cy="360000"/>
          </a:xfrm>
          <a:prstGeom prst="roundRect">
            <a:avLst>
              <a:gd name="adj" fmla="val 50000"/>
            </a:avLst>
          </a:prstGeom>
        </p:spPr>
        <p:style>
          <a:lnRef idx="1">
            <a:schemeClr val="accent5"/>
          </a:lnRef>
          <a:fillRef idx="3">
            <a:schemeClr val="accent5"/>
          </a:fillRef>
          <a:effectRef idx="2">
            <a:schemeClr val="accent5"/>
          </a:effectRef>
          <a:fontRef idx="minor">
            <a:schemeClr val="lt1"/>
          </a:fontRef>
        </p:style>
        <p:txBody>
          <a:bodyPr wrap="square" lIns="0" tIns="0" rIns="0" bIns="0" rtlCol="0">
            <a:noAutofit/>
          </a:bodyPr>
          <a:lstStyle/>
          <a:p>
            <a:pPr marL="0" marR="0" lvl="0" indent="0" algn="ctr" defTabSz="457200" rtl="0" eaLnBrk="1" fontAlgn="auto" latinLnBrk="0" hangingPunct="1">
              <a:lnSpc>
                <a:spcPct val="110000"/>
              </a:lnSpc>
              <a:spcBef>
                <a:spcPts val="0"/>
              </a:spcBef>
              <a:spcAft>
                <a:spcPts val="600"/>
              </a:spcAft>
              <a:buClrTx/>
              <a:buSzTx/>
              <a:buFontTx/>
              <a:buNone/>
              <a:tabLst/>
              <a:defRPr/>
            </a:pPr>
            <a:r>
              <a:rPr kumimoji="0" lang="ja-JP" altLang="en-US" sz="1800" b="1" i="0" u="none" strike="noStrike" kern="1200" cap="none" spc="0" normalizeH="0" baseline="0" noProof="0" dirty="0">
                <a:ln>
                  <a:noFill/>
                </a:ln>
                <a:solidFill>
                  <a:prstClr val="white"/>
                </a:solidFill>
                <a:effectLst/>
                <a:uLnTx/>
                <a:uFillTx/>
                <a:latin typeface="メイリオ"/>
                <a:ea typeface="メイリオ"/>
                <a:cs typeface="Arial" panose="020B0604020202020204" pitchFamily="34" charset="0"/>
              </a:rPr>
              <a:t>「大阪大学中之島アゴラ構想」</a:t>
            </a:r>
          </a:p>
        </p:txBody>
      </p:sp>
      <p:sp>
        <p:nvSpPr>
          <p:cNvPr id="4" name="楕円 3"/>
          <p:cNvSpPr/>
          <p:nvPr/>
        </p:nvSpPr>
        <p:spPr>
          <a:xfrm>
            <a:off x="5940152" y="2611810"/>
            <a:ext cx="360040" cy="2752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 name="正方形/長方形 20"/>
          <p:cNvSpPr/>
          <p:nvPr/>
        </p:nvSpPr>
        <p:spPr>
          <a:xfrm>
            <a:off x="334182" y="6499685"/>
            <a:ext cx="4212545" cy="230832"/>
          </a:xfrm>
          <a:prstGeom prst="rect">
            <a:avLst/>
          </a:prstGeom>
          <a:noFill/>
          <a:ln>
            <a:noFill/>
          </a:ln>
        </p:spPr>
        <p:txBody>
          <a:bodyPr wrap="square" lIns="0" tIns="0" rIns="0" bIns="0">
            <a:spAutoFit/>
          </a:bodyPr>
          <a:lstStyle/>
          <a:p>
            <a:pPr marL="0" marR="0" lvl="0" indent="0" algn="ctr" defTabSz="914400" rtl="0" eaLnBrk="1" fontAlgn="base" latinLnBrk="0" hangingPunct="1">
              <a:lnSpc>
                <a:spcPts val="1800"/>
              </a:lnSpc>
              <a:spcBef>
                <a:spcPct val="0"/>
              </a:spcBef>
              <a:spcAft>
                <a:spcPct val="0"/>
              </a:spcAft>
              <a:buClrTx/>
              <a:buSzTx/>
              <a:buFontTx/>
              <a:buNone/>
              <a:tabLst/>
              <a:defRPr/>
            </a:pP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現在、大阪府・大阪市と協議会を設置し検討中</a:t>
            </a:r>
            <a:endParaRPr kumimoji="0" lang="ja-JP" altLang="en-US" sz="1400" b="1" i="0" u="none" strike="noStrike" kern="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Tree>
    <p:extLst>
      <p:ext uri="{BB962C8B-B14F-4D97-AF65-F5344CB8AC3E}">
        <p14:creationId xmlns:p14="http://schemas.microsoft.com/office/powerpoint/2010/main" val="2655522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下矢印 2"/>
          <p:cNvSpPr/>
          <p:nvPr/>
        </p:nvSpPr>
        <p:spPr>
          <a:xfrm>
            <a:off x="7650815" y="4901924"/>
            <a:ext cx="862070" cy="890566"/>
          </a:xfrm>
          <a:prstGeom prst="downArrow">
            <a:avLst>
              <a:gd name="adj1" fmla="val 50000"/>
              <a:gd name="adj2" fmla="val 3950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 name="角丸四角形 10"/>
          <p:cNvSpPr/>
          <p:nvPr/>
        </p:nvSpPr>
        <p:spPr>
          <a:xfrm>
            <a:off x="4065011" y="2719547"/>
            <a:ext cx="3057231" cy="1115010"/>
          </a:xfrm>
          <a:prstGeom prst="roundRect">
            <a:avLst>
              <a:gd name="adj" fmla="val 8007"/>
            </a:avLst>
          </a:prstGeom>
          <a:solidFill>
            <a:schemeClr val="accent2">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662"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9" name="テキスト ボックス 98"/>
          <p:cNvSpPr txBox="1"/>
          <p:nvPr/>
        </p:nvSpPr>
        <p:spPr>
          <a:xfrm>
            <a:off x="4057450" y="2611481"/>
            <a:ext cx="2792342" cy="252000"/>
          </a:xfrm>
          <a:prstGeom prst="roundRect">
            <a:avLst>
              <a:gd name="adj" fmla="val 50000"/>
            </a:avLst>
          </a:prstGeom>
          <a:solidFill>
            <a:srgbClr val="FFBE6E"/>
          </a:solidFill>
        </p:spPr>
        <p:txBody>
          <a:bodyPr wrap="none" lIns="0" tIns="36000" rIns="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mn-cs"/>
              </a:rPr>
              <a:t>先進的な診断予防法の開発へ</a:t>
            </a:r>
          </a:p>
        </p:txBody>
      </p:sp>
      <p:sp>
        <p:nvSpPr>
          <p:cNvPr id="5" name="角丸四角形 4"/>
          <p:cNvSpPr/>
          <p:nvPr/>
        </p:nvSpPr>
        <p:spPr>
          <a:xfrm>
            <a:off x="107503" y="748909"/>
            <a:ext cx="8849774" cy="566961"/>
          </a:xfrm>
          <a:prstGeom prst="roundRect">
            <a:avLst/>
          </a:prstGeom>
          <a:solidFill>
            <a:srgbClr val="E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20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 name="テキスト ボックス 5"/>
          <p:cNvSpPr txBox="1"/>
          <p:nvPr/>
        </p:nvSpPr>
        <p:spPr>
          <a:xfrm>
            <a:off x="740372" y="797626"/>
            <a:ext cx="8584155" cy="504000"/>
          </a:xfrm>
          <a:prstGeom prst="rect">
            <a:avLst/>
          </a:prstGeom>
          <a:noFill/>
        </p:spPr>
        <p:txBody>
          <a:bodyPr wrap="none" lIns="0" tIns="0" rIns="0" bIns="0" rtlCol="0" anchor="ctr" anchorCtr="0">
            <a:noAutofit/>
          </a:bodyPr>
          <a:lstStyle/>
          <a:p>
            <a:pPr marL="0" marR="0" lvl="0" indent="0" algn="l" defTabSz="844083" rtl="0" eaLnBrk="1" fontAlgn="auto" latinLnBrk="0" hangingPunct="1">
              <a:lnSpc>
                <a:spcPct val="100000"/>
              </a:lnSpc>
              <a:spcBef>
                <a:spcPts val="0"/>
              </a:spcBef>
              <a:spcAft>
                <a:spcPts val="0"/>
              </a:spcAft>
              <a:buClr>
                <a:srgbClr val="055DCD">
                  <a:lumMod val="75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rPr>
              <a:t>生命</a:t>
            </a: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科学の真髄をついた研究において世界トップを目指す</a:t>
            </a:r>
          </a:p>
          <a:p>
            <a:pPr marL="0" marR="0" lvl="0" indent="0" algn="l" defTabSz="844083" rtl="0" eaLnBrk="1" fontAlgn="auto" latinLnBrk="0" hangingPunct="1">
              <a:lnSpc>
                <a:spcPct val="100000"/>
              </a:lnSpc>
              <a:spcBef>
                <a:spcPts val="0"/>
              </a:spcBef>
              <a:spcAft>
                <a:spcPts val="0"/>
              </a:spcAft>
              <a:buClr>
                <a:srgbClr val="055DCD">
                  <a:lumMod val="75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大学</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をあげて戦略的な</a:t>
            </a: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医療イノベーション・創薬研究拠点形成を強力に推進</a:t>
            </a:r>
          </a:p>
        </p:txBody>
      </p:sp>
      <p:sp>
        <p:nvSpPr>
          <p:cNvPr id="7" name="角丸四角形 6"/>
          <p:cNvSpPr/>
          <p:nvPr/>
        </p:nvSpPr>
        <p:spPr>
          <a:xfrm>
            <a:off x="107503" y="1364977"/>
            <a:ext cx="3588153" cy="5292000"/>
          </a:xfrm>
          <a:prstGeom prst="roundRect">
            <a:avLst>
              <a:gd name="adj" fmla="val 2508"/>
            </a:avLst>
          </a:prstGeom>
          <a:solidFill>
            <a:srgbClr val="E1F5FF"/>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662"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 name="角丸四角形 7"/>
          <p:cNvSpPr/>
          <p:nvPr/>
        </p:nvSpPr>
        <p:spPr>
          <a:xfrm>
            <a:off x="4053541" y="1432220"/>
            <a:ext cx="3057231" cy="1088756"/>
          </a:xfrm>
          <a:prstGeom prst="roundRect">
            <a:avLst>
              <a:gd name="adj" fmla="val 8007"/>
            </a:avLst>
          </a:prstGeom>
          <a:solidFill>
            <a:schemeClr val="accent2">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662"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 name="テキスト ボックス 9"/>
          <p:cNvSpPr txBox="1"/>
          <p:nvPr/>
        </p:nvSpPr>
        <p:spPr>
          <a:xfrm>
            <a:off x="4126044" y="1698195"/>
            <a:ext cx="3157641" cy="807927"/>
          </a:xfrm>
          <a:prstGeom prst="rect">
            <a:avLst/>
          </a:prstGeom>
          <a:noFill/>
        </p:spPr>
        <p:txBody>
          <a:bodyPr wrap="square" lIns="0" tIns="0" rIns="0" bIns="0" rtlCol="0">
            <a:noAutofit/>
          </a:bodyPr>
          <a:lstStyle/>
          <a:p>
            <a:pPr marL="152400" marR="0" lvl="0" indent="-151200" algn="l" defTabSz="844083" rtl="0" eaLnBrk="1" fontAlgn="auto" latinLnBrk="0" hangingPunct="1">
              <a:lnSpc>
                <a:spcPct val="100000"/>
              </a:lnSpc>
              <a:spcBef>
                <a:spcPts val="0"/>
              </a:spcBef>
              <a:spcAft>
                <a:spcPts val="200"/>
              </a:spcAft>
              <a:buClr>
                <a:srgbClr val="598024"/>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免疫疾患、アレルギー疾患の発症</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病因発見</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200"/>
              </a:spcAft>
              <a:buClr>
                <a:srgbClr val="598024"/>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神経変性疾患、血管炎の発症要因の開発</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200"/>
              </a:spcAft>
              <a:buClr>
                <a:srgbClr val="598024"/>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循環器、代謝疾患の発症要因の発見</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2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癌免疫療法の適応</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の</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決定</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 name="テキスト ボックス 12"/>
          <p:cNvSpPr txBox="1"/>
          <p:nvPr/>
        </p:nvSpPr>
        <p:spPr>
          <a:xfrm>
            <a:off x="4137847" y="2965935"/>
            <a:ext cx="2990769" cy="864168"/>
          </a:xfrm>
          <a:prstGeom prst="rect">
            <a:avLst/>
          </a:prstGeom>
          <a:noFill/>
        </p:spPr>
        <p:txBody>
          <a:bodyPr wrap="square" lIns="0" tIns="0" rIns="0" bIns="0" rtlCol="0">
            <a:noAutofit/>
          </a:bodyPr>
          <a:lstStyle/>
          <a:p>
            <a:pPr marL="152400" marR="0" lvl="0" indent="-151200" algn="l" defTabSz="844083" rtl="0" eaLnBrk="1" fontAlgn="auto" latinLnBrk="0" hangingPunct="1">
              <a:lnSpc>
                <a:spcPct val="100000"/>
              </a:lnSpc>
              <a:spcBef>
                <a:spcPts val="0"/>
              </a:spcBef>
              <a:spcAft>
                <a:spcPts val="200"/>
              </a:spcAft>
              <a:buClr>
                <a:srgbClr val="148246"/>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免</a:t>
            </a:r>
            <a:r>
              <a:rPr kumimoji="1" lang="ja-JP" altLang="en-US" sz="1200" b="1" i="0" u="none" strike="noStrike" kern="1200" cap="none" spc="-300" normalizeH="0" baseline="0" noProof="0" dirty="0">
                <a:ln>
                  <a:noFill/>
                </a:ln>
                <a:solidFill>
                  <a:prstClr val="black"/>
                </a:solidFill>
                <a:effectLst/>
                <a:uLnTx/>
                <a:uFillTx/>
                <a:latin typeface="メイリオ"/>
                <a:ea typeface="メイリオ"/>
                <a:cs typeface="+mn-cs"/>
              </a:rPr>
              <a:t>疫・</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神経疾患</a:t>
            </a:r>
            <a:r>
              <a:rPr kumimoji="1" lang="ja-JP" altLang="en-US" sz="1200" b="1" i="0" u="none" strike="noStrike" kern="1200" cap="none" spc="-600" normalizeH="0" baseline="0" noProof="0" dirty="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循環器疾患</a:t>
            </a:r>
            <a:r>
              <a:rPr kumimoji="1" lang="ja-JP" altLang="en-US" sz="1200" b="1" i="0" u="none" strike="noStrike" kern="1200" cap="none" spc="-600" normalizeH="0" baseline="0" noProof="0" dirty="0">
                <a:ln>
                  <a:noFill/>
                </a:ln>
                <a:solidFill>
                  <a:prstClr val="black"/>
                </a:solidFill>
                <a:effectLst/>
                <a:uLnTx/>
                <a:uFillTx/>
                <a:latin typeface="メイリオ"/>
                <a:ea typeface="メイリオ"/>
                <a:cs typeface="+mn-cs"/>
              </a:rPr>
              <a:t>、</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がんの超早期診断を可能にするバイオマーカーの発見</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200"/>
              </a:spcAft>
              <a:buClr>
                <a:srgbClr val="148246"/>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心不全の予後因子の発見</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200"/>
              </a:spcAft>
              <a:buClr>
                <a:srgbClr val="148246"/>
              </a:buClr>
              <a:buSzTx/>
              <a:buFont typeface="Wingdings" panose="05000000000000000000" pitchFamily="2" charset="2"/>
              <a:buChar char="l"/>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癌の予後因子の発見</a:t>
            </a:r>
            <a:endPar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角丸四角形 13"/>
          <p:cNvSpPr/>
          <p:nvPr/>
        </p:nvSpPr>
        <p:spPr>
          <a:xfrm>
            <a:off x="4052205" y="4088063"/>
            <a:ext cx="3057231" cy="2563589"/>
          </a:xfrm>
          <a:prstGeom prst="roundRect">
            <a:avLst>
              <a:gd name="adj" fmla="val 2970"/>
            </a:avLst>
          </a:prstGeom>
          <a:solidFill>
            <a:schemeClr val="accent2">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3776" marR="0" lvl="0" indent="-263776" algn="ctr"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1" lang="ja-JP" altLang="en-US" sz="1662"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5" name="テキスト ボックス 14"/>
          <p:cNvSpPr txBox="1"/>
          <p:nvPr/>
        </p:nvSpPr>
        <p:spPr>
          <a:xfrm>
            <a:off x="4067860" y="3972840"/>
            <a:ext cx="3081978" cy="247215"/>
          </a:xfrm>
          <a:prstGeom prst="roundRect">
            <a:avLst>
              <a:gd name="adj" fmla="val 50000"/>
            </a:avLst>
          </a:prstGeom>
          <a:solidFill>
            <a:srgbClr val="FFBE6E"/>
          </a:solidFill>
        </p:spPr>
        <p:txBody>
          <a:bodyPr wrap="none" lIns="0" tIns="36000" rIns="0" bIns="0" rtlCol="0" anchor="ctr" anchorCtr="0">
            <a:noAutofit/>
          </a:bodyPr>
          <a:lstStyle/>
          <a:p>
            <a:pPr marL="0" marR="0" lvl="0" indent="0" defTabSz="844083"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mn-cs"/>
              </a:rPr>
              <a:t> 革新的</a:t>
            </a: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mn-cs"/>
              </a:rPr>
              <a:t>な治療方法の開発へ</a:t>
            </a:r>
            <a:endParaRPr kumimoji="1" lang="en-US" altLang="ja-JP" sz="15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6" name="テキスト ボックス 15"/>
          <p:cNvSpPr txBox="1"/>
          <p:nvPr/>
        </p:nvSpPr>
        <p:spPr>
          <a:xfrm>
            <a:off x="4126044" y="4289565"/>
            <a:ext cx="2991058" cy="2026130"/>
          </a:xfrm>
          <a:prstGeom prst="rect">
            <a:avLst/>
          </a:prstGeom>
          <a:noFill/>
        </p:spPr>
        <p:txBody>
          <a:bodyPr wrap="square" lIns="0" tIns="0" rIns="0" bIns="0" rtlCol="0">
            <a:noAutofit/>
          </a:bodyPr>
          <a:lstStyle/>
          <a:p>
            <a:pPr marL="152400" marR="0" lvl="0" indent="-151200" algn="l" defTabSz="844083" rtl="0" eaLnBrk="1" fontAlgn="auto" latinLnBrk="0" hangingPunct="1">
              <a:lnSpc>
                <a:spcPct val="100000"/>
              </a:lnSpc>
              <a:spcBef>
                <a:spcPts val="0"/>
              </a:spcBef>
              <a:spcAft>
                <a:spcPts val="6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ブロックバスター</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新薬</a:t>
            </a: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の</a:t>
            </a:r>
            <a:r>
              <a:rPr kumimoji="1" lang="ja-JP" altLang="ja-JP" sz="1200" b="1" i="0" u="none" strike="noStrike" kern="1200" cap="none" spc="0" normalizeH="0" baseline="0" noProof="0" dirty="0" smtClean="0">
                <a:ln>
                  <a:noFill/>
                </a:ln>
                <a:solidFill>
                  <a:prstClr val="black"/>
                </a:solidFill>
                <a:effectLst/>
                <a:uLnTx/>
                <a:uFillTx/>
                <a:latin typeface="メイリオ"/>
                <a:ea typeface="メイリオ"/>
                <a:cs typeface="+mn-cs"/>
              </a:rPr>
              <a:t>開発</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
            </a:r>
            <a:b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b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現在世界の薬の売り上げ</a:t>
            </a:r>
            <a:r>
              <a:rPr kumimoji="1" lang="ja-JP" altLang="ja-JP" sz="1200" b="1" i="0" u="none" strike="noStrike" kern="1200" cap="none" spc="0" normalizeH="0" baseline="0" noProof="0" dirty="0" smtClean="0">
                <a:ln>
                  <a:noFill/>
                </a:ln>
                <a:solidFill>
                  <a:srgbClr val="055DCD"/>
                </a:solidFill>
                <a:effectLst/>
                <a:uLnTx/>
                <a:uFillTx/>
                <a:latin typeface="メイリオ"/>
                <a:ea typeface="メイリオ"/>
                <a:cs typeface="+mn-cs"/>
              </a:rPr>
              <a:t>の</a:t>
            </a:r>
            <a:r>
              <a:rPr kumimoji="1" lang="en-US" altLang="ja-JP" sz="1200" b="1" i="0" u="none" strike="noStrike" kern="1200" cap="none" spc="0" normalizeH="0" baseline="0" noProof="0" dirty="0" smtClean="0">
                <a:ln>
                  <a:noFill/>
                </a:ln>
                <a:solidFill>
                  <a:srgbClr val="055DCD"/>
                </a:solidFill>
                <a:effectLst/>
                <a:uLnTx/>
                <a:uFillTx/>
                <a:latin typeface="メイリオ"/>
                <a:ea typeface="メイリオ"/>
                <a:cs typeface="+mn-cs"/>
              </a:rPr>
              <a:t>70</a:t>
            </a:r>
            <a:r>
              <a:rPr kumimoji="1" lang="ja-JP" altLang="en-US" sz="1200" b="1" i="0" u="none" strike="noStrike" kern="1200" cap="none" spc="0" normalizeH="0" baseline="0" noProof="0" dirty="0" smtClean="0">
                <a:ln>
                  <a:noFill/>
                </a:ln>
                <a:solidFill>
                  <a:srgbClr val="055DCD"/>
                </a:solidFill>
                <a:effectLst/>
                <a:uLnTx/>
                <a:uFillTx/>
                <a:latin typeface="メイリオ"/>
                <a:ea typeface="メイリオ"/>
                <a:cs typeface="+mn-cs"/>
              </a:rPr>
              <a:t>％</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は免疫・アレルギー疾患関係の薬剤</a:t>
            </a:r>
            <a:endParaRPr kumimoji="1" lang="en-US" altLang="ja-JP" sz="1200" b="1" i="0" u="none" strike="noStrike" kern="1200" cap="none" spc="0" normalizeH="0" baseline="0" noProof="0" dirty="0">
              <a:ln>
                <a:noFill/>
              </a:ln>
              <a:solidFill>
                <a:srgbClr val="055DCD"/>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6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オーダーメイドに最も適切な薬剤を</a:t>
            </a:r>
            <a:r>
              <a:rPr kumimoji="1" lang="ja-JP" altLang="ja-JP" sz="1200" b="1" i="0" u="none" strike="noStrike" kern="1200" cap="none" spc="0" normalizeH="0" baseline="0" noProof="0" dirty="0" smtClean="0">
                <a:ln>
                  <a:noFill/>
                </a:ln>
                <a:solidFill>
                  <a:prstClr val="black"/>
                </a:solidFill>
                <a:effectLst/>
                <a:uLnTx/>
                <a:uFillTx/>
                <a:latin typeface="メイリオ"/>
                <a:ea typeface="メイリオ"/>
                <a:cs typeface="+mn-cs"/>
              </a:rPr>
              <a:t>選択</a:t>
            </a: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ストップ</a:t>
            </a:r>
            <a:r>
              <a:rPr kumimoji="1" lang="ja-JP" altLang="ja-JP" sz="1200" b="1" i="0" u="none" strike="noStrike" kern="1200" cap="none" spc="0" normalizeH="0" baseline="0" noProof="0" dirty="0" smtClean="0">
                <a:ln>
                  <a:noFill/>
                </a:ln>
                <a:solidFill>
                  <a:srgbClr val="055DCD"/>
                </a:solidFill>
                <a:effectLst/>
                <a:uLnTx/>
                <a:uFillTx/>
                <a:latin typeface="メイリオ"/>
                <a:ea typeface="メイリオ"/>
                <a:cs typeface="+mn-cs"/>
              </a:rPr>
              <a:t>！</a:t>
            </a:r>
            <a:r>
              <a:rPr kumimoji="1" lang="en-US" altLang="ja-JP" sz="1200" b="1" i="0" u="none" strike="noStrike" kern="1200" cap="none" spc="0" normalizeH="0" baseline="0" noProof="0" dirty="0" smtClean="0">
                <a:ln>
                  <a:noFill/>
                </a:ln>
                <a:solidFill>
                  <a:srgbClr val="055DCD"/>
                </a:solidFill>
                <a:effectLst/>
                <a:uLnTx/>
                <a:uFillTx/>
                <a:latin typeface="メイリオ"/>
                <a:ea typeface="メイリオ"/>
                <a:cs typeface="+mn-cs"/>
              </a:rPr>
              <a:t> </a:t>
            </a:r>
            <a:r>
              <a:rPr kumimoji="1" lang="ja-JP" altLang="ja-JP" sz="1200" b="1" i="0" u="none" strike="noStrike" kern="1200" cap="none" spc="0" normalizeH="0" baseline="0" noProof="0" dirty="0" smtClean="0">
                <a:ln>
                  <a:noFill/>
                </a:ln>
                <a:solidFill>
                  <a:srgbClr val="055DCD"/>
                </a:solidFill>
                <a:effectLst/>
                <a:uLnTx/>
                <a:uFillTx/>
                <a:latin typeface="メイリオ"/>
                <a:ea typeface="メイリオ"/>
                <a:cs typeface="+mn-cs"/>
              </a:rPr>
              <a:t>副作用</a:t>
            </a:r>
            <a:endParaRPr kumimoji="1" lang="en-US" altLang="ja-JP" sz="1200" b="1" i="0" u="none" strike="noStrike" kern="1200" cap="none" spc="0" normalizeH="0" baseline="0" noProof="0" dirty="0">
              <a:ln>
                <a:noFill/>
              </a:ln>
              <a:solidFill>
                <a:srgbClr val="055DCD"/>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6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smtClean="0">
                <a:ln>
                  <a:noFill/>
                </a:ln>
                <a:solidFill>
                  <a:prstClr val="black"/>
                </a:solidFill>
                <a:effectLst/>
                <a:uLnTx/>
                <a:uFillTx/>
                <a:latin typeface="メイリオ"/>
                <a:ea typeface="メイリオ"/>
                <a:cs typeface="+mn-cs"/>
              </a:rPr>
              <a:t>現在</a:t>
            </a: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別の疾患に用いられている薬剤の新しい適応症の</a:t>
            </a:r>
            <a:r>
              <a:rPr kumimoji="1" lang="ja-JP" altLang="ja-JP" sz="1200" b="1" i="0" u="none" strike="noStrike" kern="1200" cap="none" spc="0" normalizeH="0" baseline="0" noProof="0" dirty="0" smtClean="0">
                <a:ln>
                  <a:noFill/>
                </a:ln>
                <a:solidFill>
                  <a:prstClr val="black"/>
                </a:solidFill>
                <a:effectLst/>
                <a:uLnTx/>
                <a:uFillTx/>
                <a:latin typeface="メイリオ"/>
                <a:ea typeface="メイリオ"/>
                <a:cs typeface="+mn-cs"/>
              </a:rPr>
              <a:t>発見</a:t>
            </a:r>
            <a: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t/>
            </a:r>
            <a:b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b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安全性が担保された特効薬発見！　</a:t>
            </a:r>
            <a:endParaRPr kumimoji="1" lang="en-US" altLang="ja-JP" sz="1200" b="1" i="0" u="none" strike="noStrike" kern="1200" cap="none" spc="0" normalizeH="0" baseline="0" noProof="0" dirty="0">
              <a:ln>
                <a:noFill/>
              </a:ln>
              <a:solidFill>
                <a:srgbClr val="055DCD"/>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6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副作用の少ない、</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癌免疫療法の適応拡大</a:t>
            </a:r>
            <a:endParaRPr kumimoji="1" lang="en-US" altLang="ja-JP" sz="1200" b="1" i="0" u="none" strike="noStrike" kern="1200" cap="none" spc="0" normalizeH="0" baseline="0" noProof="0" dirty="0">
              <a:ln>
                <a:noFill/>
              </a:ln>
              <a:solidFill>
                <a:srgbClr val="055DCD"/>
              </a:solidFill>
              <a:effectLst/>
              <a:uLnTx/>
              <a:uFillTx/>
              <a:latin typeface="メイリオ"/>
              <a:ea typeface="メイリオ"/>
              <a:cs typeface="+mn-cs"/>
            </a:endParaRPr>
          </a:p>
          <a:p>
            <a:pPr marL="152400" marR="0" lvl="0" indent="-151200" algn="l" defTabSz="844083" rtl="0" eaLnBrk="1" fontAlgn="auto" latinLnBrk="0" hangingPunct="1">
              <a:lnSpc>
                <a:spcPct val="100000"/>
              </a:lnSpc>
              <a:spcBef>
                <a:spcPts val="0"/>
              </a:spcBef>
              <a:spcAft>
                <a:spcPts val="600"/>
              </a:spcAft>
              <a:buClr>
                <a:srgbClr val="598024"/>
              </a:buClr>
              <a:buSzTx/>
              <a:buFont typeface="Wingdings" panose="05000000000000000000" pitchFamily="2" charset="2"/>
              <a:buChar char="l"/>
              <a:tabLst/>
              <a:defRPr/>
            </a:pP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mn-cs"/>
              </a:rPr>
              <a:t>移植細胞、組織の長期生</a:t>
            </a:r>
            <a:r>
              <a:rPr kumimoji="1" lang="ja-JP" altLang="ja-JP" sz="1200" b="1" i="0" u="none" strike="noStrike" kern="1200" cap="none" spc="0" normalizeH="0" baseline="0" noProof="0" dirty="0" smtClean="0">
                <a:ln>
                  <a:noFill/>
                </a:ln>
                <a:solidFill>
                  <a:prstClr val="black"/>
                </a:solidFill>
                <a:effectLst/>
                <a:uLnTx/>
                <a:uFillTx/>
                <a:latin typeface="メイリオ"/>
                <a:ea typeface="メイリオ"/>
                <a:cs typeface="+mn-cs"/>
              </a:rPr>
              <a:t>着</a:t>
            </a:r>
            <a: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t/>
            </a:r>
            <a:br>
              <a:rPr kumimoji="1" lang="en-US" altLang="ja-JP" sz="1200" b="1" i="0" u="none" strike="noStrike" kern="1200" cap="none" spc="0" normalizeH="0" baseline="0" noProof="0" dirty="0">
                <a:ln>
                  <a:noFill/>
                </a:ln>
                <a:solidFill>
                  <a:prstClr val="black"/>
                </a:solidFill>
                <a:effectLst/>
                <a:uLnTx/>
                <a:uFillTx/>
                <a:latin typeface="メイリオ"/>
                <a:ea typeface="メイリオ"/>
                <a:cs typeface="+mn-cs"/>
              </a:rPr>
            </a:b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rPr>
              <a:t> </a:t>
            </a:r>
            <a:r>
              <a:rPr kumimoji="1" lang="en-US" altLang="ja-JP" sz="1200" b="1" i="0" u="none" strike="noStrike" kern="1200" cap="none" spc="0" normalizeH="0" baseline="0" noProof="0" dirty="0" err="1">
                <a:ln>
                  <a:noFill/>
                </a:ln>
                <a:solidFill>
                  <a:srgbClr val="055DCD"/>
                </a:solidFill>
                <a:effectLst/>
                <a:uLnTx/>
                <a:uFillTx/>
                <a:latin typeface="メイリオ"/>
                <a:ea typeface="メイリオ"/>
                <a:cs typeface="+mn-cs"/>
              </a:rPr>
              <a:t>iPS</a:t>
            </a:r>
            <a:r>
              <a:rPr kumimoji="1" lang="ja-JP" altLang="ja-JP" sz="1200" b="1" i="0" u="none" strike="noStrike" kern="1200" cap="none" spc="0" normalizeH="0" baseline="0" noProof="0" dirty="0">
                <a:ln>
                  <a:noFill/>
                </a:ln>
                <a:solidFill>
                  <a:srgbClr val="055DCD"/>
                </a:solidFill>
                <a:effectLst/>
                <a:uLnTx/>
                <a:uFillTx/>
                <a:latin typeface="メイリオ"/>
                <a:ea typeface="メイリオ"/>
                <a:cs typeface="+mn-cs"/>
              </a:rPr>
              <a:t>細胞再生医療の真の成功</a:t>
            </a:r>
            <a:r>
              <a:rPr kumimoji="1" lang="ja-JP" altLang="ja-JP" sz="1200" b="1" i="0" u="none" strike="noStrike" kern="1200" cap="none" spc="0" normalizeH="0" baseline="0" noProof="0" dirty="0" smtClean="0">
                <a:ln>
                  <a:noFill/>
                </a:ln>
                <a:solidFill>
                  <a:srgbClr val="055DCD"/>
                </a:solidFill>
                <a:effectLst/>
                <a:uLnTx/>
                <a:uFillTx/>
                <a:latin typeface="メイリオ"/>
                <a:ea typeface="メイリオ"/>
                <a:cs typeface="+mn-cs"/>
              </a:rPr>
              <a:t>へ</a:t>
            </a:r>
            <a:endParaRPr kumimoji="1" lang="ja-JP" altLang="en-US" sz="1200" b="1" i="0" u="none" strike="noStrike" kern="1200" cap="none" spc="0" normalizeH="0" baseline="0" noProof="0" dirty="0">
              <a:ln>
                <a:noFill/>
              </a:ln>
              <a:solidFill>
                <a:srgbClr val="055DCD"/>
              </a:solidFill>
              <a:effectLst/>
              <a:uLnTx/>
              <a:uFillTx/>
              <a:latin typeface="メイリオ"/>
              <a:ea typeface="メイリオ"/>
              <a:cs typeface="+mn-cs"/>
            </a:endParaRPr>
          </a:p>
        </p:txBody>
      </p:sp>
      <p:sp>
        <p:nvSpPr>
          <p:cNvPr id="18" name="下矢印 17"/>
          <p:cNvSpPr/>
          <p:nvPr/>
        </p:nvSpPr>
        <p:spPr>
          <a:xfrm rot="18600000">
            <a:off x="6901728" y="1700361"/>
            <a:ext cx="538501" cy="557584"/>
          </a:xfrm>
          <a:prstGeom prst="downArrow">
            <a:avLst>
              <a:gd name="adj1" fmla="val 66167"/>
              <a:gd name="adj2" fmla="val 52910"/>
            </a:avLst>
          </a:prstGeom>
          <a:gradFill>
            <a:gsLst>
              <a:gs pos="57000">
                <a:srgbClr val="558ED5"/>
              </a:gs>
              <a:gs pos="0">
                <a:schemeClr val="bg1">
                  <a:alpha val="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534"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9" name="下矢印 18"/>
          <p:cNvSpPr/>
          <p:nvPr/>
        </p:nvSpPr>
        <p:spPr>
          <a:xfrm rot="13800000">
            <a:off x="6887131" y="4089192"/>
            <a:ext cx="522622" cy="845567"/>
          </a:xfrm>
          <a:prstGeom prst="downArrow">
            <a:avLst>
              <a:gd name="adj1" fmla="val 66167"/>
              <a:gd name="adj2" fmla="val 52910"/>
            </a:avLst>
          </a:prstGeom>
          <a:gradFill>
            <a:gsLst>
              <a:gs pos="57000">
                <a:srgbClr val="558ED5"/>
              </a:gs>
              <a:gs pos="0">
                <a:schemeClr val="bg1">
                  <a:alpha val="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534"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0" name="下矢印 19"/>
          <p:cNvSpPr/>
          <p:nvPr/>
        </p:nvSpPr>
        <p:spPr>
          <a:xfrm rot="16200000">
            <a:off x="3158675" y="3639920"/>
            <a:ext cx="1196441" cy="598154"/>
          </a:xfrm>
          <a:prstGeom prst="downArrow">
            <a:avLst>
              <a:gd name="adj1" fmla="val 66167"/>
              <a:gd name="adj2" fmla="val 52910"/>
            </a:avLst>
          </a:prstGeom>
          <a:gradFill>
            <a:gsLst>
              <a:gs pos="57000">
                <a:srgbClr val="558ED5"/>
              </a:gs>
              <a:gs pos="0">
                <a:schemeClr val="bg1">
                  <a:alpha val="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534"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2" name="円/楕円 219"/>
          <p:cNvSpPr/>
          <p:nvPr/>
        </p:nvSpPr>
        <p:spPr>
          <a:xfrm>
            <a:off x="7264940" y="1199989"/>
            <a:ext cx="1766937" cy="705517"/>
          </a:xfrm>
          <a:prstGeom prst="ellipse">
            <a:avLst/>
          </a:prstGeom>
          <a:solidFill>
            <a:srgbClr val="00B050"/>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339" b="1" i="0" u="none" strike="noStrike" kern="1200" cap="none" spc="0" normalizeH="0" baseline="0" noProof="0" dirty="0">
                <a:ln>
                  <a:noFill/>
                </a:ln>
                <a:solidFill>
                  <a:prstClr val="white"/>
                </a:solidFill>
                <a:effectLst/>
                <a:uLnTx/>
                <a:uFillTx/>
                <a:latin typeface="メイリオ"/>
                <a:ea typeface="メイリオ"/>
                <a:cs typeface="+mn-cs"/>
              </a:rPr>
              <a:t>健康社会の実現！</a:t>
            </a:r>
          </a:p>
        </p:txBody>
      </p:sp>
      <p:sp>
        <p:nvSpPr>
          <p:cNvPr id="80" name="正方形/長方形 79"/>
          <p:cNvSpPr/>
          <p:nvPr/>
        </p:nvSpPr>
        <p:spPr>
          <a:xfrm>
            <a:off x="7055377" y="5873277"/>
            <a:ext cx="2233077" cy="723275"/>
          </a:xfrm>
          <a:prstGeom prst="rect">
            <a:avLst/>
          </a:prstGeom>
        </p:spPr>
        <p:txBody>
          <a:bodyPr wrap="square">
            <a:spAutoFit/>
          </a:bodyPr>
          <a:lstStyle/>
          <a:p>
            <a:pPr marL="712788" marR="0" lvl="0" indent="-712788" algn="l" defTabSz="844083" rtl="0" eaLnBrk="1" fontAlgn="auto" latinLnBrk="0" hangingPunct="1">
              <a:lnSpc>
                <a:spcPct val="100000"/>
              </a:lnSpc>
              <a:spcBef>
                <a:spcPts val="0"/>
              </a:spcBef>
              <a:spcAft>
                <a:spcPts val="600"/>
              </a:spcAft>
              <a:buClrTx/>
              <a:buSzTx/>
              <a:buFontTx/>
              <a:buNone/>
              <a:tabLst/>
              <a:defRPr/>
            </a:pPr>
            <a:r>
              <a:rPr kumimoji="1" lang="ja-JP" altLang="en-US"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取組１</a:t>
            </a:r>
            <a:r>
              <a:rPr kumimoji="1" lang="en-US" altLang="ja-JP"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３：健康・医療イノベーション拠点</a:t>
            </a:r>
            <a:endParaRPr kumimoji="1" lang="en-US" altLang="ja-JP"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endParaRPr>
          </a:p>
          <a:p>
            <a:pPr marL="287093" marR="0" lvl="0" indent="-287093" algn="l" defTabSz="844083"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取組３</a:t>
            </a:r>
            <a:r>
              <a:rPr kumimoji="1" lang="en-US" altLang="ja-JP"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a:t>
            </a:r>
            <a:r>
              <a:rPr kumimoji="1" lang="ja-JP" altLang="en-US" sz="1200" b="1" i="0" u="none" strike="noStrike" kern="1200" cap="none" spc="0" normalizeH="0" baseline="0" noProof="0" dirty="0" smtClean="0">
                <a:ln>
                  <a:noFill/>
                </a:ln>
                <a:solidFill>
                  <a:prstClr val="white"/>
                </a:solidFill>
                <a:effectLst>
                  <a:glow rad="254000">
                    <a:srgbClr val="C00000">
                      <a:lumMod val="75000"/>
                    </a:srgbClr>
                  </a:glow>
                </a:effectLst>
                <a:uLnTx/>
                <a:uFillTx/>
                <a:latin typeface="メイリオ"/>
                <a:ea typeface="メイリオ"/>
                <a:cs typeface="+mn-cs"/>
              </a:rPr>
              <a:t>２：国際共創大学院</a:t>
            </a:r>
            <a:endParaRPr kumimoji="1" lang="en-US" altLang="ja-JP" sz="1200" b="1" i="0" u="none" strike="noStrike" kern="1200" cap="none" spc="0" normalizeH="0" baseline="0" noProof="0" dirty="0">
              <a:ln>
                <a:noFill/>
              </a:ln>
              <a:solidFill>
                <a:prstClr val="white"/>
              </a:solidFill>
              <a:effectLst>
                <a:glow rad="254000">
                  <a:srgbClr val="C00000">
                    <a:lumMod val="75000"/>
                  </a:srgbClr>
                </a:glow>
              </a:effectLst>
              <a:uLnTx/>
              <a:uFillTx/>
              <a:latin typeface="メイリオ"/>
              <a:ea typeface="メイリオ"/>
              <a:cs typeface="+mn-cs"/>
            </a:endParaRPr>
          </a:p>
        </p:txBody>
      </p:sp>
      <p:sp>
        <p:nvSpPr>
          <p:cNvPr id="85" name="テキスト ボックス 84"/>
          <p:cNvSpPr txBox="1"/>
          <p:nvPr/>
        </p:nvSpPr>
        <p:spPr>
          <a:xfrm>
            <a:off x="297944" y="2154222"/>
            <a:ext cx="1641954" cy="938719"/>
          </a:xfrm>
          <a:prstGeom prst="rect">
            <a:avLst/>
          </a:prstGeom>
          <a:solidFill>
            <a:schemeClr val="bg1"/>
          </a:solidFill>
          <a:ln>
            <a:noFill/>
          </a:ln>
        </p:spPr>
        <p:txBody>
          <a:bodyPr wrap="square" rtlCol="0">
            <a:spAutoFit/>
          </a:bodyPr>
          <a:lstStyle/>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医学系</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研究科</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ja-JP" sz="1000" b="1" i="0" u="none" strike="noStrike" kern="1200" cap="none" spc="0" normalizeH="0" baseline="0" noProof="0" dirty="0" smtClean="0">
                <a:ln>
                  <a:noFill/>
                </a:ln>
                <a:solidFill>
                  <a:prstClr val="black"/>
                </a:solidFill>
                <a:effectLst/>
                <a:uLnTx/>
                <a:uFillTx/>
                <a:latin typeface="メイリオ"/>
                <a:ea typeface="メイリオ"/>
                <a:cs typeface="+mn-cs"/>
              </a:rPr>
              <a:t>免疫学</a:t>
            </a:r>
            <a:r>
              <a:rPr kumimoji="1" lang="ja-JP" altLang="ja-JP" sz="1000" b="1" i="0" u="none" strike="noStrike" kern="1200" cap="none" spc="0" normalizeH="0" baseline="0" noProof="0" dirty="0">
                <a:ln>
                  <a:noFill/>
                </a:ln>
                <a:solidFill>
                  <a:prstClr val="black"/>
                </a:solidFill>
                <a:effectLst/>
                <a:uLnTx/>
                <a:uFillTx/>
                <a:latin typeface="メイリオ"/>
                <a:ea typeface="メイリオ"/>
                <a:cs typeface="+mn-cs"/>
              </a:rPr>
              <a:t>フロンティア研究</a:t>
            </a:r>
            <a:r>
              <a:rPr kumimoji="1" lang="ja-JP" altLang="ja-JP" sz="1000" b="1" i="0" u="none" strike="noStrike" kern="1200" cap="none" spc="0" normalizeH="0" baseline="0" noProof="0" dirty="0" smtClean="0">
                <a:ln>
                  <a:noFill/>
                </a:ln>
                <a:solidFill>
                  <a:prstClr val="black"/>
                </a:solidFill>
                <a:effectLst/>
                <a:uLnTx/>
                <a:uFillTx/>
                <a:latin typeface="メイリオ"/>
                <a:ea typeface="メイリオ"/>
                <a:cs typeface="+mn-cs"/>
              </a:rPr>
              <a:t>センター</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生命</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機能</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研究科</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蛋白質研究所</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6" name="テキスト ボックス 85"/>
          <p:cNvSpPr txBox="1"/>
          <p:nvPr/>
        </p:nvSpPr>
        <p:spPr>
          <a:xfrm>
            <a:off x="295901" y="3975428"/>
            <a:ext cx="1657833" cy="784830"/>
          </a:xfrm>
          <a:prstGeom prst="rect">
            <a:avLst/>
          </a:prstGeom>
          <a:solidFill>
            <a:schemeClr val="bg1"/>
          </a:solidFill>
          <a:ln>
            <a:noFill/>
          </a:ln>
        </p:spPr>
        <p:txBody>
          <a:bodyPr wrap="square" rIns="36000" rtlCol="0">
            <a:spAutoFit/>
          </a:bodyPr>
          <a:lstStyle/>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医学系</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研究科</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医</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学部附属</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病院</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オートファジーセンター</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7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薬学研究科</a:t>
            </a:r>
            <a:endParaRPr kumimoji="1" lang="ja-JP"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7" name="テキスト ボックス 86"/>
          <p:cNvSpPr txBox="1"/>
          <p:nvPr/>
        </p:nvSpPr>
        <p:spPr>
          <a:xfrm>
            <a:off x="196717" y="5587118"/>
            <a:ext cx="2257739" cy="964367"/>
          </a:xfrm>
          <a:prstGeom prst="rect">
            <a:avLst/>
          </a:prstGeom>
          <a:solidFill>
            <a:schemeClr val="bg1"/>
          </a:solidFill>
          <a:ln>
            <a:noFill/>
          </a:ln>
        </p:spPr>
        <p:txBody>
          <a:bodyPr wrap="square" rIns="0" rtlCol="0">
            <a:spAutoFit/>
          </a:bodyPr>
          <a:lstStyle/>
          <a:p>
            <a:pPr marL="126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医学部附属</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病院</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6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未来医療開発部</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6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最先端医療イノベーションセンター</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6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MEI</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センター</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126000" marR="0" lvl="0" indent="-126000" algn="l" defTabSz="844083"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免疫学</a:t>
            </a:r>
            <a:r>
              <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rPr>
              <a:t>フロンティア研究</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センター</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89" name="図 88"/>
          <p:cNvPicPr/>
          <p:nvPr/>
        </p:nvPicPr>
        <p:blipFill rotWithShape="1">
          <a:blip r:embed="rId3" cstate="screen">
            <a:extLst>
              <a:ext uri="{28A0092B-C50C-407E-A947-70E740481C1C}">
                <a14:useLocalDpi xmlns:a14="http://schemas.microsoft.com/office/drawing/2010/main"/>
              </a:ext>
            </a:extLst>
          </a:blip>
          <a:srcRect/>
          <a:stretch/>
        </p:blipFill>
        <p:spPr>
          <a:xfrm>
            <a:off x="2124575" y="3409410"/>
            <a:ext cx="1432065" cy="1378861"/>
          </a:xfrm>
          <a:prstGeom prst="ellipse">
            <a:avLst/>
          </a:prstGeom>
        </p:spPr>
      </p:pic>
      <p:grpSp>
        <p:nvGrpSpPr>
          <p:cNvPr id="2" name="グループ化 1"/>
          <p:cNvGrpSpPr/>
          <p:nvPr/>
        </p:nvGrpSpPr>
        <p:grpSpPr>
          <a:xfrm>
            <a:off x="6828400" y="1955746"/>
            <a:ext cx="2219622" cy="2221423"/>
            <a:chOff x="7048789" y="2317432"/>
            <a:chExt cx="2219622" cy="2221423"/>
          </a:xfrm>
        </p:grpSpPr>
        <p:sp>
          <p:nvSpPr>
            <p:cNvPr id="23" name="円/楕円 120"/>
            <p:cNvSpPr/>
            <p:nvPr/>
          </p:nvSpPr>
          <p:spPr>
            <a:xfrm>
              <a:off x="7457492" y="3201434"/>
              <a:ext cx="1121614" cy="1217964"/>
            </a:xfrm>
            <a:prstGeom prst="ellipse">
              <a:avLst/>
            </a:prstGeom>
            <a:solidFill>
              <a:schemeClr val="bg1"/>
            </a:solidFill>
            <a:ln>
              <a:noFill/>
            </a:ln>
            <a:effectLst>
              <a:glow rad="444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507" b="1" i="0" u="none" strike="noStrike" kern="1200" cap="none" spc="0" normalizeH="0" baseline="0" noProof="0" dirty="0">
                  <a:ln>
                    <a:noFill/>
                  </a:ln>
                  <a:solidFill>
                    <a:prstClr val="white"/>
                  </a:solidFill>
                  <a:effectLst/>
                  <a:uLnTx/>
                  <a:uFillTx/>
                  <a:latin typeface="メイリオ"/>
                  <a:ea typeface="メイリオ"/>
                  <a:cs typeface="+mn-cs"/>
                </a:rPr>
                <a:t>産学連携</a:t>
              </a:r>
            </a:p>
          </p:txBody>
        </p:sp>
        <p:pic>
          <p:nvPicPr>
            <p:cNvPr id="24" name="Picture 4" descr="\\MONJI-IMAC\new-mon\Documents\works\仕事データ\他\阪大のPPT用\140303_眼科ICT\ひと\人シャドウ-09.png"/>
            <p:cNvPicPr>
              <a:picLocks noChangeAspect="1" noChangeArrowheads="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153763" y="3814353"/>
              <a:ext cx="262211" cy="38291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p:cNvPicPr>
              <a:picLocks noChangeAspect="1" noChangeArrowheads="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7676309" y="3859511"/>
              <a:ext cx="279738" cy="36867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7" descr="\\Kamano-pc\共有フォルダー\130725_西田先生_png_3\モバイル_01.png"/>
            <p:cNvPicPr>
              <a:picLocks noChangeAspect="1" noChangeArrowheads="1"/>
            </p:cNvPicPr>
            <p:nvPr/>
          </p:nvPicPr>
          <p:blipFill>
            <a:blip r:embed="rId6"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295802" y="3609857"/>
              <a:ext cx="159489" cy="25184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7"/>
            <p:cNvPicPr>
              <a:picLocks noChangeAspect="1" noChangeArrowheads="1"/>
            </p:cNvPicPr>
            <p:nvPr/>
          </p:nvPicPr>
          <p:blipFill rotWithShape="1">
            <a:blip r:embed="rId7"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bwMode="auto">
            <a:xfrm>
              <a:off x="8109137" y="4074279"/>
              <a:ext cx="224315" cy="332844"/>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グループ化 29"/>
            <p:cNvGrpSpPr/>
            <p:nvPr/>
          </p:nvGrpSpPr>
          <p:grpSpPr>
            <a:xfrm>
              <a:off x="8574921" y="3937632"/>
              <a:ext cx="383766" cy="601223"/>
              <a:chOff x="8121341" y="2336894"/>
              <a:chExt cx="976343" cy="1396566"/>
            </a:xfrm>
          </p:grpSpPr>
          <p:grpSp>
            <p:nvGrpSpPr>
              <p:cNvPr id="31" name="グループ化 30"/>
              <p:cNvGrpSpPr/>
              <p:nvPr/>
            </p:nvGrpSpPr>
            <p:grpSpPr>
              <a:xfrm>
                <a:off x="8134314" y="2336894"/>
                <a:ext cx="709032" cy="482757"/>
                <a:chOff x="8087259" y="2219067"/>
                <a:chExt cx="945378" cy="482757"/>
              </a:xfrm>
            </p:grpSpPr>
            <p:pic>
              <p:nvPicPr>
                <p:cNvPr id="40" name="Picture 6" descr="C:\Users\monji\AppData\Local\Microsoft\Windows\Temporary Internet Files\Content.IE5\1KFG7OZ5\MC900434814[1].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549882" y="2219067"/>
                  <a:ext cx="482755" cy="482757"/>
                </a:xfrm>
                <a:prstGeom prst="rect">
                  <a:avLst/>
                </a:prstGeom>
                <a:noFill/>
                <a:extLst>
                  <a:ext uri="{909E8E84-426E-40DD-AFC4-6F175D3DCCD1}">
                    <a14:hiddenFill xmlns:a14="http://schemas.microsoft.com/office/drawing/2010/main">
                      <a:solidFill>
                        <a:srgbClr val="FFFFFF"/>
                      </a:solidFill>
                    </a14:hiddenFill>
                  </a:ext>
                </a:extLst>
              </p:spPr>
            </p:pic>
            <p:sp>
              <p:nvSpPr>
                <p:cNvPr id="41" name="右矢印 138"/>
                <p:cNvSpPr/>
                <p:nvPr/>
              </p:nvSpPr>
              <p:spPr>
                <a:xfrm flipH="1">
                  <a:off x="8087259" y="2383912"/>
                  <a:ext cx="462611" cy="26482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32" name="グループ化 31"/>
              <p:cNvGrpSpPr/>
              <p:nvPr/>
            </p:nvGrpSpPr>
            <p:grpSpPr>
              <a:xfrm>
                <a:off x="8121341" y="2757699"/>
                <a:ext cx="976343" cy="526542"/>
                <a:chOff x="8087259" y="2643861"/>
                <a:chExt cx="1301789" cy="526542"/>
              </a:xfrm>
            </p:grpSpPr>
            <p:pic>
              <p:nvPicPr>
                <p:cNvPr id="36" name="Picture 6" descr="C:\Users\monji\AppData\Local\Microsoft\Windows\Temporary Internet Files\Content.IE5\1KFG7OZ5\MC900434814[1].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570890" y="2643861"/>
                  <a:ext cx="482756" cy="482757"/>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グループ化 36"/>
                <p:cNvGrpSpPr/>
                <p:nvPr/>
              </p:nvGrpSpPr>
              <p:grpSpPr>
                <a:xfrm>
                  <a:off x="8087259" y="2658345"/>
                  <a:ext cx="1301789" cy="512058"/>
                  <a:chOff x="7929443" y="2089304"/>
                  <a:chExt cx="1823474" cy="512058"/>
                </a:xfrm>
              </p:grpSpPr>
              <p:sp>
                <p:nvSpPr>
                  <p:cNvPr id="38" name="右矢印 135"/>
                  <p:cNvSpPr/>
                  <p:nvPr/>
                </p:nvSpPr>
                <p:spPr>
                  <a:xfrm flipH="1">
                    <a:off x="7929443" y="2299652"/>
                    <a:ext cx="647999" cy="26482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9" name="テキスト ボックス 38"/>
                  <p:cNvSpPr txBox="1"/>
                  <p:nvPr/>
                </p:nvSpPr>
                <p:spPr>
                  <a:xfrm>
                    <a:off x="9283101" y="2089304"/>
                    <a:ext cx="469816" cy="512058"/>
                  </a:xfrm>
                  <a:prstGeom prst="rect">
                    <a:avLst/>
                  </a:prstGeom>
                  <a:noFill/>
                  <a:effectLst/>
                </p:spPr>
                <p:txBody>
                  <a:bodyPr wrap="square" lIns="0" tIns="0" rIns="0" bIns="0" rtlCol="0" anchor="ctr" anchorCtr="0">
                    <a:noAutofit/>
                  </a:bodyPr>
                  <a:lstStyle/>
                  <a:p>
                    <a:pPr marL="0" marR="0" lvl="0" indent="0" algn="l" defTabSz="844083" rtl="0" eaLnBrk="1" fontAlgn="auto" latinLnBrk="0" hangingPunct="1">
                      <a:lnSpc>
                        <a:spcPct val="100000"/>
                      </a:lnSpc>
                      <a:spcBef>
                        <a:spcPct val="2000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企業</a:t>
                    </a:r>
                  </a:p>
                </p:txBody>
              </p:sp>
            </p:grpSp>
          </p:grpSp>
          <p:grpSp>
            <p:nvGrpSpPr>
              <p:cNvPr id="33" name="グループ化 32"/>
              <p:cNvGrpSpPr/>
              <p:nvPr/>
            </p:nvGrpSpPr>
            <p:grpSpPr>
              <a:xfrm>
                <a:off x="8134322" y="3243802"/>
                <a:ext cx="724794" cy="489658"/>
                <a:chOff x="8087254" y="3128641"/>
                <a:chExt cx="966392" cy="489658"/>
              </a:xfrm>
            </p:grpSpPr>
            <p:pic>
              <p:nvPicPr>
                <p:cNvPr id="34" name="Picture 6" descr="C:\Users\monji\AppData\Local\Microsoft\Windows\Temporary Internet Files\Content.IE5\1KFG7OZ5\MC900434814[1].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570890" y="3128641"/>
                  <a:ext cx="482756" cy="482757"/>
                </a:xfrm>
                <a:prstGeom prst="rect">
                  <a:avLst/>
                </a:prstGeom>
                <a:noFill/>
                <a:extLst>
                  <a:ext uri="{909E8E84-426E-40DD-AFC4-6F175D3DCCD1}">
                    <a14:hiddenFill xmlns:a14="http://schemas.microsoft.com/office/drawing/2010/main">
                      <a:solidFill>
                        <a:srgbClr val="FFFFFF"/>
                      </a:solidFill>
                    </a14:hiddenFill>
                  </a:ext>
                </a:extLst>
              </p:spPr>
            </p:pic>
            <p:sp>
              <p:nvSpPr>
                <p:cNvPr id="35" name="右矢印 132"/>
                <p:cNvSpPr/>
                <p:nvPr/>
              </p:nvSpPr>
              <p:spPr>
                <a:xfrm flipH="1">
                  <a:off x="8087254" y="3353473"/>
                  <a:ext cx="462611" cy="264826"/>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a:ln>
                      <a:noFill/>
                    </a:ln>
                    <a:solidFill>
                      <a:prstClr val="white"/>
                    </a:solidFill>
                    <a:effectLst/>
                    <a:uLnTx/>
                    <a:uFillTx/>
                    <a:latin typeface="メイリオ"/>
                    <a:ea typeface="メイリオ"/>
                    <a:cs typeface="+mn-cs"/>
                  </a:endParaRPr>
                </a:p>
              </p:txBody>
            </p:sp>
          </p:grpSp>
        </p:grpSp>
        <p:cxnSp>
          <p:nvCxnSpPr>
            <p:cNvPr id="42" name="直線矢印コネクタ 41"/>
            <p:cNvCxnSpPr>
              <a:stCxn id="50" idx="0"/>
            </p:cNvCxnSpPr>
            <p:nvPr/>
          </p:nvCxnSpPr>
          <p:spPr>
            <a:xfrm>
              <a:off x="7267059" y="2967967"/>
              <a:ext cx="144561" cy="257485"/>
            </a:xfrm>
            <a:prstGeom prst="straightConnector1">
              <a:avLst/>
            </a:prstGeom>
            <a:ln w="508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p:cNvCxnSpPr>
              <a:stCxn id="53" idx="0"/>
            </p:cNvCxnSpPr>
            <p:nvPr/>
          </p:nvCxnSpPr>
          <p:spPr>
            <a:xfrm>
              <a:off x="7457499" y="2679351"/>
              <a:ext cx="400529" cy="1100226"/>
            </a:xfrm>
            <a:prstGeom prst="straightConnector1">
              <a:avLst/>
            </a:prstGeom>
            <a:ln w="508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p:cNvCxnSpPr/>
            <p:nvPr/>
          </p:nvCxnSpPr>
          <p:spPr>
            <a:xfrm>
              <a:off x="7790642" y="2495554"/>
              <a:ext cx="236607" cy="1195621"/>
            </a:xfrm>
            <a:prstGeom prst="straightConnector1">
              <a:avLst/>
            </a:prstGeom>
            <a:ln w="508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円/楕円 143"/>
            <p:cNvSpPr/>
            <p:nvPr/>
          </p:nvSpPr>
          <p:spPr>
            <a:xfrm>
              <a:off x="7477897" y="2991585"/>
              <a:ext cx="283818" cy="319165"/>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情報</a:t>
              </a:r>
            </a:p>
          </p:txBody>
        </p:sp>
        <p:sp>
          <p:nvSpPr>
            <p:cNvPr id="47" name="円/楕円 144"/>
            <p:cNvSpPr/>
            <p:nvPr/>
          </p:nvSpPr>
          <p:spPr>
            <a:xfrm>
              <a:off x="7717311" y="2904754"/>
              <a:ext cx="322151" cy="304974"/>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情報</a:t>
              </a:r>
            </a:p>
          </p:txBody>
        </p:sp>
        <p:grpSp>
          <p:nvGrpSpPr>
            <p:cNvPr id="48" name="グループ化 47"/>
            <p:cNvGrpSpPr/>
            <p:nvPr/>
          </p:nvGrpSpPr>
          <p:grpSpPr>
            <a:xfrm>
              <a:off x="7048789" y="2904216"/>
              <a:ext cx="436540" cy="395791"/>
              <a:chOff x="6064066" y="1323308"/>
              <a:chExt cx="504000" cy="163406"/>
            </a:xfrm>
          </p:grpSpPr>
          <p:sp>
            <p:nvSpPr>
              <p:cNvPr id="49" name="円柱 48"/>
              <p:cNvSpPr/>
              <p:nvPr/>
            </p:nvSpPr>
            <p:spPr>
              <a:xfrm>
                <a:off x="6113462" y="1323308"/>
                <a:ext cx="408742" cy="139430"/>
              </a:xfrm>
              <a:prstGeom prst="can">
                <a:avLst>
                  <a:gd name="adj" fmla="val 27835"/>
                </a:avLst>
              </a:prstGeom>
              <a:solidFill>
                <a:srgbClr val="266678"/>
              </a:solidFill>
              <a:ln>
                <a:noFill/>
              </a:ln>
              <a:effectLst/>
            </p:spPr>
            <p:txBody>
              <a:bodyPr wrap="square" lIns="0" tIns="0" rIns="0" bIns="0" rtlCol="0" anchor="ctr">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0" name="タイトル 3"/>
              <p:cNvSpPr txBox="1">
                <a:spLocks/>
              </p:cNvSpPr>
              <p:nvPr/>
            </p:nvSpPr>
            <p:spPr>
              <a:xfrm>
                <a:off x="6064066" y="1349628"/>
                <a:ext cx="504000" cy="137086"/>
              </a:xfrm>
              <a:prstGeom prst="rect">
                <a:avLst/>
              </a:prstGeom>
            </p:spPr>
            <p:txBody>
              <a:bodyPr vert="horz" lIns="0" tIns="0" rIns="0" bIns="0" rtlCol="0" anchor="t">
                <a:noAutofit/>
              </a:bodyPr>
              <a:lstStyle>
                <a:lvl1pPr algn="ctr" defTabSz="914400" rtl="0" eaLnBrk="1" latinLnBrk="0" hangingPunct="1">
                  <a:spcBef>
                    <a:spcPct val="0"/>
                  </a:spcBef>
                  <a:buNone/>
                  <a:defRPr kumimoji="1" sz="2800" kern="1200">
                    <a:solidFill>
                      <a:schemeClr val="bg1"/>
                    </a:solidFill>
                    <a:latin typeface="HGP創英角ｺﾞｼｯｸUB" pitchFamily="50" charset="-128"/>
                    <a:ea typeface="HGP創英角ｺﾞｼｯｸUB" pitchFamily="50" charset="-128"/>
                    <a:cs typeface="+mj-cs"/>
                  </a:defRPr>
                </a:lvl1pPr>
              </a:lstStyle>
              <a:p>
                <a:pPr marL="0" marR="0" lvl="0" indent="0" algn="ctr" defTabSz="844083" rtl="0" eaLnBrk="1" fontAlgn="auto" latinLnBrk="0" hangingPunct="1">
                  <a:lnSpc>
                    <a:spcPct val="100000"/>
                  </a:lnSpc>
                  <a:spcBef>
                    <a:spcPct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j-cs"/>
                  </a:rPr>
                  <a:t>医療</a:t>
                </a:r>
              </a:p>
            </p:txBody>
          </p:sp>
        </p:grpSp>
        <p:grpSp>
          <p:nvGrpSpPr>
            <p:cNvPr id="51" name="グループ化 50"/>
            <p:cNvGrpSpPr/>
            <p:nvPr/>
          </p:nvGrpSpPr>
          <p:grpSpPr>
            <a:xfrm>
              <a:off x="7311840" y="2572105"/>
              <a:ext cx="291373" cy="369466"/>
              <a:chOff x="6113364" y="1323313"/>
              <a:chExt cx="504104" cy="195174"/>
            </a:xfrm>
          </p:grpSpPr>
          <p:sp>
            <p:nvSpPr>
              <p:cNvPr id="52" name="円柱 51"/>
              <p:cNvSpPr/>
              <p:nvPr/>
            </p:nvSpPr>
            <p:spPr>
              <a:xfrm>
                <a:off x="6113468" y="1323313"/>
                <a:ext cx="504000" cy="195174"/>
              </a:xfrm>
              <a:prstGeom prst="can">
                <a:avLst>
                  <a:gd name="adj" fmla="val 27835"/>
                </a:avLst>
              </a:prstGeom>
              <a:solidFill>
                <a:srgbClr val="266678"/>
              </a:solidFill>
              <a:ln>
                <a:noFill/>
              </a:ln>
              <a:effectLst/>
            </p:spPr>
            <p:txBody>
              <a:bodyPr wrap="square" lIns="0" tIns="0" rIns="0" bIns="0" rtlCol="0" anchor="ctr">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3" name="タイトル 3"/>
              <p:cNvSpPr txBox="1">
                <a:spLocks/>
              </p:cNvSpPr>
              <p:nvPr/>
            </p:nvSpPr>
            <p:spPr>
              <a:xfrm>
                <a:off x="6113364" y="1379967"/>
                <a:ext cx="504000" cy="137086"/>
              </a:xfrm>
              <a:prstGeom prst="rect">
                <a:avLst/>
              </a:prstGeom>
            </p:spPr>
            <p:txBody>
              <a:bodyPr vert="horz" lIns="0" tIns="0" rIns="0" bIns="0" rtlCol="0" anchor="t">
                <a:noAutofit/>
              </a:bodyPr>
              <a:lstStyle>
                <a:lvl1pPr algn="ctr" defTabSz="914400" rtl="0" eaLnBrk="1" latinLnBrk="0" hangingPunct="1">
                  <a:spcBef>
                    <a:spcPct val="0"/>
                  </a:spcBef>
                  <a:buNone/>
                  <a:defRPr kumimoji="1" sz="2800" kern="1200">
                    <a:solidFill>
                      <a:schemeClr val="bg1"/>
                    </a:solidFill>
                    <a:latin typeface="HGP創英角ｺﾞｼｯｸUB" pitchFamily="50" charset="-128"/>
                    <a:ea typeface="HGP創英角ｺﾞｼｯｸUB" pitchFamily="50" charset="-128"/>
                    <a:cs typeface="+mj-cs"/>
                  </a:defRPr>
                </a:lvl1pPr>
              </a:lstStyle>
              <a:p>
                <a:pPr marL="0" marR="0" lvl="0" indent="0" algn="ctr" defTabSz="844083" rtl="0" eaLnBrk="1" fontAlgn="auto" latinLnBrk="0" hangingPunct="1">
                  <a:lnSpc>
                    <a:spcPct val="100000"/>
                  </a:lnSpc>
                  <a:spcBef>
                    <a:spcPct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j-cs"/>
                  </a:rPr>
                  <a:t>医療</a:t>
                </a:r>
              </a:p>
            </p:txBody>
          </p:sp>
        </p:grpSp>
        <p:grpSp>
          <p:nvGrpSpPr>
            <p:cNvPr id="54" name="グループ化 53"/>
            <p:cNvGrpSpPr/>
            <p:nvPr/>
          </p:nvGrpSpPr>
          <p:grpSpPr>
            <a:xfrm>
              <a:off x="7629095" y="2429233"/>
              <a:ext cx="311515" cy="392567"/>
              <a:chOff x="5801006" y="1207747"/>
              <a:chExt cx="522434" cy="195174"/>
            </a:xfrm>
          </p:grpSpPr>
          <p:sp>
            <p:nvSpPr>
              <p:cNvPr id="55" name="円柱 54"/>
              <p:cNvSpPr/>
              <p:nvPr/>
            </p:nvSpPr>
            <p:spPr>
              <a:xfrm>
                <a:off x="5801006" y="1207747"/>
                <a:ext cx="504000" cy="195174"/>
              </a:xfrm>
              <a:prstGeom prst="can">
                <a:avLst>
                  <a:gd name="adj" fmla="val 27835"/>
                </a:avLst>
              </a:prstGeom>
              <a:solidFill>
                <a:srgbClr val="266678"/>
              </a:solidFill>
              <a:ln>
                <a:noFill/>
              </a:ln>
              <a:effectLst/>
            </p:spPr>
            <p:txBody>
              <a:bodyPr wrap="square" lIns="0" tIns="0" rIns="0" bIns="0" rtlCol="0" anchor="ctr">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6" name="タイトル 3"/>
              <p:cNvSpPr txBox="1">
                <a:spLocks/>
              </p:cNvSpPr>
              <p:nvPr/>
            </p:nvSpPr>
            <p:spPr>
              <a:xfrm>
                <a:off x="5819442" y="1261073"/>
                <a:ext cx="503998" cy="137086"/>
              </a:xfrm>
              <a:prstGeom prst="rect">
                <a:avLst/>
              </a:prstGeom>
            </p:spPr>
            <p:txBody>
              <a:bodyPr vert="horz" lIns="0" tIns="0" rIns="0" bIns="0" rtlCol="0" anchor="t">
                <a:noAutofit/>
              </a:bodyPr>
              <a:lstStyle>
                <a:lvl1pPr algn="ctr" defTabSz="914400" rtl="0" eaLnBrk="1" latinLnBrk="0" hangingPunct="1">
                  <a:spcBef>
                    <a:spcPct val="0"/>
                  </a:spcBef>
                  <a:buNone/>
                  <a:defRPr kumimoji="1" sz="2800" kern="1200">
                    <a:solidFill>
                      <a:schemeClr val="bg1"/>
                    </a:solidFill>
                    <a:latin typeface="HGP創英角ｺﾞｼｯｸUB" pitchFamily="50" charset="-128"/>
                    <a:ea typeface="HGP創英角ｺﾞｼｯｸUB" pitchFamily="50" charset="-128"/>
                    <a:cs typeface="+mj-cs"/>
                  </a:defRPr>
                </a:lvl1pPr>
              </a:lstStyle>
              <a:p>
                <a:pPr marL="0" marR="0" lvl="0" indent="0" algn="ctr" defTabSz="844083" rtl="0" eaLnBrk="1" fontAlgn="auto" latinLnBrk="0" hangingPunct="1">
                  <a:lnSpc>
                    <a:spcPct val="100000"/>
                  </a:lnSpc>
                  <a:spcBef>
                    <a:spcPct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j-cs"/>
                  </a:rPr>
                  <a:t>医療</a:t>
                </a:r>
              </a:p>
            </p:txBody>
          </p:sp>
        </p:grpSp>
        <p:cxnSp>
          <p:nvCxnSpPr>
            <p:cNvPr id="57" name="直線矢印コネクタ 56"/>
            <p:cNvCxnSpPr/>
            <p:nvPr/>
          </p:nvCxnSpPr>
          <p:spPr>
            <a:xfrm flipH="1">
              <a:off x="8256619" y="3113317"/>
              <a:ext cx="551245" cy="555951"/>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直線矢印コネクタ 57"/>
            <p:cNvCxnSpPr>
              <a:stCxn id="60" idx="0"/>
            </p:cNvCxnSpPr>
            <p:nvPr/>
          </p:nvCxnSpPr>
          <p:spPr>
            <a:xfrm flipH="1">
              <a:off x="8159499" y="2340839"/>
              <a:ext cx="630561" cy="1263029"/>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59" name="円/楕円 156"/>
            <p:cNvSpPr/>
            <p:nvPr/>
          </p:nvSpPr>
          <p:spPr>
            <a:xfrm>
              <a:off x="8665370" y="2934032"/>
              <a:ext cx="603041" cy="270973"/>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2B67AF"/>
                  </a:solidFill>
                  <a:effectLst/>
                  <a:uLnTx/>
                  <a:uFillTx/>
                  <a:latin typeface="メイリオ"/>
                  <a:ea typeface="メイリオ"/>
                  <a:cs typeface="+mn-cs"/>
                </a:rPr>
                <a:t>基礎工学</a:t>
              </a:r>
              <a:endPar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endParaRPr>
            </a:p>
          </p:txBody>
        </p:sp>
        <p:sp>
          <p:nvSpPr>
            <p:cNvPr id="60" name="円/楕円 157"/>
            <p:cNvSpPr/>
            <p:nvPr/>
          </p:nvSpPr>
          <p:spPr>
            <a:xfrm>
              <a:off x="8538022" y="2340839"/>
              <a:ext cx="504076" cy="264869"/>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生物学</a:t>
              </a:r>
            </a:p>
          </p:txBody>
        </p:sp>
        <p:cxnSp>
          <p:nvCxnSpPr>
            <p:cNvPr id="63" name="直線矢印コネクタ 62"/>
            <p:cNvCxnSpPr/>
            <p:nvPr/>
          </p:nvCxnSpPr>
          <p:spPr>
            <a:xfrm flipH="1">
              <a:off x="8106297" y="2881184"/>
              <a:ext cx="3837" cy="746761"/>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線矢印コネクタ 63"/>
            <p:cNvCxnSpPr>
              <a:stCxn id="71" idx="2"/>
            </p:cNvCxnSpPr>
            <p:nvPr/>
          </p:nvCxnSpPr>
          <p:spPr>
            <a:xfrm flipH="1" flipV="1">
              <a:off x="8464963" y="3679084"/>
              <a:ext cx="339591" cy="77003"/>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5" name="円/楕円 162"/>
            <p:cNvSpPr/>
            <p:nvPr/>
          </p:nvSpPr>
          <p:spPr>
            <a:xfrm>
              <a:off x="7982080" y="2781957"/>
              <a:ext cx="216826" cy="232211"/>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cxnSp>
          <p:nvCxnSpPr>
            <p:cNvPr id="67" name="直線矢印コネクタ 66"/>
            <p:cNvCxnSpPr/>
            <p:nvPr/>
          </p:nvCxnSpPr>
          <p:spPr>
            <a:xfrm flipH="1">
              <a:off x="8098313" y="2473669"/>
              <a:ext cx="423806" cy="1161421"/>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線矢印コネクタ 67"/>
            <p:cNvCxnSpPr>
              <a:endCxn id="26" idx="0"/>
            </p:cNvCxnSpPr>
            <p:nvPr/>
          </p:nvCxnSpPr>
          <p:spPr>
            <a:xfrm flipH="1">
              <a:off x="8375547" y="3436620"/>
              <a:ext cx="414513" cy="173237"/>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69" name="円/楕円 166"/>
            <p:cNvSpPr/>
            <p:nvPr/>
          </p:nvSpPr>
          <p:spPr>
            <a:xfrm>
              <a:off x="8186209" y="2854929"/>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sp>
          <p:nvSpPr>
            <p:cNvPr id="71" name="円/楕円 168"/>
            <p:cNvSpPr/>
            <p:nvPr/>
          </p:nvSpPr>
          <p:spPr>
            <a:xfrm>
              <a:off x="8804554" y="3662437"/>
              <a:ext cx="398636" cy="187300"/>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薬学</a:t>
              </a:r>
            </a:p>
          </p:txBody>
        </p:sp>
        <p:sp>
          <p:nvSpPr>
            <p:cNvPr id="72" name="円/楕円 169"/>
            <p:cNvSpPr/>
            <p:nvPr/>
          </p:nvSpPr>
          <p:spPr>
            <a:xfrm>
              <a:off x="8646144" y="3293264"/>
              <a:ext cx="622267" cy="295925"/>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情報学</a:t>
              </a:r>
            </a:p>
          </p:txBody>
        </p:sp>
        <p:sp>
          <p:nvSpPr>
            <p:cNvPr id="73" name="円/楕円 170"/>
            <p:cNvSpPr/>
            <p:nvPr/>
          </p:nvSpPr>
          <p:spPr>
            <a:xfrm>
              <a:off x="8246486" y="2317432"/>
              <a:ext cx="303207" cy="307887"/>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工学</a:t>
              </a:r>
            </a:p>
          </p:txBody>
        </p:sp>
        <p:sp>
          <p:nvSpPr>
            <p:cNvPr id="74" name="円/楕円 171"/>
            <p:cNvSpPr/>
            <p:nvPr/>
          </p:nvSpPr>
          <p:spPr>
            <a:xfrm>
              <a:off x="7961075" y="2487859"/>
              <a:ext cx="274476" cy="284514"/>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医学</a:t>
              </a:r>
            </a:p>
          </p:txBody>
        </p:sp>
        <p:cxnSp>
          <p:nvCxnSpPr>
            <p:cNvPr id="75" name="直線矢印コネクタ 74"/>
            <p:cNvCxnSpPr>
              <a:stCxn id="77" idx="0"/>
            </p:cNvCxnSpPr>
            <p:nvPr/>
          </p:nvCxnSpPr>
          <p:spPr>
            <a:xfrm flipH="1">
              <a:off x="8159499" y="2671779"/>
              <a:ext cx="754543" cy="1034578"/>
            </a:xfrm>
            <a:prstGeom prst="straightConnector1">
              <a:avLst/>
            </a:prstGeom>
            <a:ln w="38100">
              <a:tailEnd type="triangle" w="med" len="med"/>
            </a:ln>
          </p:spPr>
          <p:style>
            <a:lnRef idx="1">
              <a:schemeClr val="accent1"/>
            </a:lnRef>
            <a:fillRef idx="0">
              <a:schemeClr val="accent1"/>
            </a:fillRef>
            <a:effectRef idx="0">
              <a:schemeClr val="accent1"/>
            </a:effectRef>
            <a:fontRef idx="minor">
              <a:schemeClr val="tx1"/>
            </a:fontRef>
          </p:style>
        </p:cxnSp>
        <p:sp>
          <p:nvSpPr>
            <p:cNvPr id="77" name="円/楕円 174"/>
            <p:cNvSpPr/>
            <p:nvPr/>
          </p:nvSpPr>
          <p:spPr>
            <a:xfrm>
              <a:off x="8668668" y="2671779"/>
              <a:ext cx="490747" cy="260562"/>
            </a:xfrm>
            <a:prstGeom prst="ellipse">
              <a:avLst/>
            </a:prstGeom>
            <a:solidFill>
              <a:schemeClr val="bg1"/>
            </a:solidFill>
            <a:ln>
              <a:noFill/>
            </a:ln>
            <a:effectLst>
              <a:glow rad="101600">
                <a:srgbClr val="2B67AF">
                  <a:alpha val="40000"/>
                </a:srgbClr>
              </a:glo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srgbClr val="2B67AF"/>
                  </a:solidFill>
                  <a:effectLst/>
                  <a:uLnTx/>
                  <a:uFillTx/>
                  <a:latin typeface="メイリオ"/>
                  <a:ea typeface="メイリオ"/>
                  <a:cs typeface="+mn-cs"/>
                </a:rPr>
                <a:t>病院</a:t>
              </a:r>
            </a:p>
          </p:txBody>
        </p:sp>
        <p:sp>
          <p:nvSpPr>
            <p:cNvPr id="79" name="テキスト ボックス 78"/>
            <p:cNvSpPr txBox="1"/>
            <p:nvPr/>
          </p:nvSpPr>
          <p:spPr>
            <a:xfrm>
              <a:off x="7593274" y="3616152"/>
              <a:ext cx="184731" cy="246862"/>
            </a:xfrm>
            <a:prstGeom prst="rect">
              <a:avLst/>
            </a:prstGeom>
            <a:noFill/>
          </p:spPr>
          <p:txBody>
            <a:bodyPr wrap="none" rtlCol="0">
              <a:sp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004" b="1" i="0" u="none" strike="noStrike" kern="1200" cap="none" spc="0" normalizeH="0" baseline="0" noProof="0" dirty="0">
                <a:ln>
                  <a:noFill/>
                </a:ln>
                <a:solidFill>
                  <a:prstClr val="black"/>
                </a:solidFill>
                <a:effectLst/>
                <a:uLnTx/>
                <a:uFillTx/>
                <a:latin typeface="メイリオ"/>
                <a:ea typeface="メイリオ"/>
                <a:cs typeface="+mn-cs"/>
              </a:endParaRPr>
            </a:p>
          </p:txBody>
        </p:sp>
        <p:cxnSp>
          <p:nvCxnSpPr>
            <p:cNvPr id="108" name="直線矢印コネクタ 107"/>
            <p:cNvCxnSpPr>
              <a:endCxn id="79" idx="0"/>
            </p:cNvCxnSpPr>
            <p:nvPr/>
          </p:nvCxnSpPr>
          <p:spPr>
            <a:xfrm>
              <a:off x="7357752" y="3197494"/>
              <a:ext cx="327888" cy="418658"/>
            </a:xfrm>
            <a:prstGeom prst="straightConnector1">
              <a:avLst/>
            </a:prstGeom>
            <a:ln w="508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7" name="Picture 4" descr="\\MONJI-IMAC\new-mon\Documents\works\仕事データ\他\阪大のPPT用\140303_眼科ICT\ひと\人シャドウ-09.png"/>
            <p:cNvPicPr>
              <a:picLocks noChangeAspect="1" noChangeArrowheads="1"/>
            </p:cNvPicPr>
            <p:nvPr/>
          </p:nvPicPr>
          <p:blipFill>
            <a:blip r:embed="rId4" cstate="screen">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475687" y="3648887"/>
              <a:ext cx="262211" cy="382913"/>
            </a:xfrm>
            <a:prstGeom prst="rect">
              <a:avLst/>
            </a:prstGeom>
            <a:noFill/>
            <a:extLst>
              <a:ext uri="{909E8E84-426E-40DD-AFC4-6F175D3DCCD1}">
                <a14:hiddenFill xmlns:a14="http://schemas.microsoft.com/office/drawing/2010/main">
                  <a:solidFill>
                    <a:srgbClr val="FFFFFF"/>
                  </a:solidFill>
                </a14:hiddenFill>
              </a:ext>
            </a:extLst>
          </p:spPr>
        </p:pic>
        <p:sp>
          <p:nvSpPr>
            <p:cNvPr id="45" name="円/楕円 142"/>
            <p:cNvSpPr/>
            <p:nvPr/>
          </p:nvSpPr>
          <p:spPr>
            <a:xfrm>
              <a:off x="7339581" y="3209728"/>
              <a:ext cx="271087" cy="271122"/>
            </a:xfrm>
            <a:prstGeom prst="ellipse">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情報</a:t>
              </a:r>
            </a:p>
          </p:txBody>
        </p:sp>
        <p:sp>
          <p:nvSpPr>
            <p:cNvPr id="123" name="円/楕円 166"/>
            <p:cNvSpPr/>
            <p:nvPr/>
          </p:nvSpPr>
          <p:spPr>
            <a:xfrm>
              <a:off x="8392305" y="2880507"/>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sp>
          <p:nvSpPr>
            <p:cNvPr id="124" name="円/楕円 166"/>
            <p:cNvSpPr/>
            <p:nvPr/>
          </p:nvSpPr>
          <p:spPr>
            <a:xfrm>
              <a:off x="8469381" y="3045059"/>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sp>
          <p:nvSpPr>
            <p:cNvPr id="125" name="円/楕円 166"/>
            <p:cNvSpPr/>
            <p:nvPr/>
          </p:nvSpPr>
          <p:spPr>
            <a:xfrm>
              <a:off x="8450980" y="3287653"/>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sp>
          <p:nvSpPr>
            <p:cNvPr id="126" name="円/楕円 166"/>
            <p:cNvSpPr/>
            <p:nvPr/>
          </p:nvSpPr>
          <p:spPr>
            <a:xfrm>
              <a:off x="8536284" y="3473628"/>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sp>
          <p:nvSpPr>
            <p:cNvPr id="127" name="円/楕円 166"/>
            <p:cNvSpPr/>
            <p:nvPr/>
          </p:nvSpPr>
          <p:spPr>
            <a:xfrm>
              <a:off x="8620838" y="3613269"/>
              <a:ext cx="196990" cy="232562"/>
            </a:xfrm>
            <a:prstGeom prst="ellipse">
              <a:avLst/>
            </a:prstGeom>
            <a:solidFill>
              <a:srgbClr val="2B67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a:ln>
                    <a:noFill/>
                  </a:ln>
                  <a:solidFill>
                    <a:prstClr val="white"/>
                  </a:solidFill>
                  <a:effectLst/>
                  <a:uLnTx/>
                  <a:uFillTx/>
                  <a:latin typeface="メイリオ"/>
                  <a:ea typeface="メイリオ"/>
                  <a:cs typeface="+mn-cs"/>
                </a:rPr>
                <a:t>人</a:t>
              </a:r>
            </a:p>
          </p:txBody>
        </p:sp>
      </p:grpSp>
      <p:sp>
        <p:nvSpPr>
          <p:cNvPr id="128" name="テキスト ボックス 127"/>
          <p:cNvSpPr txBox="1"/>
          <p:nvPr/>
        </p:nvSpPr>
        <p:spPr>
          <a:xfrm>
            <a:off x="196717" y="1725236"/>
            <a:ext cx="2117351"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100" b="1" dirty="0" smtClean="0">
                <a:solidFill>
                  <a:prstClr val="black"/>
                </a:solidFill>
                <a:latin typeface="メイリオ"/>
                <a:ea typeface="メイリオ"/>
              </a:rPr>
              <a:t>大阪</a:t>
            </a:r>
            <a:r>
              <a:rPr lang="ja-JP" altLang="en-US" sz="1100" b="1" dirty="0">
                <a:solidFill>
                  <a:prstClr val="black"/>
                </a:solidFill>
                <a:latin typeface="メイリオ"/>
                <a:ea typeface="メイリオ"/>
              </a:rPr>
              <a:t>大学</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の</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強みである免疫</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炎症</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研究と神経研究を融合</a:t>
            </a:r>
          </a:p>
        </p:txBody>
      </p:sp>
      <p:sp>
        <p:nvSpPr>
          <p:cNvPr id="129" name="テキスト ボックス 128"/>
          <p:cNvSpPr txBox="1"/>
          <p:nvPr/>
        </p:nvSpPr>
        <p:spPr>
          <a:xfrm>
            <a:off x="257859" y="3392001"/>
            <a:ext cx="2056209" cy="6001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疾患に関わる臨床医学と基礎医学である細胞生物学との融合研究</a:t>
            </a:r>
          </a:p>
        </p:txBody>
      </p:sp>
      <p:sp>
        <p:nvSpPr>
          <p:cNvPr id="130" name="テキスト ボックス 129"/>
          <p:cNvSpPr txBox="1"/>
          <p:nvPr/>
        </p:nvSpPr>
        <p:spPr>
          <a:xfrm>
            <a:off x="257859" y="5119797"/>
            <a:ext cx="3371895"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自家</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移植、他家移植、</a:t>
            </a:r>
            <a:r>
              <a:rPr kumimoji="1" lang="en-US" altLang="ja-JP" sz="1100" b="1" i="0" u="none" strike="noStrike" kern="1200" cap="none" spc="0" normalizeH="0" baseline="0" noProof="0" dirty="0" err="1">
                <a:ln>
                  <a:noFill/>
                </a:ln>
                <a:solidFill>
                  <a:prstClr val="black"/>
                </a:solidFill>
                <a:effectLst/>
                <a:uLnTx/>
                <a:uFillTx/>
                <a:latin typeface="メイリオ"/>
                <a:ea typeface="メイリオ"/>
                <a:cs typeface="+mn-cs"/>
              </a:rPr>
              <a:t>iPS</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細胞、間葉系幹細胞移植における免疫応答・制御メカニズムの解明</a:t>
            </a:r>
          </a:p>
        </p:txBody>
      </p:sp>
      <p:pic>
        <p:nvPicPr>
          <p:cNvPr id="131" name="図 13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74461" y="5509737"/>
            <a:ext cx="1604983" cy="1271764"/>
          </a:xfrm>
          <a:prstGeom prst="roundRect">
            <a:avLst/>
          </a:prstGeom>
          <a:ln>
            <a:solidFill>
              <a:schemeClr val="tx2"/>
            </a:solidFill>
          </a:ln>
        </p:spPr>
      </p:pic>
      <p:sp>
        <p:nvSpPr>
          <p:cNvPr id="96" name="テキスト ボックス 95"/>
          <p:cNvSpPr txBox="1"/>
          <p:nvPr/>
        </p:nvSpPr>
        <p:spPr>
          <a:xfrm>
            <a:off x="3076544" y="5541589"/>
            <a:ext cx="46358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逆</a:t>
            </a:r>
            <a:r>
              <a:rPr kumimoji="1" lang="en-US" altLang="ja-JP" sz="900" b="1" i="0" u="none" strike="noStrike" kern="1200" cap="none" spc="0" normalizeH="0" baseline="0" noProof="0" dirty="0" smtClean="0">
                <a:ln>
                  <a:noFill/>
                </a:ln>
                <a:solidFill>
                  <a:prstClr val="black"/>
                </a:solidFill>
                <a:effectLst/>
                <a:uLnTx/>
                <a:uFillTx/>
                <a:latin typeface="メイリオ"/>
                <a:ea typeface="メイリオ"/>
                <a:cs typeface="+mn-cs"/>
              </a:rPr>
              <a:t>TR</a:t>
            </a:r>
            <a:endPar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90" name="タイトル 165"/>
          <p:cNvSpPr txBox="1">
            <a:spLocks/>
          </p:cNvSpPr>
          <p:nvPr/>
        </p:nvSpPr>
        <p:spPr>
          <a:xfrm>
            <a:off x="0" y="385727"/>
            <a:ext cx="9144000" cy="324000"/>
          </a:xfrm>
          <a:prstGeom prst="rect">
            <a:avLst/>
          </a:prstGeom>
          <a:solidFill>
            <a:srgbClr val="0070C0"/>
          </a:solidFill>
        </p:spPr>
        <p:txBody>
          <a:bodyPr vert="horz" wrap="none" lIns="756000" tIns="72000" rIns="91440" bIns="36000" rtlCol="0" anchor="ctr">
            <a:noAutofit/>
          </a:bodyPr>
          <a:lstStyle>
            <a:lvl1pPr algn="ctr" defTabSz="914400" rtl="0" eaLnBrk="1" latinLnBrk="0" hangingPunct="1">
              <a:spcBef>
                <a:spcPct val="0"/>
              </a:spcBef>
              <a:buNone/>
              <a:defRPr kumimoji="1"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メイリオ"/>
                <a:cs typeface="Meiryo" charset="-128"/>
              </a:rPr>
              <a:t>世界</a:t>
            </a:r>
            <a:r>
              <a:rPr kumimoji="1" lang="ja-JP" altLang="en-US" sz="2000" b="1" i="0" u="none" strike="noStrike" kern="1200" cap="none" spc="0" normalizeH="0" baseline="0" noProof="0" dirty="0">
                <a:ln>
                  <a:noFill/>
                </a:ln>
                <a:solidFill>
                  <a:prstClr val="white"/>
                </a:solidFill>
                <a:effectLst/>
                <a:uLnTx/>
                <a:uFillTx/>
                <a:latin typeface="ＭＳ Ｐゴシック" panose="020B0600070205080204" pitchFamily="50" charset="-128"/>
                <a:ea typeface="メイリオ"/>
                <a:cs typeface="Meiryo" charset="-128"/>
              </a:rPr>
              <a:t>最先端研究機構 </a:t>
            </a:r>
            <a:r>
              <a:rPr kumimoji="1" lang="ja-JP" altLang="en-US" sz="20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メイリオ"/>
                <a:cs typeface="Meiryo" charset="-128"/>
              </a:rPr>
              <a:t>（</a:t>
            </a:r>
            <a:r>
              <a:rPr kumimoji="1" lang="en-US" altLang="ja-JP" sz="20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メイリオ"/>
                <a:cs typeface="Meiryo" charset="-128"/>
              </a:rPr>
              <a:t>1</a:t>
            </a:r>
            <a:r>
              <a:rPr kumimoji="1" lang="ja-JP" altLang="en-US" sz="2000" b="1" i="0" u="none" strike="noStrike" kern="1200" cap="none" spc="0" normalizeH="0" baseline="0" noProof="0" dirty="0" smtClean="0">
                <a:ln>
                  <a:noFill/>
                </a:ln>
                <a:solidFill>
                  <a:prstClr val="white"/>
                </a:solidFill>
                <a:effectLst/>
                <a:uLnTx/>
                <a:uFillTx/>
                <a:latin typeface="ＭＳ Ｐゴシック" panose="020B0600070205080204" pitchFamily="50" charset="-128"/>
                <a:ea typeface="メイリオ"/>
                <a:cs typeface="Meiryo" charset="-128"/>
              </a:rPr>
              <a:t>）生命医</a:t>
            </a:r>
            <a:r>
              <a:rPr kumimoji="1" lang="ja-JP" altLang="en-US" sz="2000" b="1" i="0" u="none" strike="noStrike" kern="1200" cap="none" spc="0" normalizeH="0" baseline="0" noProof="0" dirty="0">
                <a:ln>
                  <a:noFill/>
                </a:ln>
                <a:solidFill>
                  <a:prstClr val="white"/>
                </a:solidFill>
                <a:effectLst/>
                <a:uLnTx/>
                <a:uFillTx/>
                <a:latin typeface="ＭＳ Ｐゴシック" panose="020B0600070205080204" pitchFamily="50" charset="-128"/>
                <a:ea typeface="メイリオ"/>
                <a:cs typeface="Meiryo" charset="-128"/>
              </a:rPr>
              <a:t>科学融合フロンティア研究拠点</a:t>
            </a:r>
          </a:p>
        </p:txBody>
      </p:sp>
      <p:pic>
        <p:nvPicPr>
          <p:cNvPr id="29" name="Picture 2" descr="C:\Users\monji\AppData\Local\Microsoft\Windows\Temporary Internet Files\Content.IE5\M2ZWFZVM\MC900434847[1].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557616" y="3895425"/>
            <a:ext cx="1080710" cy="1497287"/>
          </a:xfrm>
          <a:prstGeom prst="rect">
            <a:avLst/>
          </a:prstGeom>
          <a:noFill/>
          <a:extLst>
            <a:ext uri="{909E8E84-426E-40DD-AFC4-6F175D3DCCD1}">
              <a14:hiddenFill xmlns:a14="http://schemas.microsoft.com/office/drawing/2010/main">
                <a:solidFill>
                  <a:srgbClr val="FFFFFF"/>
                </a:solidFill>
              </a14:hiddenFill>
            </a:ext>
          </a:extLst>
        </p:spPr>
      </p:pic>
      <p:sp>
        <p:nvSpPr>
          <p:cNvPr id="28" name="タイトル 27"/>
          <p:cNvSpPr>
            <a:spLocks noGrp="1"/>
          </p:cNvSpPr>
          <p:nvPr>
            <p:ph type="title"/>
          </p:nvPr>
        </p:nvSpPr>
        <p:spPr/>
        <p:txBody>
          <a:bodyPr/>
          <a:lstStyle/>
          <a:p>
            <a:r>
              <a:rPr lang="ja-JP" altLang="en-US" dirty="0" smtClean="0"/>
              <a:t>取組</a:t>
            </a:r>
            <a:r>
              <a:rPr lang="en-US" altLang="ja-JP" dirty="0" smtClean="0"/>
              <a:t>2-1</a:t>
            </a:r>
            <a:r>
              <a:rPr lang="ja-JP" altLang="en-US" dirty="0" smtClean="0"/>
              <a:t> </a:t>
            </a:r>
            <a:r>
              <a:rPr lang="ja-JP" altLang="en-US" dirty="0"/>
              <a:t>世界トップレベルの研究拠点の形成</a:t>
            </a:r>
          </a:p>
        </p:txBody>
      </p:sp>
      <p:sp>
        <p:nvSpPr>
          <p:cNvPr id="4" name="スライド番号プレースホルダー 3"/>
          <p:cNvSpPr>
            <a:spLocks noGrp="1"/>
          </p:cNvSpPr>
          <p:nvPr>
            <p:ph type="sldNum" sz="quarter" idx="12"/>
          </p:nvPr>
        </p:nvSpPr>
        <p:spPr>
          <a:xfrm>
            <a:off x="-31042" y="52965"/>
            <a:ext cx="740372" cy="25209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付録５</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2" name="テキスト ボックス 61"/>
          <p:cNvSpPr txBox="1"/>
          <p:nvPr/>
        </p:nvSpPr>
        <p:spPr>
          <a:xfrm>
            <a:off x="196717" y="1464567"/>
            <a:ext cx="3024336" cy="180000"/>
          </a:xfrm>
          <a:prstGeom prst="rect">
            <a:avLst/>
          </a:prstGeom>
          <a:noFill/>
        </p:spPr>
        <p:txBody>
          <a:bodyPr wrap="none" lIns="0" tIns="0" rIns="3600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DC4418">
                    <a:lumMod val="75000"/>
                  </a:srgbClr>
                </a:solidFill>
                <a:effectLst/>
                <a:uLnTx/>
                <a:uFillTx/>
                <a:latin typeface="メイリオ"/>
                <a:ea typeface="メイリオ"/>
                <a:cs typeface="+mn-cs"/>
              </a:rPr>
              <a:t>●</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神経免疫融合研究の推進</a:t>
            </a:r>
          </a:p>
        </p:txBody>
      </p:sp>
      <p:sp>
        <p:nvSpPr>
          <p:cNvPr id="95" name="テキスト ボックス 94"/>
          <p:cNvSpPr txBox="1"/>
          <p:nvPr/>
        </p:nvSpPr>
        <p:spPr>
          <a:xfrm>
            <a:off x="196717" y="3179147"/>
            <a:ext cx="3024336" cy="180000"/>
          </a:xfrm>
          <a:prstGeom prst="rect">
            <a:avLst/>
          </a:prstGeom>
          <a:noFill/>
        </p:spPr>
        <p:txBody>
          <a:bodyPr wrap="none" lIns="0" tIns="0" rIns="3600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4418">
                    <a:lumMod val="75000"/>
                  </a:srgbClr>
                </a:solidFill>
                <a:effectLst/>
                <a:uLnTx/>
                <a:uFillTx/>
                <a:latin typeface="メイリオ"/>
                <a:ea typeface="メイリオ"/>
                <a:cs typeface="+mn-cs"/>
              </a:rPr>
              <a:t>●</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疾患オートファジー研究の推進</a:t>
            </a:r>
          </a:p>
        </p:txBody>
      </p:sp>
      <p:sp>
        <p:nvSpPr>
          <p:cNvPr id="98" name="テキスト ボックス 97"/>
          <p:cNvSpPr txBox="1"/>
          <p:nvPr/>
        </p:nvSpPr>
        <p:spPr>
          <a:xfrm>
            <a:off x="196717" y="4890689"/>
            <a:ext cx="3024336" cy="180000"/>
          </a:xfrm>
          <a:prstGeom prst="rect">
            <a:avLst/>
          </a:prstGeom>
          <a:noFill/>
        </p:spPr>
        <p:txBody>
          <a:bodyPr wrap="none" lIns="0" tIns="0" rIns="3600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DC4418">
                    <a:lumMod val="75000"/>
                  </a:srgbClr>
                </a:solidFill>
                <a:effectLst/>
                <a:uLnTx/>
                <a:uFillTx/>
                <a:latin typeface="メイリオ"/>
                <a:ea typeface="メイリオ"/>
                <a:cs typeface="+mn-cs"/>
              </a:rPr>
              <a:t>●</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逆トランスレーショナル研究の推進</a:t>
            </a:r>
          </a:p>
        </p:txBody>
      </p:sp>
      <p:sp>
        <p:nvSpPr>
          <p:cNvPr id="100" name="テキスト ボックス 99"/>
          <p:cNvSpPr txBox="1"/>
          <p:nvPr/>
        </p:nvSpPr>
        <p:spPr>
          <a:xfrm>
            <a:off x="4046422" y="1378025"/>
            <a:ext cx="3135242" cy="252000"/>
          </a:xfrm>
          <a:prstGeom prst="roundRect">
            <a:avLst>
              <a:gd name="adj" fmla="val 50000"/>
            </a:avLst>
          </a:prstGeom>
          <a:solidFill>
            <a:srgbClr val="FFBE6E"/>
          </a:solidFill>
        </p:spPr>
        <p:txBody>
          <a:bodyPr wrap="none" lIns="0" tIns="36000" rIns="0" bIns="0" rtlCol="0" anchor="ctr" anchorCtr="0">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mn-cs"/>
              </a:rPr>
              <a:t>生命基本原理と難病病態の解明へ</a:t>
            </a:r>
          </a:p>
        </p:txBody>
      </p:sp>
      <p:sp>
        <p:nvSpPr>
          <p:cNvPr id="17" name="下矢印 16"/>
          <p:cNvSpPr/>
          <p:nvPr/>
        </p:nvSpPr>
        <p:spPr>
          <a:xfrm rot="16200000">
            <a:off x="6986008" y="3290395"/>
            <a:ext cx="449234" cy="359298"/>
          </a:xfrm>
          <a:prstGeom prst="downArrow">
            <a:avLst>
              <a:gd name="adj1" fmla="val 66167"/>
              <a:gd name="adj2" fmla="val 52910"/>
            </a:avLst>
          </a:prstGeom>
          <a:gradFill>
            <a:gsLst>
              <a:gs pos="57000">
                <a:srgbClr val="558ED5"/>
              </a:gs>
              <a:gs pos="0">
                <a:schemeClr val="bg1">
                  <a:alpha val="0"/>
                </a:schemeClr>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1534" b="1"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12" name="グループ化 11"/>
          <p:cNvGrpSpPr/>
          <p:nvPr/>
        </p:nvGrpSpPr>
        <p:grpSpPr>
          <a:xfrm>
            <a:off x="1649352" y="1769091"/>
            <a:ext cx="2359397" cy="1219546"/>
            <a:chOff x="1649352" y="1769091"/>
            <a:chExt cx="2359397" cy="1219546"/>
          </a:xfrm>
        </p:grpSpPr>
        <p:pic>
          <p:nvPicPr>
            <p:cNvPr id="88" name="図 87" descr="図１、２.jpg"/>
            <p:cNvPicPr/>
            <p:nvPr/>
          </p:nvPicPr>
          <p:blipFill rotWithShape="1">
            <a:blip r:embed="rId11" cstate="screen">
              <a:extLst>
                <a:ext uri="{28A0092B-C50C-407E-A947-70E740481C1C}">
                  <a14:useLocalDpi xmlns:a14="http://schemas.microsoft.com/office/drawing/2010/main"/>
                </a:ext>
              </a:extLst>
            </a:blip>
            <a:srcRect t="-1677" r="-41"/>
            <a:stretch/>
          </p:blipFill>
          <p:spPr bwMode="auto">
            <a:xfrm>
              <a:off x="2080727" y="1769091"/>
              <a:ext cx="1928022" cy="1186692"/>
            </a:xfrm>
            <a:prstGeom prst="rect">
              <a:avLst/>
            </a:prstGeom>
            <a:ln>
              <a:noFill/>
            </a:ln>
            <a:effectLst>
              <a:outerShdw blurRad="50800" dist="38100" dir="2700000" algn="tl" rotWithShape="0">
                <a:prstClr val="black">
                  <a:alpha val="40000"/>
                </a:prstClr>
              </a:outerShdw>
            </a:effectLst>
            <a:extLst/>
          </p:spPr>
        </p:pic>
        <p:sp>
          <p:nvSpPr>
            <p:cNvPr id="9" name="楕円 8"/>
            <p:cNvSpPr/>
            <p:nvPr/>
          </p:nvSpPr>
          <p:spPr>
            <a:xfrm>
              <a:off x="1649352" y="2432016"/>
              <a:ext cx="1200855" cy="556621"/>
            </a:xfrm>
            <a:prstGeom prst="ellipse">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900" dirty="0" smtClean="0"/>
                <a:t>免疫応答による神経回路の修復</a:t>
              </a:r>
              <a:endParaRPr kumimoji="1" lang="ja-JP" altLang="en-US" sz="900" dirty="0"/>
            </a:p>
          </p:txBody>
        </p:sp>
      </p:grpSp>
    </p:spTree>
    <p:extLst>
      <p:ext uri="{BB962C8B-B14F-4D97-AF65-F5344CB8AC3E}">
        <p14:creationId xmlns:p14="http://schemas.microsoft.com/office/powerpoint/2010/main" val="20638173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タイトル 79"/>
          <p:cNvSpPr>
            <a:spLocks noGrp="1"/>
          </p:cNvSpPr>
          <p:nvPr>
            <p:ph type="title"/>
          </p:nvPr>
        </p:nvSpPr>
        <p:spPr/>
        <p:txBody>
          <a:bodyPr/>
          <a:lstStyle/>
          <a:p>
            <a:r>
              <a:rPr lang="ja-JP" altLang="en-US" dirty="0"/>
              <a:t>取組３</a:t>
            </a:r>
            <a:r>
              <a:rPr lang="en-US" altLang="ja-JP" dirty="0"/>
              <a:t>-</a:t>
            </a:r>
            <a:r>
              <a:rPr lang="ja-JP" altLang="en-US" dirty="0"/>
              <a:t>１　共創イノベーションの実現を担う人材を育成する教育改革</a:t>
            </a:r>
          </a:p>
        </p:txBody>
      </p:sp>
      <p:sp>
        <p:nvSpPr>
          <p:cNvPr id="73" name="スライド番号プレースホルダー 4"/>
          <p:cNvSpPr>
            <a:spLocks noGrp="1"/>
          </p:cNvSpPr>
          <p:nvPr>
            <p:ph type="sldNum" sz="quarter" idx="12"/>
          </p:nvPr>
        </p:nvSpPr>
        <p:spPr>
          <a:xfrm>
            <a:off x="0" y="-6021"/>
            <a:ext cx="628650" cy="360000"/>
          </a:xfrm>
        </p:spPr>
        <p:txBody>
          <a:bodyPr wrap="none"/>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prstClr val="white"/>
                </a:solidFill>
                <a:effectLst/>
                <a:uLnTx/>
                <a:uFillTx/>
                <a:latin typeface="メイリオ"/>
                <a:ea typeface="メイリオ"/>
                <a:cs typeface="+mn-cs"/>
              </a:rPr>
              <a:t>付録６</a:t>
            </a:r>
            <a:endParaRPr kumimoji="1" lang="ja-JP" altLang="en-US"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4" name="円/楕円 179"/>
          <p:cNvSpPr>
            <a:spLocks noChangeAspect="1"/>
          </p:cNvSpPr>
          <p:nvPr/>
        </p:nvSpPr>
        <p:spPr>
          <a:xfrm>
            <a:off x="2110231" y="-48873"/>
            <a:ext cx="4936861" cy="4936861"/>
          </a:xfrm>
          <a:prstGeom prst="ellipse">
            <a:avLst/>
          </a:prstGeom>
          <a:gradFill flip="none" rotWithShape="1">
            <a:gsLst>
              <a:gs pos="33000">
                <a:schemeClr val="accent2">
                  <a:lumMod val="40000"/>
                  <a:lumOff val="60000"/>
                </a:schemeClr>
              </a:gs>
              <a:gs pos="0">
                <a:schemeClr val="accent2">
                  <a:lumMod val="20000"/>
                  <a:lumOff val="80000"/>
                </a:schemeClr>
              </a:gs>
              <a:gs pos="67000">
                <a:sysClr val="window" lastClr="FFFFFF">
                  <a:lumMod val="0"/>
                  <a:lumOff val="100000"/>
                  <a:alpha val="0"/>
                </a:sysClr>
              </a:gs>
            </a:gsLst>
            <a:path path="circle">
              <a:fillToRect l="50000" t="50000" r="50000" b="50000"/>
            </a:path>
            <a:tileRect/>
          </a:gra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600" b="0" i="0" u="none" strike="noStrike" kern="0" cap="none" spc="0" normalizeH="0" baseline="0" noProof="0" dirty="0">
              <a:ln>
                <a:noFill/>
              </a:ln>
              <a:solidFill>
                <a:prstClr val="white"/>
              </a:solidFill>
              <a:effectLst/>
              <a:uLnTx/>
              <a:uFillTx/>
              <a:latin typeface="Calibri"/>
              <a:ea typeface="ＭＳ Ｐゴシック" panose="020B0600070205080204" pitchFamily="50" charset="-128"/>
              <a:cs typeface="Meiryo" charset="-128"/>
            </a:endParaRPr>
          </a:p>
        </p:txBody>
      </p:sp>
      <p:sp>
        <p:nvSpPr>
          <p:cNvPr id="84" name="上矢印 83"/>
          <p:cNvSpPr/>
          <p:nvPr/>
        </p:nvSpPr>
        <p:spPr>
          <a:xfrm>
            <a:off x="4392453" y="1628800"/>
            <a:ext cx="372416" cy="255118"/>
          </a:xfrm>
          <a:prstGeom prst="upArrow">
            <a:avLst/>
          </a:prstGeom>
          <a:solidFill>
            <a:schemeClr val="accent1">
              <a:lumMod val="75000"/>
            </a:schemeClr>
          </a:solidFill>
          <a:ln w="25400" cap="flat" cmpd="sng" algn="ctr">
            <a:noFill/>
            <a:prstDash val="solid"/>
          </a:ln>
          <a:effectLst>
            <a:reflection blurRad="6350" stA="52000" endA="300" endPos="35000" dir="5400000" sy="-100000" algn="bl" rotWithShape="0"/>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85" name="上矢印 123"/>
          <p:cNvSpPr/>
          <p:nvPr/>
        </p:nvSpPr>
        <p:spPr>
          <a:xfrm>
            <a:off x="3851806" y="6085389"/>
            <a:ext cx="1422059" cy="219181"/>
          </a:xfrm>
          <a:custGeom>
            <a:avLst/>
            <a:gdLst>
              <a:gd name="connsiteX0" fmla="*/ 0 w 1246154"/>
              <a:gd name="connsiteY0" fmla="*/ 328642 h 590106"/>
              <a:gd name="connsiteX1" fmla="*/ 623077 w 1246154"/>
              <a:gd name="connsiteY1" fmla="*/ 0 h 590106"/>
              <a:gd name="connsiteX2" fmla="*/ 1246154 w 1246154"/>
              <a:gd name="connsiteY2" fmla="*/ 328642 h 590106"/>
              <a:gd name="connsiteX3" fmla="*/ 934616 w 1246154"/>
              <a:gd name="connsiteY3" fmla="*/ 328642 h 590106"/>
              <a:gd name="connsiteX4" fmla="*/ 934616 w 1246154"/>
              <a:gd name="connsiteY4" fmla="*/ 590106 h 590106"/>
              <a:gd name="connsiteX5" fmla="*/ 311539 w 1246154"/>
              <a:gd name="connsiteY5" fmla="*/ 590106 h 590106"/>
              <a:gd name="connsiteX6" fmla="*/ 311539 w 1246154"/>
              <a:gd name="connsiteY6" fmla="*/ 328642 h 590106"/>
              <a:gd name="connsiteX7" fmla="*/ 0 w 1246154"/>
              <a:gd name="connsiteY7" fmla="*/ 328642 h 590106"/>
              <a:gd name="connsiteX0" fmla="*/ 311539 w 1246154"/>
              <a:gd name="connsiteY0" fmla="*/ 590106 h 681546"/>
              <a:gd name="connsiteX1" fmla="*/ 311539 w 1246154"/>
              <a:gd name="connsiteY1" fmla="*/ 328642 h 681546"/>
              <a:gd name="connsiteX2" fmla="*/ 0 w 1246154"/>
              <a:gd name="connsiteY2" fmla="*/ 328642 h 681546"/>
              <a:gd name="connsiteX3" fmla="*/ 623077 w 1246154"/>
              <a:gd name="connsiteY3" fmla="*/ 0 h 681546"/>
              <a:gd name="connsiteX4" fmla="*/ 1246154 w 1246154"/>
              <a:gd name="connsiteY4" fmla="*/ 328642 h 681546"/>
              <a:gd name="connsiteX5" fmla="*/ 934616 w 1246154"/>
              <a:gd name="connsiteY5" fmla="*/ 328642 h 681546"/>
              <a:gd name="connsiteX6" fmla="*/ 1026056 w 1246154"/>
              <a:gd name="connsiteY6" fmla="*/ 681546 h 681546"/>
              <a:gd name="connsiteX0" fmla="*/ 311539 w 1246154"/>
              <a:gd name="connsiteY0" fmla="*/ 590106 h 604992"/>
              <a:gd name="connsiteX1" fmla="*/ 311539 w 1246154"/>
              <a:gd name="connsiteY1" fmla="*/ 328642 h 604992"/>
              <a:gd name="connsiteX2" fmla="*/ 0 w 1246154"/>
              <a:gd name="connsiteY2" fmla="*/ 328642 h 604992"/>
              <a:gd name="connsiteX3" fmla="*/ 623077 w 1246154"/>
              <a:gd name="connsiteY3" fmla="*/ 0 h 604992"/>
              <a:gd name="connsiteX4" fmla="*/ 1246154 w 1246154"/>
              <a:gd name="connsiteY4" fmla="*/ 328642 h 604992"/>
              <a:gd name="connsiteX5" fmla="*/ 934616 w 1246154"/>
              <a:gd name="connsiteY5" fmla="*/ 328642 h 604992"/>
              <a:gd name="connsiteX6" fmla="*/ 940996 w 1246154"/>
              <a:gd name="connsiteY6" fmla="*/ 604992 h 604992"/>
              <a:gd name="connsiteX0" fmla="*/ 311539 w 1246154"/>
              <a:gd name="connsiteY0" fmla="*/ 590106 h 592233"/>
              <a:gd name="connsiteX1" fmla="*/ 311539 w 1246154"/>
              <a:gd name="connsiteY1" fmla="*/ 328642 h 592233"/>
              <a:gd name="connsiteX2" fmla="*/ 0 w 1246154"/>
              <a:gd name="connsiteY2" fmla="*/ 328642 h 592233"/>
              <a:gd name="connsiteX3" fmla="*/ 623077 w 1246154"/>
              <a:gd name="connsiteY3" fmla="*/ 0 h 592233"/>
              <a:gd name="connsiteX4" fmla="*/ 1246154 w 1246154"/>
              <a:gd name="connsiteY4" fmla="*/ 328642 h 592233"/>
              <a:gd name="connsiteX5" fmla="*/ 934616 w 1246154"/>
              <a:gd name="connsiteY5" fmla="*/ 328642 h 592233"/>
              <a:gd name="connsiteX6" fmla="*/ 940996 w 1246154"/>
              <a:gd name="connsiteY6" fmla="*/ 592233 h 592233"/>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0270 w 1246154"/>
              <a:gd name="connsiteY6" fmla="*/ 594915 h 594915"/>
              <a:gd name="connsiteX0" fmla="*/ 311539 w 1246154"/>
              <a:gd name="connsiteY0" fmla="*/ 590106 h 594915"/>
              <a:gd name="connsiteX1" fmla="*/ 311539 w 1246154"/>
              <a:gd name="connsiteY1" fmla="*/ 328642 h 594915"/>
              <a:gd name="connsiteX2" fmla="*/ 0 w 1246154"/>
              <a:gd name="connsiteY2" fmla="*/ 328642 h 594915"/>
              <a:gd name="connsiteX3" fmla="*/ 623077 w 1246154"/>
              <a:gd name="connsiteY3" fmla="*/ 0 h 594915"/>
              <a:gd name="connsiteX4" fmla="*/ 1246154 w 1246154"/>
              <a:gd name="connsiteY4" fmla="*/ 328642 h 594915"/>
              <a:gd name="connsiteX5" fmla="*/ 934616 w 1246154"/>
              <a:gd name="connsiteY5" fmla="*/ 328642 h 594915"/>
              <a:gd name="connsiteX6" fmla="*/ 932952 w 1246154"/>
              <a:gd name="connsiteY6" fmla="*/ 594915 h 59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6154" h="594915">
                <a:moveTo>
                  <a:pt x="311539" y="590106"/>
                </a:moveTo>
                <a:lnTo>
                  <a:pt x="311539" y="328642"/>
                </a:lnTo>
                <a:lnTo>
                  <a:pt x="0" y="328642"/>
                </a:lnTo>
                <a:lnTo>
                  <a:pt x="623077" y="0"/>
                </a:lnTo>
                <a:lnTo>
                  <a:pt x="1246154" y="328642"/>
                </a:lnTo>
                <a:lnTo>
                  <a:pt x="934616" y="328642"/>
                </a:lnTo>
                <a:cubicBezTo>
                  <a:pt x="934616" y="415797"/>
                  <a:pt x="932952" y="594915"/>
                  <a:pt x="932952" y="594915"/>
                </a:cubicBezTo>
              </a:path>
            </a:pathLst>
          </a:custGeom>
          <a:solidFill>
            <a:schemeClr val="accent3">
              <a:lumMod val="75000"/>
            </a:schemeClr>
          </a:solidFill>
          <a:ln w="9525" cap="flat" cmpd="sng" algn="ctr">
            <a:noFill/>
            <a:prstDash val="solid"/>
          </a:ln>
          <a:effectLst/>
        </p:spPr>
        <p:txBody>
          <a:bodyPr wrap="none" lIns="25920" tIns="32919" rIns="25920"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a:ln>
                <a:noFill/>
              </a:ln>
              <a:solidFill>
                <a:prstClr val="black"/>
              </a:solidFill>
              <a:effectLst>
                <a:glow rad="127000">
                  <a:prstClr val="white"/>
                </a:glow>
              </a:effectLst>
              <a:uLnTx/>
              <a:uFillTx/>
              <a:latin typeface="メイリオ"/>
              <a:ea typeface="メイリオ"/>
              <a:cs typeface="Meiryo" charset="-128"/>
            </a:endParaRPr>
          </a:p>
        </p:txBody>
      </p:sp>
      <p:sp>
        <p:nvSpPr>
          <p:cNvPr id="100" name="研究科横断型教育での‥"/>
          <p:cNvSpPr txBox="1"/>
          <p:nvPr/>
        </p:nvSpPr>
        <p:spPr>
          <a:xfrm>
            <a:off x="3508663" y="6433057"/>
            <a:ext cx="5181957" cy="360123"/>
          </a:xfrm>
          <a:prstGeom prst="rect">
            <a:avLst/>
          </a:prstGeom>
          <a:noFill/>
        </p:spPr>
        <p:txBody>
          <a:bodyPr vert="horz"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009900"/>
                </a:solidFill>
                <a:effectLst>
                  <a:glow rad="165100">
                    <a:prstClr val="white"/>
                  </a:glow>
                  <a:outerShdw blurRad="38100" dist="38100" dir="2700000" algn="tl">
                    <a:srgbClr val="000000">
                      <a:alpha val="43137"/>
                    </a:srgbClr>
                  </a:outerShdw>
                </a:effectLst>
                <a:uLnTx/>
                <a:uFillTx/>
                <a:latin typeface="メイリオ"/>
                <a:ea typeface="メイリオ"/>
                <a:cs typeface="+mn-cs"/>
              </a:rPr>
              <a:t>学部・研究科</a:t>
            </a:r>
            <a:r>
              <a:rPr kumimoji="1" lang="ja-JP" altLang="en-US" sz="2000" b="1" i="0" u="none" strike="noStrike" kern="1200" cap="none" spc="0" normalizeH="0" baseline="0" noProof="0" dirty="0">
                <a:ln>
                  <a:noFill/>
                </a:ln>
                <a:solidFill>
                  <a:srgbClr val="009900"/>
                </a:solidFill>
                <a:effectLst>
                  <a:glow rad="165100">
                    <a:prstClr val="white"/>
                  </a:glow>
                  <a:outerShdw blurRad="38100" dist="38100" dir="2700000" algn="tl">
                    <a:srgbClr val="000000">
                      <a:alpha val="43137"/>
                    </a:srgbClr>
                  </a:outerShdw>
                </a:effectLst>
                <a:uLnTx/>
                <a:uFillTx/>
                <a:latin typeface="メイリオ"/>
                <a:ea typeface="メイリオ"/>
                <a:cs typeface="+mn-cs"/>
              </a:rPr>
              <a:t>横断型教育の多様で豊富な実績</a:t>
            </a:r>
          </a:p>
        </p:txBody>
      </p:sp>
      <p:sp>
        <p:nvSpPr>
          <p:cNvPr id="102" name="全学の博士教育への展開"/>
          <p:cNvSpPr txBox="1"/>
          <p:nvPr/>
        </p:nvSpPr>
        <p:spPr>
          <a:xfrm>
            <a:off x="1427109" y="1136691"/>
            <a:ext cx="1283453" cy="544789"/>
          </a:xfrm>
          <a:prstGeom prst="rect">
            <a:avLst/>
          </a:prstGeom>
          <a:noFill/>
        </p:spPr>
        <p:txBody>
          <a:bodyPr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学士</a:t>
            </a:r>
            <a:r>
              <a:rPr kumimoji="1" lang="ja-JP" altLang="en-US"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課程教育</a:t>
            </a:r>
            <a:endParaRPr kumimoji="1" lang="en-US" altLang="ja-JP"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err="1" smtClean="0">
                <a:ln>
                  <a:noFill/>
                </a:ln>
                <a:solidFill>
                  <a:srgbClr val="C00000">
                    <a:lumMod val="75000"/>
                  </a:srgbClr>
                </a:solidFill>
                <a:effectLst>
                  <a:glow rad="127000">
                    <a:prstClr val="white"/>
                  </a:glow>
                </a:effectLst>
                <a:uLnTx/>
                <a:uFillTx/>
                <a:latin typeface="メイリオ"/>
                <a:ea typeface="メイリオ"/>
                <a:cs typeface="Meiryo" charset="-128"/>
              </a:rPr>
              <a:t>へ</a:t>
            </a:r>
            <a:r>
              <a:rPr kumimoji="1" lang="ja-JP" altLang="en-US" sz="1600" b="1" i="0" u="none" strike="noStrike" kern="1200" cap="none" spc="0" normalizeH="0" baseline="0" noProof="0" dirty="0" err="1">
                <a:ln>
                  <a:noFill/>
                </a:ln>
                <a:solidFill>
                  <a:srgbClr val="C00000">
                    <a:lumMod val="75000"/>
                  </a:srgbClr>
                </a:solidFill>
                <a:effectLst>
                  <a:glow rad="127000">
                    <a:prstClr val="white"/>
                  </a:glow>
                </a:effectLst>
                <a:uLnTx/>
                <a:uFillTx/>
                <a:latin typeface="メイリオ"/>
                <a:ea typeface="メイリオ"/>
                <a:cs typeface="Meiryo" charset="-128"/>
              </a:rPr>
              <a:t>の</a:t>
            </a:r>
            <a:r>
              <a:rPr kumimoji="1" lang="ja-JP" altLang="en-US"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展開</a:t>
            </a:r>
          </a:p>
        </p:txBody>
      </p:sp>
      <p:sp>
        <p:nvSpPr>
          <p:cNvPr id="103" name="学士課程教育への展開"/>
          <p:cNvSpPr txBox="1"/>
          <p:nvPr/>
        </p:nvSpPr>
        <p:spPr>
          <a:xfrm>
            <a:off x="6394877" y="1136691"/>
            <a:ext cx="1488637" cy="544789"/>
          </a:xfrm>
          <a:prstGeom prst="rect">
            <a:avLst/>
          </a:prstGeom>
          <a:noFill/>
        </p:spPr>
        <p:txBody>
          <a:bodyPr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全学の博士</a:t>
            </a:r>
            <a:r>
              <a:rPr kumimoji="1" lang="ja-JP" altLang="en-US"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教育</a:t>
            </a:r>
            <a:endParaRPr kumimoji="1" lang="en-US" altLang="ja-JP" sz="16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err="1" smtClean="0">
                <a:ln>
                  <a:noFill/>
                </a:ln>
                <a:solidFill>
                  <a:srgbClr val="C00000">
                    <a:lumMod val="75000"/>
                  </a:srgbClr>
                </a:solidFill>
                <a:effectLst>
                  <a:glow rad="127000">
                    <a:prstClr val="white"/>
                  </a:glow>
                </a:effectLst>
                <a:uLnTx/>
                <a:uFillTx/>
                <a:latin typeface="メイリオ"/>
                <a:ea typeface="メイリオ"/>
                <a:cs typeface="Meiryo" charset="-128"/>
              </a:rPr>
              <a:t>へ</a:t>
            </a:r>
            <a:r>
              <a:rPr kumimoji="1" lang="ja-JP" altLang="en-US" sz="1600" b="1" i="0" u="none" strike="noStrike" kern="1200" cap="none" spc="0" normalizeH="0" baseline="0" noProof="0" dirty="0" err="1">
                <a:ln>
                  <a:noFill/>
                </a:ln>
                <a:solidFill>
                  <a:srgbClr val="C00000">
                    <a:lumMod val="75000"/>
                  </a:srgbClr>
                </a:solidFill>
                <a:effectLst>
                  <a:glow rad="127000">
                    <a:prstClr val="white"/>
                  </a:glow>
                </a:effectLst>
                <a:uLnTx/>
                <a:uFillTx/>
                <a:latin typeface="メイリオ"/>
                <a:ea typeface="メイリオ"/>
                <a:cs typeface="Meiryo" charset="-128"/>
              </a:rPr>
              <a:t>の</a:t>
            </a:r>
            <a:r>
              <a:rPr kumimoji="1" lang="ja-JP" altLang="en-US" sz="16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展開</a:t>
            </a:r>
          </a:p>
        </p:txBody>
      </p:sp>
      <p:sp>
        <p:nvSpPr>
          <p:cNvPr id="104" name="文理統合型博士の先鋭的‥"/>
          <p:cNvSpPr txBox="1"/>
          <p:nvPr/>
        </p:nvSpPr>
        <p:spPr>
          <a:xfrm>
            <a:off x="3167365" y="1137414"/>
            <a:ext cx="2822592" cy="544789"/>
          </a:xfrm>
          <a:prstGeom prst="rect">
            <a:avLst/>
          </a:prstGeom>
          <a:noFill/>
        </p:spPr>
        <p:txBody>
          <a:bodyPr vert="horz" wrap="none" lIns="25920" tIns="25920" rIns="25920" bIns="25920" rtlCol="0" anchor="ctr" anchorCtr="0">
            <a:spAutoFit/>
          </a:bodyPr>
          <a:lstStyle/>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57"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学部から大学院</a:t>
            </a:r>
            <a:r>
              <a:rPr kumimoji="1" lang="ja-JP" altLang="en-US" sz="16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までの一貫した</a:t>
            </a:r>
            <a:endParaRPr kumimoji="1" lang="en-US" altLang="ja-JP" sz="16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endParaRPr>
          </a:p>
          <a:p>
            <a:pPr marL="0" marR="0" lvl="0" indent="0" algn="ctr" defTabSz="65838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57"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高度汎用力教育</a:t>
            </a:r>
            <a:r>
              <a:rPr kumimoji="1" lang="ja-JP" altLang="en-US" sz="1600" b="1" i="0" u="none" strike="noStrike" kern="1200" cap="none" spc="-57"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rPr>
              <a:t>体制を整備</a:t>
            </a:r>
            <a:endParaRPr kumimoji="1" lang="en-US" altLang="ja-JP" sz="1600" b="1" i="0" u="none" strike="noStrike" kern="1200" cap="none" spc="-57"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107" name="上矢印 106"/>
          <p:cNvSpPr/>
          <p:nvPr/>
        </p:nvSpPr>
        <p:spPr>
          <a:xfrm rot="5400000">
            <a:off x="6041770" y="1220870"/>
            <a:ext cx="319853" cy="376427"/>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109" name="上矢印 108"/>
          <p:cNvSpPr/>
          <p:nvPr/>
        </p:nvSpPr>
        <p:spPr>
          <a:xfrm rot="16200000">
            <a:off x="2780775" y="1220870"/>
            <a:ext cx="319853" cy="376427"/>
          </a:xfrm>
          <a:prstGeom prst="upArrow">
            <a:avLst/>
          </a:prstGeom>
          <a:solidFill>
            <a:schemeClr val="accent1">
              <a:lumMod val="75000"/>
            </a:schemeClr>
          </a:solidFill>
          <a:ln w="25400" cap="flat" cmpd="sng" algn="ctr">
            <a:noFill/>
            <a:prstDash val="solid"/>
          </a:ln>
          <a:effectLst/>
        </p:spPr>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white"/>
              </a:solidFill>
              <a:effectLst/>
              <a:uLnTx/>
              <a:uFillTx/>
              <a:latin typeface="メイリオ"/>
              <a:ea typeface="メイリオ"/>
              <a:cs typeface="Meiryo" charset="-128"/>
            </a:endParaRPr>
          </a:p>
        </p:txBody>
      </p:sp>
      <p:sp>
        <p:nvSpPr>
          <p:cNvPr id="70" name="正方形/長方形 69"/>
          <p:cNvSpPr/>
          <p:nvPr/>
        </p:nvSpPr>
        <p:spPr>
          <a:xfrm>
            <a:off x="230492" y="495380"/>
            <a:ext cx="4713030" cy="514738"/>
          </a:xfrm>
          <a:prstGeom prst="rect">
            <a:avLst/>
          </a:prstGeom>
          <a:solidFill>
            <a:srgbClr val="FFDB69"/>
          </a:solidFill>
          <a:ln w="381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t">
            <a:spAutoFit/>
          </a:bodyPr>
          <a:lstStyle/>
          <a:p>
            <a:pPr marL="126000" marR="0" lvl="0" indent="-126000" algn="just" defTabSz="914400" rtl="0" eaLnBrk="1" fontAlgn="auto" latinLnBrk="0" hangingPunct="1">
              <a:lnSpc>
                <a:spcPct val="100000"/>
              </a:lnSpc>
              <a:spcBef>
                <a:spcPts val="0"/>
              </a:spcBef>
              <a:spcAft>
                <a:spcPts val="0"/>
              </a:spcAft>
              <a:buClr>
                <a:srgbClr val="DC4418">
                  <a:lumMod val="75000"/>
                </a:srgbClr>
              </a:buClr>
              <a:buSzTx/>
              <a:buFont typeface="Wingdings" panose="05000000000000000000" pitchFamily="2" charset="2"/>
              <a:buChar char="l"/>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eiryo" charset="-128"/>
              </a:rPr>
              <a:t>専門</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eiryo" charset="-128"/>
              </a:rPr>
              <a:t>教育に加え視野の拡大、</a:t>
            </a:r>
            <a:r>
              <a:rPr kumimoji="1" lang="ja-JP" altLang="en-US" sz="1200" b="1" i="0" u="sng" strike="noStrike" kern="1200" cap="none" spc="0" normalizeH="0" baseline="0" noProof="0" dirty="0">
                <a:ln>
                  <a:noFill/>
                </a:ln>
                <a:solidFill>
                  <a:prstClr val="black"/>
                </a:solidFill>
                <a:effectLst/>
                <a:uLnTx/>
                <a:uFillTx/>
                <a:latin typeface="メイリオ"/>
                <a:ea typeface="メイリオ"/>
                <a:cs typeface="Meiryo" charset="-128"/>
              </a:rPr>
              <a:t>知の統合、社会との共創を経験できるプログラムを、学部から大学院まで一貫した形で整備する</a:t>
            </a:r>
            <a:r>
              <a:rPr kumimoji="1" lang="ja-JP" altLang="en-US" sz="1200" b="1" i="0" u="sng" strike="noStrike" kern="1200" cap="none" spc="0" normalizeH="0" baseline="0" noProof="0" dirty="0" smtClean="0">
                <a:ln>
                  <a:noFill/>
                </a:ln>
                <a:solidFill>
                  <a:prstClr val="black"/>
                </a:solidFill>
                <a:effectLst/>
                <a:uLnTx/>
                <a:uFillTx/>
                <a:latin typeface="メイリオ"/>
                <a:ea typeface="メイリオ"/>
                <a:cs typeface="Meiryo" charset="-128"/>
              </a:rPr>
              <a:t>。</a:t>
            </a:r>
            <a:endParaRPr kumimoji="1" lang="en-US" altLang="ja-JP" sz="1200" b="1" i="0" u="sng" strike="noStrike" kern="1200" cap="none" spc="0" normalizeH="0" baseline="0" noProof="0" dirty="0">
              <a:ln>
                <a:noFill/>
              </a:ln>
              <a:solidFill>
                <a:prstClr val="black"/>
              </a:solidFill>
              <a:effectLst/>
              <a:uLnTx/>
              <a:uFillTx/>
              <a:latin typeface="メイリオ"/>
              <a:ea typeface="メイリオ"/>
              <a:cs typeface="Meiryo" charset="-128"/>
            </a:endParaRPr>
          </a:p>
        </p:txBody>
      </p:sp>
      <p:sp>
        <p:nvSpPr>
          <p:cNvPr id="72" name="テキスト ボックス 71"/>
          <p:cNvSpPr txBox="1"/>
          <p:nvPr/>
        </p:nvSpPr>
        <p:spPr>
          <a:xfrm>
            <a:off x="5117699" y="498834"/>
            <a:ext cx="3823452" cy="50783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eiryo UI" charset="-128"/>
              </a:rPr>
              <a:t>→ </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UI" charset="-128"/>
              </a:rPr>
              <a:t>高度汎用力教育を学部から大学院まで一貫して実施</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UI"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UI" charset="-128"/>
              </a:rPr>
              <a:t>→ 情報教育プログラムを学部から大学院まで一貫して実施</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eiryo UI"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eiryo UI" charset="-128"/>
              </a:rPr>
              <a:t>→ 社会への応答性と倫理的責任を備えた研究人材を</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eiryo UI" charset="-128"/>
              </a:rPr>
              <a:t>育成</a:t>
            </a:r>
            <a:endParaRPr kumimoji="1" lang="en-US" altLang="ja-JP" sz="1000" b="1" i="0" u="none" strike="noStrike" kern="1200" cap="none" spc="0" normalizeH="0" baseline="0" noProof="0" dirty="0">
              <a:ln>
                <a:noFill/>
              </a:ln>
              <a:solidFill>
                <a:prstClr val="black"/>
              </a:solidFill>
              <a:effectLst/>
              <a:uLnTx/>
              <a:uFillTx/>
              <a:latin typeface="メイリオ"/>
              <a:ea typeface="メイリオ"/>
              <a:cs typeface="Meiryo UI" charset="-128"/>
            </a:endParaRPr>
          </a:p>
        </p:txBody>
      </p:sp>
      <p:sp>
        <p:nvSpPr>
          <p:cNvPr id="93" name="角丸四角形吹き出し 92"/>
          <p:cNvSpPr/>
          <p:nvPr/>
        </p:nvSpPr>
        <p:spPr>
          <a:xfrm>
            <a:off x="89981" y="5071426"/>
            <a:ext cx="3298994" cy="1569539"/>
          </a:xfrm>
          <a:prstGeom prst="wedgeRoundRectCallout">
            <a:avLst>
              <a:gd name="adj1" fmla="val 80332"/>
              <a:gd name="adj2" fmla="val -71730"/>
              <a:gd name="adj3" fmla="val 16667"/>
            </a:avLst>
          </a:prstGeom>
          <a:solidFill>
            <a:srgbClr val="C3D69B"/>
          </a:solidFill>
          <a:ln>
            <a:solidFill>
              <a:srgbClr val="C3D69B"/>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4" name="テキスト ボックス 93"/>
          <p:cNvSpPr txBox="1"/>
          <p:nvPr/>
        </p:nvSpPr>
        <p:spPr>
          <a:xfrm>
            <a:off x="154171" y="5177403"/>
            <a:ext cx="2243891" cy="218991"/>
          </a:xfrm>
          <a:prstGeom prst="roundRect">
            <a:avLst/>
          </a:prstGeom>
          <a:solidFill>
            <a:schemeClr val="bg1"/>
          </a:solidFill>
          <a:ln w="12700" cap="flat" cmpd="sng" algn="ctr">
            <a:solidFill>
              <a:srgbClr val="74A87E"/>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000" b="0" i="0" u="none" strike="noStrike" kern="0" cap="none" spc="0" normalizeH="0" baseline="0" noProof="0" dirty="0">
                <a:ln>
                  <a:noFill/>
                </a:ln>
                <a:solidFill>
                  <a:prstClr val="black"/>
                </a:solidFill>
                <a:effectLst/>
                <a:uLnTx/>
                <a:uFillTx/>
                <a:latin typeface="メイリオ"/>
                <a:ea typeface="メイリオ"/>
                <a:cs typeface="Meiryo" charset="-128"/>
              </a:rPr>
              <a:t>多様な言語教育</a:t>
            </a:r>
            <a:r>
              <a:rPr kumimoji="0" lang="ja-JP" altLang="en-US" sz="1000" b="0" i="0" u="none" strike="noStrike" kern="0" cap="none" spc="0" normalizeH="0" baseline="0" noProof="0" dirty="0" smtClean="0">
                <a:ln>
                  <a:noFill/>
                </a:ln>
                <a:solidFill>
                  <a:prstClr val="black"/>
                </a:solidFill>
                <a:effectLst/>
                <a:uLnTx/>
                <a:uFillTx/>
                <a:latin typeface="メイリオ"/>
                <a:ea typeface="メイリオ"/>
                <a:cs typeface="Meiryo" charset="-128"/>
              </a:rPr>
              <a:t>リソース </a:t>
            </a:r>
            <a:r>
              <a:rPr kumimoji="0" lang="en-US" altLang="ja-JP" sz="1000" b="0" i="0" u="none" strike="noStrike" kern="0" cap="none" spc="0" normalizeH="0" baseline="0" noProof="0" dirty="0" smtClean="0">
                <a:ln>
                  <a:noFill/>
                </a:ln>
                <a:solidFill>
                  <a:prstClr val="black"/>
                </a:solidFill>
                <a:effectLst/>
                <a:uLnTx/>
                <a:uFillTx/>
                <a:latin typeface="メイリオ"/>
                <a:ea typeface="メイリオ"/>
                <a:cs typeface="Meiryo" charset="-128"/>
              </a:rPr>
              <a:t>(25</a:t>
            </a:r>
            <a:r>
              <a:rPr kumimoji="0" lang="ja-JP" altLang="en-US" sz="1000" b="0" i="0" u="none" strike="noStrike" kern="0" cap="none" spc="0" normalizeH="0" baseline="0" noProof="0" dirty="0" smtClean="0">
                <a:ln>
                  <a:noFill/>
                </a:ln>
                <a:solidFill>
                  <a:prstClr val="black"/>
                </a:solidFill>
                <a:effectLst/>
                <a:uLnTx/>
                <a:uFillTx/>
                <a:latin typeface="メイリオ"/>
                <a:ea typeface="メイリオ"/>
                <a:cs typeface="Meiryo" charset="-128"/>
              </a:rPr>
              <a:t>言語</a:t>
            </a:r>
            <a:r>
              <a:rPr kumimoji="0" lang="en-US" altLang="ja-JP" sz="1000" b="0" i="0" u="none" strike="noStrike" kern="0" cap="none" spc="0" normalizeH="0" baseline="0" noProof="0" dirty="0">
                <a:ln>
                  <a:noFill/>
                </a:ln>
                <a:solidFill>
                  <a:prstClr val="black"/>
                </a:solidFill>
                <a:effectLst/>
                <a:uLnTx/>
                <a:uFillTx/>
                <a:latin typeface="メイリオ"/>
                <a:ea typeface="メイリオ"/>
                <a:cs typeface="Meiryo" charset="-128"/>
              </a:rPr>
              <a:t>)</a:t>
            </a:r>
          </a:p>
        </p:txBody>
      </p:sp>
      <p:sp>
        <p:nvSpPr>
          <p:cNvPr id="96" name="テキスト ボックス 95"/>
          <p:cNvSpPr txBox="1"/>
          <p:nvPr/>
        </p:nvSpPr>
        <p:spPr>
          <a:xfrm>
            <a:off x="154171" y="5436859"/>
            <a:ext cx="2248909" cy="433518"/>
          </a:xfrm>
          <a:prstGeom prst="roundRect">
            <a:avLst/>
          </a:prstGeom>
          <a:solidFill>
            <a:schemeClr val="bg1"/>
          </a:solidFill>
          <a:ln w="12700" cap="flat" cmpd="sng" algn="ctr">
            <a:solidFill>
              <a:srgbClr val="74A87E"/>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zh-TW" altLang="en-US" sz="1100" b="0" i="0" u="none" strike="noStrike" kern="0" cap="none" spc="0" normalizeH="0" baseline="0" noProof="0" dirty="0">
                <a:ln>
                  <a:noFill/>
                </a:ln>
                <a:solidFill>
                  <a:prstClr val="black"/>
                </a:solidFill>
                <a:effectLst/>
                <a:uLnTx/>
                <a:uFillTx/>
                <a:latin typeface="メイリオ"/>
                <a:ea typeface="メイリオ"/>
                <a:cs typeface="Meiryo" charset="-128"/>
              </a:rPr>
              <a:t>臨床法実務教育拠点「智適塾</a:t>
            </a:r>
            <a:r>
              <a:rPr kumimoji="0" lang="zh-TW"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 </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知的財産センタ、</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2013</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 </a:t>
            </a:r>
            <a:r>
              <a:rPr kumimoji="0" lang="en-US" altLang="ja-JP" sz="1100" b="0" i="0" u="none" strike="noStrike" kern="0" cap="none" spc="-400" normalizeH="0" baseline="0" noProof="0" dirty="0">
                <a:ln>
                  <a:noFill/>
                </a:ln>
                <a:solidFill>
                  <a:prstClr val="black"/>
                </a:solidFill>
                <a:effectLst/>
                <a:uLnTx/>
                <a:uFillTx/>
                <a:latin typeface="メイリオ"/>
                <a:ea typeface="メイリオ"/>
                <a:cs typeface="Meiryo" charset="-128"/>
              </a:rPr>
              <a:t>) </a:t>
            </a:r>
          </a:p>
        </p:txBody>
      </p:sp>
      <p:sp>
        <p:nvSpPr>
          <p:cNvPr id="97" name="テキスト ボックス 96"/>
          <p:cNvSpPr txBox="1"/>
          <p:nvPr/>
        </p:nvSpPr>
        <p:spPr>
          <a:xfrm>
            <a:off x="138009" y="5915402"/>
            <a:ext cx="2260053" cy="630167"/>
          </a:xfrm>
          <a:prstGeom prst="roundRect">
            <a:avLst/>
          </a:prstGeom>
          <a:solidFill>
            <a:schemeClr val="bg1"/>
          </a:solidFill>
          <a:ln w="12700" cap="flat" cmpd="sng" algn="ctr">
            <a:solidFill>
              <a:srgbClr val="74A87E"/>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金融・</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保険、モデリング、データ</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科学 </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数理・データ科学教育研究</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センター、 </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MMDS</a:t>
            </a:r>
            <a:r>
              <a:rPr kumimoji="0" lang="ja-JP" altLang="en-US" sz="1100" b="0" i="0" u="none" strike="noStrike" kern="0" cap="none" spc="0" normalizeH="0" baseline="0" noProof="0" dirty="0" err="1"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 </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2015</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endParaRPr kumimoji="0" lang="en-US" altLang="ja-JP" sz="1100" b="0" i="0" u="none" strike="noStrike" kern="0" cap="none" spc="-400" normalizeH="0" baseline="0" noProof="0" dirty="0">
              <a:ln>
                <a:noFill/>
              </a:ln>
              <a:solidFill>
                <a:prstClr val="black"/>
              </a:solidFill>
              <a:effectLst/>
              <a:uLnTx/>
              <a:uFillTx/>
              <a:latin typeface="メイリオ"/>
              <a:ea typeface="メイリオ"/>
              <a:cs typeface="Meiryo" charset="-128"/>
            </a:endParaRPr>
          </a:p>
        </p:txBody>
      </p:sp>
      <p:sp>
        <p:nvSpPr>
          <p:cNvPr id="106" name="角丸四角形吹き出し 105"/>
          <p:cNvSpPr/>
          <p:nvPr/>
        </p:nvSpPr>
        <p:spPr>
          <a:xfrm>
            <a:off x="87851" y="1937122"/>
            <a:ext cx="2844000" cy="2145054"/>
          </a:xfrm>
          <a:prstGeom prst="wedgeRoundRectCallout">
            <a:avLst>
              <a:gd name="adj1" fmla="val 49196"/>
              <a:gd name="adj2" fmla="val 84021"/>
              <a:gd name="adj3" fmla="val 16667"/>
            </a:avLst>
          </a:prstGeom>
          <a:solidFill>
            <a:srgbClr val="B9F7FF"/>
          </a:solidFill>
          <a:ln>
            <a:solidFill>
              <a:srgbClr val="B9F7FF"/>
            </a:solid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8" name="テキスト ボックス 107"/>
          <p:cNvSpPr txBox="1"/>
          <p:nvPr/>
        </p:nvSpPr>
        <p:spPr>
          <a:xfrm>
            <a:off x="195851" y="2367927"/>
            <a:ext cx="2628000" cy="433518"/>
          </a:xfrm>
          <a:prstGeom prst="roundRect">
            <a:avLst/>
          </a:prstGeom>
          <a:solidFill>
            <a:schemeClr val="bg1"/>
          </a:solidFill>
          <a:ln w="12700" cap="flat" cmpd="sng" algn="ctr">
            <a:solidFill>
              <a:srgbClr val="4BACC6">
                <a:lumMod val="40000"/>
                <a:lumOff val="60000"/>
              </a:srgb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横断教育科目「コミュニケーションデザイン科目」</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CSCD</a:t>
            </a:r>
            <a:r>
              <a:rPr kumimoji="0" lang="ja-JP" altLang="en-US" sz="1100" b="0" i="0" u="none" strike="noStrike" kern="0" cap="none" spc="0" normalizeH="0" baseline="0" noProof="0" dirty="0" err="1"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 </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2005</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endPar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111" name="テキスト ボックス 110"/>
          <p:cNvSpPr txBox="1"/>
          <p:nvPr/>
        </p:nvSpPr>
        <p:spPr>
          <a:xfrm>
            <a:off x="195851" y="2839662"/>
            <a:ext cx="2628000" cy="630167"/>
          </a:xfrm>
          <a:prstGeom prst="roundRect">
            <a:avLst/>
          </a:prstGeom>
          <a:solidFill>
            <a:schemeClr val="bg1"/>
          </a:solidFill>
          <a:ln w="12700" cap="flat" cmpd="sng" algn="ctr">
            <a:solidFill>
              <a:srgbClr val="4BACC6">
                <a:lumMod val="40000"/>
                <a:lumOff val="60000"/>
              </a:srgb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全学横断による「副専攻プログラム・高度副プログラム</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 </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計</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51</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プログラム</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2008</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endPar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112" name="テキスト ボックス 111"/>
          <p:cNvSpPr txBox="1"/>
          <p:nvPr/>
        </p:nvSpPr>
        <p:spPr>
          <a:xfrm>
            <a:off x="195851" y="3507257"/>
            <a:ext cx="2628000" cy="433518"/>
          </a:xfrm>
          <a:prstGeom prst="roundRect">
            <a:avLst/>
          </a:prstGeom>
          <a:solidFill>
            <a:schemeClr val="bg1"/>
          </a:solidFill>
          <a:ln w="12700" cap="flat" cmpd="sng" algn="ctr">
            <a:solidFill>
              <a:srgbClr val="4BACC6">
                <a:lumMod val="40000"/>
                <a:lumOff val="60000"/>
              </a:srgb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公共圏における科学技術・教育研究拠点（</a:t>
            </a:r>
            <a:r>
              <a:rPr kumimoji="0" lang="en-US" altLang="ja-JP" sz="1100" b="0" i="0" u="none" strike="noStrike" kern="0" cap="none" spc="0" normalizeH="0" baseline="0" noProof="0" dirty="0" err="1">
                <a:ln>
                  <a:noFill/>
                </a:ln>
                <a:solidFill>
                  <a:prstClr val="black"/>
                </a:solidFill>
                <a:effectLst/>
                <a:uLnTx/>
                <a:uFillTx/>
                <a:latin typeface="メイリオ"/>
                <a:ea typeface="メイリオ"/>
                <a:cs typeface="Meiryo" charset="-128"/>
              </a:rPr>
              <a:t>STiPS</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(2012</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endPar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114" name="角丸四角形吹き出し 113"/>
          <p:cNvSpPr/>
          <p:nvPr/>
        </p:nvSpPr>
        <p:spPr>
          <a:xfrm>
            <a:off x="6128641" y="1803281"/>
            <a:ext cx="2844000" cy="1671898"/>
          </a:xfrm>
          <a:prstGeom prst="wedgeRoundRectCallout">
            <a:avLst>
              <a:gd name="adj1" fmla="val -92692"/>
              <a:gd name="adj2" fmla="val -33099"/>
              <a:gd name="adj3" fmla="val 16667"/>
            </a:avLst>
          </a:prstGeom>
          <a:solidFill>
            <a:srgbClr val="FFC000"/>
          </a:solidFill>
          <a:ln>
            <a:solidFill>
              <a:srgbClr val="FFC000"/>
            </a:solid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5" name="テキスト ボックス 114"/>
          <p:cNvSpPr txBox="1"/>
          <p:nvPr/>
        </p:nvSpPr>
        <p:spPr>
          <a:xfrm>
            <a:off x="6236641" y="2872876"/>
            <a:ext cx="2628000" cy="433518"/>
          </a:xfrm>
          <a:prstGeom prst="roundRect">
            <a:avLst/>
          </a:prstGeom>
          <a:solidFill>
            <a:schemeClr val="bg1"/>
          </a:solidFill>
          <a:ln w="12700" cap="flat" cmpd="sng" algn="ctr">
            <a:solidFill>
              <a:schemeClr val="accent2">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i="0" u="none" strike="noStrike" kern="0" cap="none" spc="0" normalizeH="0" baseline="0" noProof="0" dirty="0" smtClean="0">
                <a:ln>
                  <a:noFill/>
                </a:ln>
                <a:solidFill>
                  <a:prstClr val="black"/>
                </a:solidFill>
                <a:effectLst/>
                <a:uLnTx/>
                <a:uFillTx/>
                <a:latin typeface="メイリオ"/>
                <a:ea typeface="メイリオ"/>
                <a:cs typeface="Meiryo" charset="-128"/>
              </a:rPr>
              <a:t>横断</a:t>
            </a:r>
            <a:r>
              <a:rPr kumimoji="0" lang="ja-JP" altLang="en-US" sz="1100" i="0" u="none" strike="noStrike" kern="0" cap="none" spc="0" normalizeH="0" baseline="0" noProof="0" dirty="0">
                <a:ln>
                  <a:noFill/>
                </a:ln>
                <a:solidFill>
                  <a:prstClr val="black"/>
                </a:solidFill>
                <a:effectLst/>
                <a:uLnTx/>
                <a:uFillTx/>
                <a:latin typeface="メイリオ"/>
                <a:ea typeface="メイリオ"/>
                <a:cs typeface="Meiryo" charset="-128"/>
              </a:rPr>
              <a:t>教育科目</a:t>
            </a:r>
            <a:r>
              <a:rPr kumimoji="0" lang="ja-JP" altLang="en-US" sz="110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i="0" u="none" strike="noStrike" kern="0" cap="none" spc="0" normalizeH="0" baseline="0" noProof="0" dirty="0" smtClean="0">
                <a:ln>
                  <a:noFill/>
                </a:ln>
                <a:solidFill>
                  <a:prstClr val="black"/>
                </a:solidFill>
                <a:effectLst/>
                <a:uLnTx/>
                <a:uFillTx/>
                <a:latin typeface="メイリオ"/>
                <a:ea typeface="メイリオ"/>
                <a:cs typeface="Meiryo" charset="-128"/>
              </a:rPr>
              <a:t>CO</a:t>
            </a:r>
            <a:r>
              <a:rPr kumimoji="0" lang="ja-JP" altLang="en-US" sz="1100" i="0" u="none" strike="noStrike" kern="0" cap="none" spc="0" normalizeH="0" baseline="0" noProof="0" dirty="0" smtClean="0">
                <a:ln>
                  <a:noFill/>
                </a:ln>
                <a:solidFill>
                  <a:prstClr val="black"/>
                </a:solidFill>
                <a:effectLst/>
                <a:uLnTx/>
                <a:uFillTx/>
                <a:latin typeface="メイリオ"/>
                <a:ea typeface="メイリオ"/>
                <a:cs typeface="Meiryo" charset="-128"/>
              </a:rPr>
              <a:t>デザイン科目」</a:t>
            </a:r>
            <a:r>
              <a:rPr kumimoji="0" lang="en-US" altLang="ja-JP" sz="1100" i="0" u="none" strike="noStrike" kern="0" cap="none" spc="0" normalizeH="0" baseline="0" noProof="0" dirty="0" smtClean="0">
                <a:ln>
                  <a:noFill/>
                </a:ln>
                <a:solidFill>
                  <a:prstClr val="black"/>
                </a:solidFill>
                <a:effectLst/>
                <a:uLnTx/>
                <a:uFillTx/>
                <a:latin typeface="メイリオ"/>
                <a:ea typeface="メイリオ"/>
                <a:cs typeface="Meiryo" charset="-128"/>
              </a:rPr>
              <a:t>(CO</a:t>
            </a:r>
            <a:r>
              <a:rPr kumimoji="0" lang="ja-JP" altLang="en-US" sz="1100" i="0" u="none" strike="noStrike" kern="0" cap="none" spc="0" normalizeH="0" baseline="0" noProof="0" dirty="0" smtClean="0">
                <a:ln>
                  <a:noFill/>
                </a:ln>
                <a:solidFill>
                  <a:prstClr val="black"/>
                </a:solidFill>
                <a:effectLst/>
                <a:uLnTx/>
                <a:uFillTx/>
                <a:latin typeface="メイリオ"/>
                <a:ea typeface="メイリオ"/>
                <a:cs typeface="Meiryo" charset="-128"/>
              </a:rPr>
              <a:t>デザインセンター、</a:t>
            </a:r>
            <a:r>
              <a:rPr kumimoji="0" lang="en-US" altLang="ja-JP" sz="1100" i="0" u="none" strike="noStrike" kern="0" cap="none" spc="0" normalizeH="0" baseline="0" noProof="0" dirty="0" smtClean="0">
                <a:ln>
                  <a:noFill/>
                </a:ln>
                <a:solidFill>
                  <a:prstClr val="black"/>
                </a:solidFill>
                <a:effectLst/>
                <a:uLnTx/>
                <a:uFillTx/>
                <a:latin typeface="メイリオ"/>
                <a:ea typeface="メイリオ"/>
                <a:cs typeface="Meiryo" charset="-128"/>
              </a:rPr>
              <a:t> 2016</a:t>
            </a:r>
            <a:r>
              <a:rPr kumimoji="0" lang="ja-JP" altLang="en-US" sz="110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i="0" u="none" strike="noStrike" kern="0" cap="none" spc="0" normalizeH="0" baseline="0" noProof="0" dirty="0">
                <a:ln>
                  <a:noFill/>
                </a:ln>
                <a:solidFill>
                  <a:prstClr val="black"/>
                </a:solidFill>
                <a:effectLst/>
                <a:uLnTx/>
                <a:uFillTx/>
                <a:latin typeface="メイリオ"/>
                <a:ea typeface="メイリオ"/>
                <a:cs typeface="Meiryo" charset="-128"/>
              </a:rPr>
              <a:t>) </a:t>
            </a:r>
          </a:p>
        </p:txBody>
      </p:sp>
      <p:sp>
        <p:nvSpPr>
          <p:cNvPr id="117" name="テキスト ボックス 116"/>
          <p:cNvSpPr txBox="1"/>
          <p:nvPr/>
        </p:nvSpPr>
        <p:spPr>
          <a:xfrm>
            <a:off x="6236641" y="2402351"/>
            <a:ext cx="2628000" cy="433518"/>
          </a:xfrm>
          <a:prstGeom prst="roundRect">
            <a:avLst/>
          </a:prstGeom>
          <a:solidFill>
            <a:schemeClr val="bg1"/>
          </a:solidFill>
          <a:ln w="12700" cap="flat" cmpd="sng" algn="ctr">
            <a:solidFill>
              <a:schemeClr val="accent2">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超域イノベーション博士課程プログラム </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2012</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 </a:t>
            </a:r>
          </a:p>
        </p:txBody>
      </p:sp>
      <p:sp>
        <p:nvSpPr>
          <p:cNvPr id="120" name="角丸四角形吹き出し 119"/>
          <p:cNvSpPr/>
          <p:nvPr/>
        </p:nvSpPr>
        <p:spPr>
          <a:xfrm>
            <a:off x="5334782" y="4702496"/>
            <a:ext cx="3683904" cy="1655405"/>
          </a:xfrm>
          <a:prstGeom prst="wedgeRoundRectCallout">
            <a:avLst>
              <a:gd name="adj1" fmla="val -41748"/>
              <a:gd name="adj2" fmla="val -43660"/>
              <a:gd name="adj3" fmla="val 16667"/>
            </a:avLst>
          </a:prstGeom>
          <a:solidFill>
            <a:srgbClr val="F5B29F"/>
          </a:solidFill>
          <a:ln>
            <a:solidFill>
              <a:srgbClr val="F5B29F"/>
            </a:solidFill>
          </a:ln>
          <a:effectLst>
            <a:outerShdw blurRad="50800" dist="38100" dir="2700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1" name="テキスト ボックス 120"/>
          <p:cNvSpPr txBox="1"/>
          <p:nvPr/>
        </p:nvSpPr>
        <p:spPr>
          <a:xfrm>
            <a:off x="5456278" y="5542358"/>
            <a:ext cx="3457337" cy="433518"/>
          </a:xfrm>
          <a:prstGeom prst="roundRect">
            <a:avLst/>
          </a:prstGeom>
          <a:solidFill>
            <a:schemeClr val="bg1"/>
          </a:solidFill>
          <a:ln w="12700" cap="flat" cmpd="sng" algn="ctr">
            <a:solidFill>
              <a:schemeClr val="accent3">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グローバルアントレプレナー育成促進事業（</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EDGE</a:t>
            </a:r>
            <a:r>
              <a:rPr kumimoji="0" lang="ja-JP" altLang="en-US" sz="1100" b="0" i="0" u="none" strike="noStrike" kern="0" cap="none" spc="0" normalizeH="0" baseline="0" noProof="0" dirty="0">
                <a:ln>
                  <a:noFill/>
                </a:ln>
                <a:solidFill>
                  <a:prstClr val="black"/>
                </a:solidFill>
                <a:effectLst/>
                <a:uLnTx/>
                <a:uFillTx/>
                <a:latin typeface="メイリオ"/>
                <a:ea typeface="メイリオ"/>
                <a:cs typeface="Meiryo" charset="-128"/>
              </a:rPr>
              <a:t>プログラム</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 </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産学連携本部、</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2014</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p>
        </p:txBody>
      </p:sp>
      <p:sp>
        <p:nvSpPr>
          <p:cNvPr id="122" name="テキスト ボックス 121"/>
          <p:cNvSpPr txBox="1"/>
          <p:nvPr/>
        </p:nvSpPr>
        <p:spPr>
          <a:xfrm>
            <a:off x="5456278" y="5999028"/>
            <a:ext cx="3457337" cy="236868"/>
          </a:xfrm>
          <a:prstGeom prst="roundRect">
            <a:avLst/>
          </a:prstGeom>
          <a:solidFill>
            <a:schemeClr val="bg1"/>
          </a:solidFill>
          <a:ln w="12700" cap="flat" cmpd="sng" algn="ctr">
            <a:solidFill>
              <a:schemeClr val="accent3">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ジャパン・バイオデザイン </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医学系研究科、</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2015</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p>
        </p:txBody>
      </p:sp>
      <p:sp>
        <p:nvSpPr>
          <p:cNvPr id="123" name="テキスト ボックス 122"/>
          <p:cNvSpPr txBox="1"/>
          <p:nvPr/>
        </p:nvSpPr>
        <p:spPr>
          <a:xfrm>
            <a:off x="5451722" y="5286608"/>
            <a:ext cx="3461893" cy="241350"/>
          </a:xfrm>
          <a:prstGeom prst="roundRect">
            <a:avLst/>
          </a:prstGeom>
          <a:solidFill>
            <a:schemeClr val="bg1"/>
          </a:solidFill>
          <a:ln w="12700" cap="flat" cmpd="sng" algn="ctr">
            <a:solidFill>
              <a:schemeClr val="accent3">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環境イノベーションデザイン学</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 (2013</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p>
        </p:txBody>
      </p:sp>
      <p:sp>
        <p:nvSpPr>
          <p:cNvPr id="124" name="テキスト ボックス 123"/>
          <p:cNvSpPr txBox="1"/>
          <p:nvPr/>
        </p:nvSpPr>
        <p:spPr>
          <a:xfrm>
            <a:off x="5456278" y="5017699"/>
            <a:ext cx="3457337" cy="236868"/>
          </a:xfrm>
          <a:prstGeom prst="roundRect">
            <a:avLst/>
          </a:prstGeom>
          <a:solidFill>
            <a:schemeClr val="bg1"/>
          </a:solidFill>
          <a:ln w="12700" cap="flat" cmpd="sng" algn="ctr">
            <a:solidFill>
              <a:schemeClr val="accent3">
                <a:lumMod val="60000"/>
                <a:lumOff val="40000"/>
              </a:schemeClr>
            </a:solidFill>
            <a:prstDash val="solid"/>
          </a:ln>
          <a:effectLst>
            <a:outerShdw blurRad="50800" dist="38100" dir="2700000" algn="tl" rotWithShape="0">
              <a:prstClr val="black">
                <a:alpha val="40000"/>
              </a:prstClr>
            </a:outerShdw>
          </a:effectLst>
        </p:spPr>
        <p:txBody>
          <a:bodyPr vert="horz" wrap="square" lIns="36000" tIns="36000" rIns="36000" bIns="0" rtlCol="0" anchor="ctr" anchorCtr="0">
            <a:spAutoFit/>
          </a:bodyPr>
          <a:lstStyle/>
          <a:p>
            <a:pPr marL="0" marR="0" lvl="0" indent="0" algn="l" defTabSz="658380" rtl="0" eaLnBrk="1" fontAlgn="auto" latinLnBrk="0" hangingPunct="1">
              <a:lnSpc>
                <a:spcPct val="105000"/>
              </a:lnSpc>
              <a:spcBef>
                <a:spcPts val="0"/>
              </a:spcBef>
              <a:spcAft>
                <a:spcPts val="0"/>
              </a:spcAft>
              <a:buClrTx/>
              <a:buSzTx/>
              <a:buFontTx/>
              <a:buNone/>
              <a:tabLst/>
              <a:defRPr/>
            </a:pP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ナノサイエンス・ナノテクノロジー</a:t>
            </a:r>
            <a:r>
              <a:rPr kumimoji="0" lang="en-US" altLang="ja-JP" sz="1100" b="0" i="0" u="none" strike="noStrike" kern="0" cap="none" spc="0" normalizeH="0" baseline="0" noProof="0" dirty="0" smtClean="0">
                <a:ln>
                  <a:noFill/>
                </a:ln>
                <a:solidFill>
                  <a:prstClr val="black"/>
                </a:solidFill>
                <a:effectLst/>
                <a:uLnTx/>
                <a:uFillTx/>
                <a:latin typeface="メイリオ"/>
                <a:ea typeface="メイリオ"/>
                <a:cs typeface="Meiryo" charset="-128"/>
              </a:rPr>
              <a:t> (2004</a:t>
            </a:r>
            <a:r>
              <a:rPr kumimoji="0" lang="ja-JP" altLang="en-US" sz="1100" b="0" i="0" u="none" strike="noStrike" kern="0" cap="none" spc="0" normalizeH="0" baseline="0" noProof="0" dirty="0" smtClean="0">
                <a:ln>
                  <a:noFill/>
                </a:ln>
                <a:solidFill>
                  <a:prstClr val="black"/>
                </a:solidFill>
                <a:effectLst/>
                <a:uLnTx/>
                <a:uFillTx/>
                <a:latin typeface="メイリオ"/>
                <a:ea typeface="メイリオ"/>
                <a:cs typeface="Meiryo" charset="-128"/>
              </a:rPr>
              <a:t>～</a:t>
            </a:r>
            <a:r>
              <a:rPr kumimoji="0" lang="en-US" altLang="ja-JP" sz="1100" b="0" i="0" u="none" strike="noStrike" kern="0" cap="none" spc="0" normalizeH="0" baseline="0" noProof="0" dirty="0">
                <a:ln>
                  <a:noFill/>
                </a:ln>
                <a:solidFill>
                  <a:prstClr val="black"/>
                </a:solidFill>
                <a:effectLst/>
                <a:uLnTx/>
                <a:uFillTx/>
                <a:latin typeface="メイリオ"/>
                <a:ea typeface="メイリオ"/>
                <a:cs typeface="Meiryo" charset="-128"/>
              </a:rPr>
              <a:t>)</a:t>
            </a:r>
          </a:p>
        </p:txBody>
      </p:sp>
      <p:grpSp>
        <p:nvGrpSpPr>
          <p:cNvPr id="59" name="グループ化 58"/>
          <p:cNvGrpSpPr>
            <a:grpSpLocks noChangeAspect="1"/>
          </p:cNvGrpSpPr>
          <p:nvPr/>
        </p:nvGrpSpPr>
        <p:grpSpPr>
          <a:xfrm>
            <a:off x="2931985" y="1845548"/>
            <a:ext cx="3293352" cy="2850746"/>
            <a:chOff x="1759996" y="2149450"/>
            <a:chExt cx="2664001" cy="2305976"/>
          </a:xfrm>
        </p:grpSpPr>
        <p:sp>
          <p:nvSpPr>
            <p:cNvPr id="60" name="二等辺三角形 59"/>
            <p:cNvSpPr>
              <a:spLocks noChangeAspect="1"/>
            </p:cNvSpPr>
            <p:nvPr/>
          </p:nvSpPr>
          <p:spPr>
            <a:xfrm>
              <a:off x="2423190" y="2149450"/>
              <a:ext cx="1329231" cy="1152000"/>
            </a:xfrm>
            <a:prstGeom prst="triangle">
              <a:avLst/>
            </a:prstGeom>
            <a:solidFill>
              <a:srgbClr val="FFFF99"/>
            </a:solidFill>
            <a:ln w="6350">
              <a:solidFill>
                <a:srgbClr val="FFFF99"/>
              </a:solidFill>
            </a:ln>
            <a:effectLst>
              <a:outerShdw blurRad="2159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1" name="台形 60"/>
            <p:cNvSpPr/>
            <p:nvPr/>
          </p:nvSpPr>
          <p:spPr>
            <a:xfrm>
              <a:off x="1759997" y="3303426"/>
              <a:ext cx="2664000" cy="1152000"/>
            </a:xfrm>
            <a:prstGeom prst="trapezoid">
              <a:avLst>
                <a:gd name="adj" fmla="val 57828"/>
              </a:avLst>
            </a:prstGeom>
            <a:solidFill>
              <a:srgbClr val="DAEDC1"/>
            </a:solidFill>
            <a:ln w="6350">
              <a:solidFill>
                <a:srgbClr val="DAEDC1"/>
              </a:solidFill>
            </a:ln>
            <a:effectLst>
              <a:outerShdw blurRad="2159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2" name="台形 146"/>
            <p:cNvSpPr/>
            <p:nvPr/>
          </p:nvSpPr>
          <p:spPr>
            <a:xfrm>
              <a:off x="1759996" y="3301402"/>
              <a:ext cx="1109855" cy="1154024"/>
            </a:xfrm>
            <a:custGeom>
              <a:avLst/>
              <a:gdLst>
                <a:gd name="connsiteX0" fmla="*/ 0 w 2664000"/>
                <a:gd name="connsiteY0" fmla="*/ 1152000 h 1152000"/>
                <a:gd name="connsiteX1" fmla="*/ 666179 w 2664000"/>
                <a:gd name="connsiteY1" fmla="*/ 0 h 1152000"/>
                <a:gd name="connsiteX2" fmla="*/ 1997821 w 2664000"/>
                <a:gd name="connsiteY2" fmla="*/ 0 h 1152000"/>
                <a:gd name="connsiteX3" fmla="*/ 2664000 w 2664000"/>
                <a:gd name="connsiteY3" fmla="*/ 1152000 h 1152000"/>
                <a:gd name="connsiteX4" fmla="*/ 0 w 2664000"/>
                <a:gd name="connsiteY4" fmla="*/ 1152000 h 1152000"/>
                <a:gd name="connsiteX0" fmla="*/ 0 w 1997821"/>
                <a:gd name="connsiteY0" fmla="*/ 1152000 h 1152000"/>
                <a:gd name="connsiteX1" fmla="*/ 666179 w 1997821"/>
                <a:gd name="connsiteY1" fmla="*/ 0 h 1152000"/>
                <a:gd name="connsiteX2" fmla="*/ 1997821 w 1997821"/>
                <a:gd name="connsiteY2" fmla="*/ 0 h 1152000"/>
                <a:gd name="connsiteX3" fmla="*/ 865180 w 1997821"/>
                <a:gd name="connsiteY3" fmla="*/ 1152000 h 1152000"/>
                <a:gd name="connsiteX4" fmla="*/ 0 w 1997821"/>
                <a:gd name="connsiteY4" fmla="*/ 1152000 h 1152000"/>
                <a:gd name="connsiteX0" fmla="*/ 0 w 1105906"/>
                <a:gd name="connsiteY0" fmla="*/ 1152000 h 1152000"/>
                <a:gd name="connsiteX1" fmla="*/ 666179 w 1105906"/>
                <a:gd name="connsiteY1" fmla="*/ 0 h 1152000"/>
                <a:gd name="connsiteX2" fmla="*/ 1105906 w 1105906"/>
                <a:gd name="connsiteY2" fmla="*/ 37475 h 1152000"/>
                <a:gd name="connsiteX3" fmla="*/ 865180 w 1105906"/>
                <a:gd name="connsiteY3" fmla="*/ 1152000 h 1152000"/>
                <a:gd name="connsiteX4" fmla="*/ 0 w 1105906"/>
                <a:gd name="connsiteY4" fmla="*/ 1152000 h 1152000"/>
                <a:gd name="connsiteX0" fmla="*/ 0 w 1105906"/>
                <a:gd name="connsiteY0" fmla="*/ 1152000 h 1153975"/>
                <a:gd name="connsiteX1" fmla="*/ 666179 w 1105906"/>
                <a:gd name="connsiteY1" fmla="*/ 0 h 1153975"/>
                <a:gd name="connsiteX2" fmla="*/ 1105906 w 1105906"/>
                <a:gd name="connsiteY2" fmla="*/ 37475 h 1153975"/>
                <a:gd name="connsiteX3" fmla="*/ 894805 w 1105906"/>
                <a:gd name="connsiteY3" fmla="*/ 1153975 h 1153975"/>
                <a:gd name="connsiteX4" fmla="*/ 0 w 1105906"/>
                <a:gd name="connsiteY4" fmla="*/ 1152000 h 1153975"/>
                <a:gd name="connsiteX0" fmla="*/ 0 w 1109855"/>
                <a:gd name="connsiteY0" fmla="*/ 1154024 h 1155999"/>
                <a:gd name="connsiteX1" fmla="*/ 666179 w 1109855"/>
                <a:gd name="connsiteY1" fmla="*/ 2024 h 1155999"/>
                <a:gd name="connsiteX2" fmla="*/ 1109855 w 1109855"/>
                <a:gd name="connsiteY2" fmla="*/ 0 h 1155999"/>
                <a:gd name="connsiteX3" fmla="*/ 894805 w 1109855"/>
                <a:gd name="connsiteY3" fmla="*/ 1155999 h 1155999"/>
                <a:gd name="connsiteX4" fmla="*/ 0 w 1109855"/>
                <a:gd name="connsiteY4" fmla="*/ 1154024 h 1155999"/>
                <a:gd name="connsiteX0" fmla="*/ 0 w 1109855"/>
                <a:gd name="connsiteY0" fmla="*/ 1152049 h 1154024"/>
                <a:gd name="connsiteX1" fmla="*/ 666179 w 1109855"/>
                <a:gd name="connsiteY1" fmla="*/ 49 h 1154024"/>
                <a:gd name="connsiteX2" fmla="*/ 1109855 w 1109855"/>
                <a:gd name="connsiteY2" fmla="*/ 0 h 1154024"/>
                <a:gd name="connsiteX3" fmla="*/ 894805 w 1109855"/>
                <a:gd name="connsiteY3" fmla="*/ 1154024 h 1154024"/>
                <a:gd name="connsiteX4" fmla="*/ 0 w 1109855"/>
                <a:gd name="connsiteY4" fmla="*/ 1152049 h 1154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9855" h="1154024">
                  <a:moveTo>
                    <a:pt x="0" y="1152049"/>
                  </a:moveTo>
                  <a:lnTo>
                    <a:pt x="666179" y="49"/>
                  </a:lnTo>
                  <a:lnTo>
                    <a:pt x="1109855" y="0"/>
                  </a:lnTo>
                  <a:lnTo>
                    <a:pt x="894805" y="1154024"/>
                  </a:lnTo>
                  <a:lnTo>
                    <a:pt x="0" y="1152049"/>
                  </a:lnTo>
                  <a:close/>
                </a:path>
              </a:pathLst>
            </a:custGeom>
            <a:solidFill>
              <a:srgbClr val="66FFFF"/>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8" name="台形 147"/>
            <p:cNvSpPr/>
            <p:nvPr/>
          </p:nvSpPr>
          <p:spPr>
            <a:xfrm>
              <a:off x="3312420" y="3301450"/>
              <a:ext cx="1111577" cy="1153975"/>
            </a:xfrm>
            <a:custGeom>
              <a:avLst/>
              <a:gdLst>
                <a:gd name="connsiteX0" fmla="*/ 0 w 2664000"/>
                <a:gd name="connsiteY0" fmla="*/ 1152000 h 1152000"/>
                <a:gd name="connsiteX1" fmla="*/ 666179 w 2664000"/>
                <a:gd name="connsiteY1" fmla="*/ 0 h 1152000"/>
                <a:gd name="connsiteX2" fmla="*/ 1997821 w 2664000"/>
                <a:gd name="connsiteY2" fmla="*/ 0 h 1152000"/>
                <a:gd name="connsiteX3" fmla="*/ 2664000 w 2664000"/>
                <a:gd name="connsiteY3" fmla="*/ 1152000 h 1152000"/>
                <a:gd name="connsiteX4" fmla="*/ 0 w 2664000"/>
                <a:gd name="connsiteY4" fmla="*/ 1152000 h 1152000"/>
                <a:gd name="connsiteX0" fmla="*/ 1113194 w 1997821"/>
                <a:gd name="connsiteY0" fmla="*/ 1145821 h 1152000"/>
                <a:gd name="connsiteX1" fmla="*/ 0 w 1997821"/>
                <a:gd name="connsiteY1" fmla="*/ 0 h 1152000"/>
                <a:gd name="connsiteX2" fmla="*/ 1331642 w 1997821"/>
                <a:gd name="connsiteY2" fmla="*/ 0 h 1152000"/>
                <a:gd name="connsiteX3" fmla="*/ 1997821 w 1997821"/>
                <a:gd name="connsiteY3" fmla="*/ 1152000 h 1152000"/>
                <a:gd name="connsiteX4" fmla="*/ 1113194 w 1997821"/>
                <a:gd name="connsiteY4" fmla="*/ 1145821 h 1152000"/>
                <a:gd name="connsiteX0" fmla="*/ 211151 w 1095778"/>
                <a:gd name="connsiteY0" fmla="*/ 1145821 h 1152000"/>
                <a:gd name="connsiteX1" fmla="*/ 0 w 1095778"/>
                <a:gd name="connsiteY1" fmla="*/ 18535 h 1152000"/>
                <a:gd name="connsiteX2" fmla="*/ 429599 w 1095778"/>
                <a:gd name="connsiteY2" fmla="*/ 0 h 1152000"/>
                <a:gd name="connsiteX3" fmla="*/ 1095778 w 1095778"/>
                <a:gd name="connsiteY3" fmla="*/ 1152000 h 1152000"/>
                <a:gd name="connsiteX4" fmla="*/ 211151 w 1095778"/>
                <a:gd name="connsiteY4" fmla="*/ 1145821 h 1152000"/>
                <a:gd name="connsiteX0" fmla="*/ 226950 w 1111577"/>
                <a:gd name="connsiteY0" fmla="*/ 1150986 h 1157165"/>
                <a:gd name="connsiteX1" fmla="*/ 0 w 1111577"/>
                <a:gd name="connsiteY1" fmla="*/ 0 h 1157165"/>
                <a:gd name="connsiteX2" fmla="*/ 445398 w 1111577"/>
                <a:gd name="connsiteY2" fmla="*/ 5165 h 1157165"/>
                <a:gd name="connsiteX3" fmla="*/ 1111577 w 1111577"/>
                <a:gd name="connsiteY3" fmla="*/ 1157165 h 1157165"/>
                <a:gd name="connsiteX4" fmla="*/ 226950 w 1111577"/>
                <a:gd name="connsiteY4" fmla="*/ 1150986 h 1157165"/>
                <a:gd name="connsiteX0" fmla="*/ 226950 w 1111577"/>
                <a:gd name="connsiteY0" fmla="*/ 1147036 h 1153215"/>
                <a:gd name="connsiteX1" fmla="*/ 0 w 1111577"/>
                <a:gd name="connsiteY1" fmla="*/ 0 h 1153215"/>
                <a:gd name="connsiteX2" fmla="*/ 445398 w 1111577"/>
                <a:gd name="connsiteY2" fmla="*/ 1215 h 1153215"/>
                <a:gd name="connsiteX3" fmla="*/ 1111577 w 1111577"/>
                <a:gd name="connsiteY3" fmla="*/ 1153215 h 1153215"/>
                <a:gd name="connsiteX4" fmla="*/ 226950 w 1111577"/>
                <a:gd name="connsiteY4" fmla="*/ 1147036 h 1153215"/>
                <a:gd name="connsiteX0" fmla="*/ 226950 w 1111577"/>
                <a:gd name="connsiteY0" fmla="*/ 1145821 h 1152000"/>
                <a:gd name="connsiteX1" fmla="*/ 0 w 1111577"/>
                <a:gd name="connsiteY1" fmla="*/ 2735 h 1152000"/>
                <a:gd name="connsiteX2" fmla="*/ 445398 w 1111577"/>
                <a:gd name="connsiteY2" fmla="*/ 0 h 1152000"/>
                <a:gd name="connsiteX3" fmla="*/ 1111577 w 1111577"/>
                <a:gd name="connsiteY3" fmla="*/ 1152000 h 1152000"/>
                <a:gd name="connsiteX4" fmla="*/ 226950 w 1111577"/>
                <a:gd name="connsiteY4" fmla="*/ 1145821 h 1152000"/>
                <a:gd name="connsiteX0" fmla="*/ 226950 w 1111577"/>
                <a:gd name="connsiteY0" fmla="*/ 1147796 h 1152000"/>
                <a:gd name="connsiteX1" fmla="*/ 0 w 1111577"/>
                <a:gd name="connsiteY1" fmla="*/ 2735 h 1152000"/>
                <a:gd name="connsiteX2" fmla="*/ 445398 w 1111577"/>
                <a:gd name="connsiteY2" fmla="*/ 0 h 1152000"/>
                <a:gd name="connsiteX3" fmla="*/ 1111577 w 1111577"/>
                <a:gd name="connsiteY3" fmla="*/ 1152000 h 1152000"/>
                <a:gd name="connsiteX4" fmla="*/ 226950 w 1111577"/>
                <a:gd name="connsiteY4" fmla="*/ 1147796 h 1152000"/>
                <a:gd name="connsiteX0" fmla="*/ 226950 w 1111577"/>
                <a:gd name="connsiteY0" fmla="*/ 1149011 h 1153215"/>
                <a:gd name="connsiteX1" fmla="*/ 0 w 1111577"/>
                <a:gd name="connsiteY1" fmla="*/ 0 h 1153215"/>
                <a:gd name="connsiteX2" fmla="*/ 445398 w 1111577"/>
                <a:gd name="connsiteY2" fmla="*/ 1215 h 1153215"/>
                <a:gd name="connsiteX3" fmla="*/ 1111577 w 1111577"/>
                <a:gd name="connsiteY3" fmla="*/ 1153215 h 1153215"/>
                <a:gd name="connsiteX4" fmla="*/ 226950 w 1111577"/>
                <a:gd name="connsiteY4" fmla="*/ 1149011 h 1153215"/>
                <a:gd name="connsiteX0" fmla="*/ 226950 w 1111577"/>
                <a:gd name="connsiteY0" fmla="*/ 1149771 h 1153975"/>
                <a:gd name="connsiteX1" fmla="*/ 0 w 1111577"/>
                <a:gd name="connsiteY1" fmla="*/ 760 h 1153975"/>
                <a:gd name="connsiteX2" fmla="*/ 437498 w 1111577"/>
                <a:gd name="connsiteY2" fmla="*/ 0 h 1153975"/>
                <a:gd name="connsiteX3" fmla="*/ 1111577 w 1111577"/>
                <a:gd name="connsiteY3" fmla="*/ 1153975 h 1153975"/>
                <a:gd name="connsiteX4" fmla="*/ 226950 w 1111577"/>
                <a:gd name="connsiteY4" fmla="*/ 1149771 h 1153975"/>
                <a:gd name="connsiteX0" fmla="*/ 226950 w 1111577"/>
                <a:gd name="connsiteY0" fmla="*/ 1149771 h 1153975"/>
                <a:gd name="connsiteX1" fmla="*/ 0 w 1111577"/>
                <a:gd name="connsiteY1" fmla="*/ 760 h 1153975"/>
                <a:gd name="connsiteX2" fmla="*/ 447373 w 1111577"/>
                <a:gd name="connsiteY2" fmla="*/ 0 h 1153975"/>
                <a:gd name="connsiteX3" fmla="*/ 1111577 w 1111577"/>
                <a:gd name="connsiteY3" fmla="*/ 1153975 h 1153975"/>
                <a:gd name="connsiteX4" fmla="*/ 226950 w 1111577"/>
                <a:gd name="connsiteY4" fmla="*/ 1149771 h 1153975"/>
                <a:gd name="connsiteX0" fmla="*/ 226950 w 1111577"/>
                <a:gd name="connsiteY0" fmla="*/ 1153720 h 1153975"/>
                <a:gd name="connsiteX1" fmla="*/ 0 w 1111577"/>
                <a:gd name="connsiteY1" fmla="*/ 760 h 1153975"/>
                <a:gd name="connsiteX2" fmla="*/ 447373 w 1111577"/>
                <a:gd name="connsiteY2" fmla="*/ 0 h 1153975"/>
                <a:gd name="connsiteX3" fmla="*/ 1111577 w 1111577"/>
                <a:gd name="connsiteY3" fmla="*/ 1153975 h 1153975"/>
                <a:gd name="connsiteX4" fmla="*/ 226950 w 1111577"/>
                <a:gd name="connsiteY4" fmla="*/ 1153720 h 1153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577" h="1153975">
                  <a:moveTo>
                    <a:pt x="226950" y="1153720"/>
                  </a:moveTo>
                  <a:lnTo>
                    <a:pt x="0" y="760"/>
                  </a:lnTo>
                  <a:lnTo>
                    <a:pt x="447373" y="0"/>
                  </a:lnTo>
                  <a:lnTo>
                    <a:pt x="1111577" y="1153975"/>
                  </a:lnTo>
                  <a:lnTo>
                    <a:pt x="226950" y="1153720"/>
                  </a:lnTo>
                  <a:close/>
                </a:path>
              </a:pathLst>
            </a:custGeom>
            <a:solidFill>
              <a:srgbClr val="FFCCFF"/>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4" name="台形 73"/>
            <p:cNvSpPr/>
            <p:nvPr/>
          </p:nvSpPr>
          <p:spPr>
            <a:xfrm>
              <a:off x="2650021" y="3303426"/>
              <a:ext cx="887769" cy="1152000"/>
            </a:xfrm>
            <a:prstGeom prst="trapezoid">
              <a:avLst>
                <a:gd name="adj" fmla="val 24392"/>
              </a:avLst>
            </a:prstGeom>
            <a:solidFill>
              <a:srgbClr val="66FF66"/>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5" name="二等辺三角形 74"/>
            <p:cNvSpPr>
              <a:spLocks noChangeAspect="1"/>
            </p:cNvSpPr>
            <p:nvPr/>
          </p:nvSpPr>
          <p:spPr>
            <a:xfrm>
              <a:off x="1762213" y="2149450"/>
              <a:ext cx="2658461" cy="2304000"/>
            </a:xfrm>
            <a:prstGeom prst="triangl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2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6" name="テキスト ボックス 75"/>
            <p:cNvSpPr txBox="1"/>
            <p:nvPr/>
          </p:nvSpPr>
          <p:spPr>
            <a:xfrm rot="21180000" flipH="1">
              <a:off x="2439269" y="2612717"/>
              <a:ext cx="1236448" cy="637103"/>
            </a:xfrm>
            <a:prstGeom prst="rect">
              <a:avLst/>
            </a:prstGeom>
            <a:noFill/>
            <a:effectLst/>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20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社会課題</a:t>
              </a:r>
              <a:r>
                <a:rPr kumimoji="1" lang="ja-JP" altLang="en-US"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endParaRPr kumimoji="1" lang="en-US" altLang="ja-JP"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発見</a:t>
              </a:r>
              <a:r>
                <a:rPr kumimoji="1" lang="ja-JP" altLang="en-US" sz="120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a:t>
              </a:r>
              <a:r>
                <a:rPr kumimoji="1" lang="ja-JP" altLang="en-US"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解決</a:t>
              </a:r>
              <a:endParaRPr kumimoji="1" lang="en-US" altLang="ja-JP"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に向けた体系的な</a:t>
              </a:r>
              <a:endParaRPr kumimoji="1" lang="en-US" altLang="ja-JP"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200" b="1"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アクティブラーニング</a:t>
              </a:r>
              <a:endParaRPr kumimoji="1" lang="en-US" altLang="ja-JP" sz="1200" b="1"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sp>
          <p:nvSpPr>
            <p:cNvPr id="77" name="テキスト ボックス 76"/>
            <p:cNvSpPr txBox="1"/>
            <p:nvPr/>
          </p:nvSpPr>
          <p:spPr>
            <a:xfrm rot="21180000" flipH="1">
              <a:off x="3397395" y="3397741"/>
              <a:ext cx="728012" cy="784228"/>
            </a:xfrm>
            <a:prstGeom prst="rect">
              <a:avLst/>
            </a:prstGeom>
            <a:noFill/>
          </p:spPr>
          <p:txBody>
            <a:bodyPr vert="horz" wrap="square" lIns="20407" tIns="0" rIns="20407" bIns="0" rtlCol="0">
              <a:spAutoFit/>
            </a:bodyPr>
            <a:lstStyle/>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a:t>
              </a:r>
              <a:r>
                <a:rPr kumimoji="1" lang="en-US" altLang="ja-JP"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PBL, </a:t>
              </a: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ワークショップ</a:t>
              </a:r>
              <a:endPar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・インターンシップ</a:t>
              </a:r>
              <a:endParaRPr kumimoji="1" lang="en-US" altLang="ja-JP"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179388" marR="0" lvl="0" indent="-179388" algn="l"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・フィールドスタディなど</a:t>
              </a:r>
            </a:p>
          </p:txBody>
        </p:sp>
        <p:sp>
          <p:nvSpPr>
            <p:cNvPr id="78" name="テキスト ボックス 77"/>
            <p:cNvSpPr txBox="1"/>
            <p:nvPr/>
          </p:nvSpPr>
          <p:spPr>
            <a:xfrm rot="21180000" flipH="1">
              <a:off x="1838738" y="3374623"/>
              <a:ext cx="939407" cy="608423"/>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多様な</a:t>
              </a:r>
              <a:endParaRPr kumimoji="1" lang="en-US" altLang="ja-JP"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8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知識</a:t>
              </a:r>
              <a:endParaRPr kumimoji="1" lang="en-US" altLang="ja-JP" sz="18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a:t>
              </a:r>
              <a:r>
                <a:rPr kumimoji="1" lang="ja-JP" altLang="en-US" sz="1050" b="0" i="1" u="none" strike="noStrike" kern="1200" cap="none" spc="0" normalizeH="0" baseline="0" noProof="0" dirty="0" err="1"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へ</a:t>
              </a:r>
              <a:r>
                <a:rPr kumimoji="1" lang="ja-JP" altLang="en-US" sz="1050" b="0" i="1" u="none" strike="noStrike" kern="1200" cap="none" spc="0" normalizeH="0" baseline="0" noProof="0" dirty="0" err="1">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柔軟な</a:t>
              </a:r>
              <a:endParaRPr kumimoji="1" lang="en-US" altLang="ja-JP"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インターフェース</a:t>
              </a:r>
            </a:p>
          </p:txBody>
        </p:sp>
        <p:sp>
          <p:nvSpPr>
            <p:cNvPr id="79" name="テキスト ボックス 78"/>
            <p:cNvSpPr txBox="1"/>
            <p:nvPr/>
          </p:nvSpPr>
          <p:spPr>
            <a:xfrm rot="21180000" flipH="1">
              <a:off x="2865124" y="3371198"/>
              <a:ext cx="463116" cy="278809"/>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語学</a:t>
              </a: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の</a:t>
              </a:r>
              <a:endParaRPr kumimoji="1" lang="en-US" altLang="ja-JP"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運用</a:t>
              </a:r>
              <a:r>
                <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能力</a:t>
              </a:r>
            </a:p>
          </p:txBody>
        </p:sp>
        <p:sp>
          <p:nvSpPr>
            <p:cNvPr id="81" name="テキスト ボックス 80"/>
            <p:cNvSpPr txBox="1"/>
            <p:nvPr/>
          </p:nvSpPr>
          <p:spPr>
            <a:xfrm rot="21180000" flipH="1">
              <a:off x="2044281" y="4003019"/>
              <a:ext cx="611636" cy="350304"/>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幅広い</a:t>
              </a:r>
              <a:endParaRPr kumimoji="1" lang="en-US" altLang="ja-JP"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0000"/>
                </a:lnSpc>
                <a:spcBef>
                  <a:spcPts val="0"/>
                </a:spcBef>
                <a:spcAft>
                  <a:spcPts val="0"/>
                </a:spcAft>
                <a:buClrTx/>
                <a:buSzTx/>
                <a:buFontTx/>
                <a:buNone/>
                <a:tabLst/>
                <a:defRPr/>
              </a:pPr>
              <a:r>
                <a:rPr kumimoji="1" lang="ja-JP" altLang="en-US" sz="180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    教養</a:t>
              </a:r>
              <a:endParaRPr kumimoji="1" lang="ja-JP" altLang="en-US" sz="18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sp>
          <p:nvSpPr>
            <p:cNvPr id="82" name="テキスト ボックス 81"/>
            <p:cNvSpPr txBox="1"/>
            <p:nvPr/>
          </p:nvSpPr>
          <p:spPr>
            <a:xfrm rot="21180000" flipH="1">
              <a:off x="2803426" y="3668197"/>
              <a:ext cx="586029" cy="238964"/>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80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展開力</a:t>
              </a:r>
            </a:p>
          </p:txBody>
        </p:sp>
        <p:sp>
          <p:nvSpPr>
            <p:cNvPr id="87" name="テキスト ボックス 86"/>
            <p:cNvSpPr txBox="1"/>
            <p:nvPr/>
          </p:nvSpPr>
          <p:spPr>
            <a:xfrm rot="21180000" flipH="1">
              <a:off x="2824489" y="3939951"/>
              <a:ext cx="570665" cy="273740"/>
            </a:xfrm>
            <a:prstGeom prst="rect">
              <a:avLst/>
            </a:prstGeom>
            <a:noFill/>
          </p:spPr>
          <p:txBody>
            <a:bodyPr vert="horz" wrap="none" lIns="20407" tIns="0" rIns="20407" bIns="0" rtlCol="0">
              <a:spAutoFit/>
            </a:bodyPr>
            <a:lstStyle/>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情報</a:t>
              </a:r>
              <a:endParaRPr kumimoji="1" lang="en-US" altLang="ja-JP"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a:p>
              <a:pPr marL="0" marR="0" lvl="0" indent="0" algn="ctr" defTabSz="518376" rtl="0" eaLnBrk="1" fontAlgn="auto" latinLnBrk="0" hangingPunct="1">
                <a:lnSpc>
                  <a:spcPct val="108000"/>
                </a:lnSpc>
                <a:spcBef>
                  <a:spcPts val="0"/>
                </a:spcBef>
                <a:spcAft>
                  <a:spcPts val="0"/>
                </a:spcAft>
                <a:buClrTx/>
                <a:buSzTx/>
                <a:buFontTx/>
                <a:buNone/>
                <a:tabLst/>
                <a:defRPr/>
              </a:pPr>
              <a:r>
                <a:rPr kumimoji="1" lang="ja-JP" altLang="en-US" sz="1050" b="0" i="1" u="none" strike="noStrike" kern="1200" cap="none" spc="0" normalizeH="0" baseline="0" noProof="0" dirty="0" smtClean="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rPr>
                <a:t>リテラシー</a:t>
              </a:r>
              <a:endParaRPr kumimoji="1" lang="ja-JP" altLang="en-US" sz="1050" b="0" i="1" u="none" strike="noStrike" kern="1200" cap="none" spc="0" normalizeH="0" baseline="0" noProof="0" dirty="0">
                <a:ln>
                  <a:noFill/>
                </a:ln>
                <a:solidFill>
                  <a:prstClr val="black"/>
                </a:solidFill>
                <a:effectLst>
                  <a:glow rad="127000">
                    <a:prstClr val="white"/>
                  </a:glow>
                </a:effectLst>
                <a:uLnTx/>
                <a:uFillTx/>
                <a:latin typeface="游ゴシック Medium" panose="020B0500000000000000" pitchFamily="50" charset="-128"/>
                <a:ea typeface="游ゴシック Medium" panose="020B0500000000000000" pitchFamily="50" charset="-128"/>
                <a:cs typeface="Meiryo" charset="-128"/>
              </a:endParaRPr>
            </a:p>
          </p:txBody>
        </p:sp>
      </p:grpSp>
      <p:sp>
        <p:nvSpPr>
          <p:cNvPr id="92" name="テキスト ボックス 91"/>
          <p:cNvSpPr txBox="1"/>
          <p:nvPr/>
        </p:nvSpPr>
        <p:spPr>
          <a:xfrm flipH="1">
            <a:off x="3866035" y="1844824"/>
            <a:ext cx="1425252" cy="454023"/>
          </a:xfrm>
          <a:prstGeom prst="roundRect">
            <a:avLst>
              <a:gd name="adj" fmla="val 50000"/>
            </a:avLst>
          </a:prstGeom>
          <a:solidFill>
            <a:srgbClr val="FFC000"/>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高度汎用力</a:t>
            </a:r>
            <a:endParaRPr kumimoji="1" lang="ja-JP" altLang="en-US" sz="18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95" name="テキスト ボックス 94"/>
          <p:cNvSpPr txBox="1"/>
          <p:nvPr/>
        </p:nvSpPr>
        <p:spPr>
          <a:xfrm flipH="1">
            <a:off x="2561163" y="4487145"/>
            <a:ext cx="1192768" cy="454023"/>
          </a:xfrm>
          <a:prstGeom prst="roundRect">
            <a:avLst>
              <a:gd name="adj" fmla="val 50000"/>
            </a:avLst>
          </a:prstGeom>
          <a:solidFill>
            <a:srgbClr val="BEE6FA"/>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高度教養</a:t>
            </a:r>
            <a:endParaRPr kumimoji="1" lang="en-US" altLang="ja-JP" sz="1800" b="1" i="0" u="none" strike="noStrike" kern="1200" cap="none" spc="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98" name="テキスト ボックス 97"/>
          <p:cNvSpPr txBox="1"/>
          <p:nvPr/>
        </p:nvSpPr>
        <p:spPr>
          <a:xfrm flipH="1">
            <a:off x="3960055" y="4487145"/>
            <a:ext cx="1025536" cy="454023"/>
          </a:xfrm>
          <a:prstGeom prst="roundRect">
            <a:avLst>
              <a:gd name="adj" fmla="val 50000"/>
            </a:avLst>
          </a:prstGeom>
          <a:solidFill>
            <a:srgbClr val="74A87E"/>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800" b="1" i="0" u="none" strike="noStrike" kern="1200" cap="none" spc="15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スキル</a:t>
            </a:r>
            <a:endParaRPr kumimoji="1" lang="en-US" altLang="ja-JP" sz="1800" b="1" i="0" u="none" strike="noStrike" kern="1200" cap="none" spc="15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99" name="テキスト ボックス 98"/>
          <p:cNvSpPr txBox="1"/>
          <p:nvPr/>
        </p:nvSpPr>
        <p:spPr>
          <a:xfrm flipH="1">
            <a:off x="5124647" y="4487145"/>
            <a:ext cx="1743545" cy="453600"/>
          </a:xfrm>
          <a:prstGeom prst="roundRect">
            <a:avLst>
              <a:gd name="adj" fmla="val 50000"/>
            </a:avLst>
          </a:prstGeom>
          <a:solidFill>
            <a:schemeClr val="accent3">
              <a:lumMod val="60000"/>
              <a:lumOff val="40000"/>
            </a:schemeClr>
          </a:solidFill>
          <a:effectLst>
            <a:outerShdw blurRad="50800" dist="38100" dir="2700000" algn="tl" rotWithShape="0">
              <a:prstClr val="black">
                <a:alpha val="40000"/>
              </a:prstClr>
            </a:outerShdw>
          </a:effectLst>
        </p:spPr>
        <p:txBody>
          <a:bodyPr vert="horz" wrap="none" lIns="72000" tIns="18000" rIns="72000" bIns="0" rtlCol="0" anchor="ctr" anchorCtr="0">
            <a:spAutoFit/>
          </a:bodyPr>
          <a:lstStyle/>
          <a:p>
            <a:pPr marL="0" marR="0" lvl="0" indent="0" algn="ctr" defTabSz="518376" rtl="0" eaLnBrk="1" fontAlgn="auto" latinLnBrk="0" hangingPunct="1">
              <a:lnSpc>
                <a:spcPct val="110000"/>
              </a:lnSpc>
              <a:spcBef>
                <a:spcPts val="0"/>
              </a:spcBef>
              <a:spcAft>
                <a:spcPts val="0"/>
              </a:spcAft>
              <a:buClrTx/>
              <a:buSzTx/>
              <a:buFontTx/>
              <a:buNone/>
              <a:tabLst/>
              <a:defRPr/>
            </a:pPr>
            <a:r>
              <a:rPr kumimoji="1" lang="ja-JP" altLang="en-US" sz="1600" b="1" i="0" u="none" strike="noStrike" kern="1200" cap="none" spc="-150" normalizeH="0" baseline="0" noProof="0" dirty="0" smtClean="0">
                <a:ln>
                  <a:noFill/>
                </a:ln>
                <a:solidFill>
                  <a:srgbClr val="C00000">
                    <a:lumMod val="75000"/>
                  </a:srgbClr>
                </a:solidFill>
                <a:effectLst>
                  <a:glow rad="127000">
                    <a:prstClr val="white"/>
                  </a:glow>
                </a:effectLst>
                <a:uLnTx/>
                <a:uFillTx/>
                <a:latin typeface="メイリオ"/>
                <a:ea typeface="メイリオ"/>
                <a:cs typeface="Meiryo" charset="-128"/>
              </a:rPr>
              <a:t>アントレプレナー</a:t>
            </a:r>
            <a:endParaRPr kumimoji="1" lang="en-US" altLang="ja-JP" sz="1600" b="1" i="0" u="none" strike="noStrike" kern="1200" cap="none" spc="-150" normalizeH="0" baseline="0" noProof="0" dirty="0">
              <a:ln>
                <a:noFill/>
              </a:ln>
              <a:solidFill>
                <a:srgbClr val="C00000">
                  <a:lumMod val="75000"/>
                </a:srgbClr>
              </a:solidFill>
              <a:effectLst>
                <a:glow rad="127000">
                  <a:prstClr val="white"/>
                </a:glow>
              </a:effectLst>
              <a:uLnTx/>
              <a:uFillTx/>
              <a:latin typeface="メイリオ"/>
              <a:ea typeface="メイリオ"/>
              <a:cs typeface="Meiryo" charset="-128"/>
            </a:endParaRPr>
          </a:p>
        </p:txBody>
      </p:sp>
      <p:sp>
        <p:nvSpPr>
          <p:cNvPr id="2" name="正方形/長方形 1"/>
          <p:cNvSpPr/>
          <p:nvPr/>
        </p:nvSpPr>
        <p:spPr>
          <a:xfrm>
            <a:off x="6372200" y="4693851"/>
            <a:ext cx="2646878" cy="363176"/>
          </a:xfrm>
          <a:prstGeom prst="rect">
            <a:avLst/>
          </a:prstGeom>
        </p:spPr>
        <p:txBody>
          <a:bodyPr wrap="none" anchor="ctr" anchorCtr="0">
            <a:spAutoFit/>
          </a:bodyPr>
          <a:lstStyle/>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社会</a:t>
            </a:r>
            <a:r>
              <a:rPr kumimoji="0" lang="ja-JP" altLang="en-US" sz="1600" b="1" i="0" u="none" strike="noStrike" kern="0" cap="none" spc="0" normalizeH="0" baseline="0" noProof="0" dirty="0" smtClean="0">
                <a:ln>
                  <a:noFill/>
                </a:ln>
                <a:solidFill>
                  <a:prstClr val="black"/>
                </a:solidFill>
                <a:effectLst/>
                <a:uLnTx/>
                <a:uFillTx/>
                <a:latin typeface="メイリオ"/>
                <a:ea typeface="メイリオ"/>
                <a:cs typeface="Meiryo" charset="-128"/>
              </a:rPr>
              <a:t>で新たな事業</a:t>
            </a: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を興す力</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3" name="正方形/長方形 2"/>
          <p:cNvSpPr/>
          <p:nvPr/>
        </p:nvSpPr>
        <p:spPr>
          <a:xfrm>
            <a:off x="6474735" y="1820384"/>
            <a:ext cx="2236510" cy="634020"/>
          </a:xfrm>
          <a:prstGeom prst="rect">
            <a:avLst/>
          </a:prstGeom>
        </p:spPr>
        <p:txBody>
          <a:bodyPr wrap="none" anchor="ctr" anchorCtr="0">
            <a:spAutoFit/>
          </a:bodyPr>
          <a:lstStyle/>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共創イノベーションを</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先導する力</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4" name="正方形/長方形 3"/>
          <p:cNvSpPr/>
          <p:nvPr/>
        </p:nvSpPr>
        <p:spPr>
          <a:xfrm>
            <a:off x="102207" y="1985841"/>
            <a:ext cx="2852063" cy="363176"/>
          </a:xfrm>
          <a:prstGeom prst="rect">
            <a:avLst/>
          </a:prstGeom>
        </p:spPr>
        <p:txBody>
          <a:bodyPr wrap="none" anchor="ctr" anchorCtr="0">
            <a:spAutoFit/>
          </a:bodyPr>
          <a:lstStyle/>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多様な知と対話する素養と力</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
        <p:nvSpPr>
          <p:cNvPr id="5" name="正方形/長方形 4"/>
          <p:cNvSpPr/>
          <p:nvPr/>
        </p:nvSpPr>
        <p:spPr>
          <a:xfrm>
            <a:off x="2367902" y="5398249"/>
            <a:ext cx="1005403" cy="904863"/>
          </a:xfrm>
          <a:prstGeom prst="rect">
            <a:avLst/>
          </a:prstGeom>
        </p:spPr>
        <p:txBody>
          <a:bodyPr wrap="none">
            <a:spAutoFit/>
          </a:bodyPr>
          <a:lstStyle/>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専門</a:t>
            </a:r>
            <a:r>
              <a:rPr kumimoji="0" lang="ja-JP" altLang="en-US" sz="1600" b="1" i="0" u="none" strike="noStrike" kern="0" cap="none" spc="0" normalizeH="0" baseline="0" noProof="0" dirty="0" smtClean="0">
                <a:ln>
                  <a:noFill/>
                </a:ln>
                <a:solidFill>
                  <a:prstClr val="black"/>
                </a:solidFill>
                <a:effectLst/>
                <a:uLnTx/>
                <a:uFillTx/>
                <a:latin typeface="メイリオ"/>
                <a:ea typeface="メイリオ"/>
                <a:cs typeface="Meiryo" charset="-128"/>
              </a:rPr>
              <a:t>を</a:t>
            </a:r>
            <a:endParaRPr kumimoji="0" lang="en-US" altLang="ja-JP" sz="1600" b="1" i="0" u="none" strike="noStrike" kern="0" cap="none" spc="0" normalizeH="0" baseline="0" noProof="0" dirty="0" smtClean="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black"/>
                </a:solidFill>
                <a:effectLst/>
                <a:uLnTx/>
                <a:uFillTx/>
                <a:latin typeface="メイリオ"/>
                <a:ea typeface="メイリオ"/>
                <a:cs typeface="Meiryo" charset="-128"/>
              </a:rPr>
              <a:t>社会</a:t>
            </a: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で</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a:p>
            <a:pPr marL="0" marR="0" lvl="0" indent="0" algn="ctr" defTabSz="658380" rtl="0" eaLnBrk="1" fontAlgn="auto" latinLnBrk="0" hangingPunct="1">
              <a:lnSpc>
                <a:spcPct val="11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black"/>
                </a:solidFill>
                <a:effectLst/>
                <a:uLnTx/>
                <a:uFillTx/>
                <a:latin typeface="メイリオ"/>
                <a:ea typeface="メイリオ"/>
                <a:cs typeface="Meiryo" charset="-128"/>
              </a:rPr>
              <a:t>活かす</a:t>
            </a:r>
            <a:r>
              <a:rPr kumimoji="0" lang="ja-JP" altLang="en-US" sz="1600" b="1" i="0" u="none" strike="noStrike" kern="0" cap="none" spc="0" normalizeH="0" baseline="0" noProof="0" dirty="0">
                <a:ln>
                  <a:noFill/>
                </a:ln>
                <a:solidFill>
                  <a:prstClr val="black"/>
                </a:solidFill>
                <a:effectLst/>
                <a:uLnTx/>
                <a:uFillTx/>
                <a:latin typeface="メイリオ"/>
                <a:ea typeface="メイリオ"/>
                <a:cs typeface="Meiryo" charset="-128"/>
              </a:rPr>
              <a:t>力</a:t>
            </a:r>
            <a:endParaRPr kumimoji="0" lang="en-US" altLang="ja-JP" sz="1600" b="1" i="0" u="none" strike="noStrike" kern="0" cap="none" spc="0" normalizeH="0" baseline="0" noProof="0" dirty="0">
              <a:ln>
                <a:noFill/>
              </a:ln>
              <a:solidFill>
                <a:prstClr val="black"/>
              </a:solidFill>
              <a:effectLst/>
              <a:uLnTx/>
              <a:uFillTx/>
              <a:latin typeface="メイリオ"/>
              <a:ea typeface="メイリオ"/>
              <a:cs typeface="Meiryo" charset="-128"/>
            </a:endParaRPr>
          </a:p>
        </p:txBody>
      </p:sp>
    </p:spTree>
    <p:extLst>
      <p:ext uri="{BB962C8B-B14F-4D97-AF65-F5344CB8AC3E}">
        <p14:creationId xmlns:p14="http://schemas.microsoft.com/office/powerpoint/2010/main" val="5194680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二等辺三角形 48"/>
          <p:cNvSpPr/>
          <p:nvPr/>
        </p:nvSpPr>
        <p:spPr>
          <a:xfrm rot="8889961">
            <a:off x="1219327" y="3476509"/>
            <a:ext cx="263165" cy="422033"/>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7" name="円/楕円 46"/>
          <p:cNvSpPr/>
          <p:nvPr/>
        </p:nvSpPr>
        <p:spPr>
          <a:xfrm>
            <a:off x="603934" y="3201391"/>
            <a:ext cx="1399437" cy="45867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0" name="正方形/長方形 109"/>
          <p:cNvSpPr/>
          <p:nvPr/>
        </p:nvSpPr>
        <p:spPr>
          <a:xfrm>
            <a:off x="1" y="5453856"/>
            <a:ext cx="9396535" cy="684270"/>
          </a:xfrm>
          <a:prstGeom prst="rect">
            <a:avLst/>
          </a:prstGeom>
          <a:gradFill flip="none" rotWithShape="1">
            <a:gsLst>
              <a:gs pos="29000">
                <a:srgbClr val="B3D3FD"/>
              </a:gs>
              <a:gs pos="0">
                <a:schemeClr val="bg1"/>
              </a:gs>
              <a:gs pos="89000">
                <a:schemeClr val="accent1">
                  <a:lumMod val="40000"/>
                  <a:lumOff val="60000"/>
                </a:schemeClr>
              </a:gs>
            </a:gsLst>
            <a:lin ang="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9" name="正方形/長方形 108"/>
          <p:cNvSpPr/>
          <p:nvPr/>
        </p:nvSpPr>
        <p:spPr>
          <a:xfrm>
            <a:off x="0" y="3789082"/>
            <a:ext cx="9396536" cy="836778"/>
          </a:xfrm>
          <a:prstGeom prst="rect">
            <a:avLst/>
          </a:prstGeom>
          <a:gradFill flip="none" rotWithShape="1">
            <a:gsLst>
              <a:gs pos="42000">
                <a:srgbClr val="A1D667"/>
              </a:gs>
              <a:gs pos="0">
                <a:schemeClr val="bg1"/>
              </a:gs>
              <a:gs pos="89000">
                <a:srgbClr val="92D050"/>
              </a:gs>
            </a:gsLst>
            <a:lin ang="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1" name="正方形/長方形 20"/>
          <p:cNvSpPr/>
          <p:nvPr/>
        </p:nvSpPr>
        <p:spPr>
          <a:xfrm>
            <a:off x="1" y="2268425"/>
            <a:ext cx="9396535" cy="684270"/>
          </a:xfrm>
          <a:prstGeom prst="rect">
            <a:avLst/>
          </a:prstGeom>
          <a:gradFill flip="none" rotWithShape="1">
            <a:gsLst>
              <a:gs pos="24000">
                <a:srgbClr val="FFE185"/>
              </a:gs>
              <a:gs pos="0">
                <a:schemeClr val="bg1"/>
              </a:gs>
              <a:gs pos="89000">
                <a:srgbClr val="FFD65B"/>
              </a:gs>
            </a:gsLst>
            <a:lin ang="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0" name="正方形/長方形 卓越大学院構想（枠）"/>
          <p:cNvSpPr/>
          <p:nvPr/>
        </p:nvSpPr>
        <p:spPr>
          <a:xfrm>
            <a:off x="6150807" y="2070951"/>
            <a:ext cx="1557667" cy="3576814"/>
          </a:xfrm>
          <a:prstGeom prst="rect">
            <a:avLst/>
          </a:prstGeom>
          <a:solidFill>
            <a:schemeClr val="bg1"/>
          </a:solidFill>
          <a:ln w="317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1" name="右矢印 110"/>
          <p:cNvSpPr/>
          <p:nvPr/>
        </p:nvSpPr>
        <p:spPr>
          <a:xfrm>
            <a:off x="769081" y="2324847"/>
            <a:ext cx="5891152" cy="3890026"/>
          </a:xfrm>
          <a:custGeom>
            <a:avLst/>
            <a:gdLst>
              <a:gd name="connsiteX0" fmla="*/ 0 w 3042138"/>
              <a:gd name="connsiteY0" fmla="*/ 583347 h 2333387"/>
              <a:gd name="connsiteX1" fmla="*/ 1875445 w 3042138"/>
              <a:gd name="connsiteY1" fmla="*/ 583347 h 2333387"/>
              <a:gd name="connsiteX2" fmla="*/ 1875445 w 3042138"/>
              <a:gd name="connsiteY2" fmla="*/ 0 h 2333387"/>
              <a:gd name="connsiteX3" fmla="*/ 3042138 w 3042138"/>
              <a:gd name="connsiteY3" fmla="*/ 1166694 h 2333387"/>
              <a:gd name="connsiteX4" fmla="*/ 1875445 w 3042138"/>
              <a:gd name="connsiteY4" fmla="*/ 2333387 h 2333387"/>
              <a:gd name="connsiteX5" fmla="*/ 1875445 w 3042138"/>
              <a:gd name="connsiteY5" fmla="*/ 1750040 h 2333387"/>
              <a:gd name="connsiteX6" fmla="*/ 0 w 3042138"/>
              <a:gd name="connsiteY6" fmla="*/ 1750040 h 2333387"/>
              <a:gd name="connsiteX7" fmla="*/ 0 w 3042138"/>
              <a:gd name="connsiteY7" fmla="*/ 583347 h 2333387"/>
              <a:gd name="connsiteX0" fmla="*/ 2941027 w 5983165"/>
              <a:gd name="connsiteY0" fmla="*/ 583347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7" fmla="*/ 2941027 w 5983165"/>
              <a:gd name="connsiteY7" fmla="*/ 583347 h 3301882"/>
              <a:gd name="connsiteX0" fmla="*/ 0 w 5983165"/>
              <a:gd name="connsiteY0" fmla="*/ 3301882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0" fmla="*/ 0 w 5983165"/>
              <a:gd name="connsiteY0" fmla="*/ 3301882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0" fmla="*/ 0 w 5983165"/>
              <a:gd name="connsiteY0" fmla="*/ 3301882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0" fmla="*/ 0 w 5983165"/>
              <a:gd name="connsiteY0" fmla="*/ 3301882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0" fmla="*/ 0 w 5983165"/>
              <a:gd name="connsiteY0" fmla="*/ 3301882 h 3301882"/>
              <a:gd name="connsiteX1" fmla="*/ 4816472 w 5983165"/>
              <a:gd name="connsiteY1" fmla="*/ 583347 h 3301882"/>
              <a:gd name="connsiteX2" fmla="*/ 4816472 w 5983165"/>
              <a:gd name="connsiteY2" fmla="*/ 0 h 3301882"/>
              <a:gd name="connsiteX3" fmla="*/ 5983165 w 5983165"/>
              <a:gd name="connsiteY3" fmla="*/ 1166694 h 3301882"/>
              <a:gd name="connsiteX4" fmla="*/ 4816472 w 5983165"/>
              <a:gd name="connsiteY4" fmla="*/ 2333387 h 3301882"/>
              <a:gd name="connsiteX5" fmla="*/ 4816472 w 5983165"/>
              <a:gd name="connsiteY5" fmla="*/ 1750040 h 3301882"/>
              <a:gd name="connsiteX6" fmla="*/ 0 w 5983165"/>
              <a:gd name="connsiteY6" fmla="*/ 3301882 h 3301882"/>
              <a:gd name="connsiteX0" fmla="*/ 0 w 6457950"/>
              <a:gd name="connsiteY0" fmla="*/ 3132446 h 3132446"/>
              <a:gd name="connsiteX1" fmla="*/ 5291257 w 6457950"/>
              <a:gd name="connsiteY1" fmla="*/ 583347 h 3132446"/>
              <a:gd name="connsiteX2" fmla="*/ 5291257 w 6457950"/>
              <a:gd name="connsiteY2" fmla="*/ 0 h 3132446"/>
              <a:gd name="connsiteX3" fmla="*/ 6457950 w 6457950"/>
              <a:gd name="connsiteY3" fmla="*/ 1166694 h 3132446"/>
              <a:gd name="connsiteX4" fmla="*/ 5291257 w 6457950"/>
              <a:gd name="connsiteY4" fmla="*/ 2333387 h 3132446"/>
              <a:gd name="connsiteX5" fmla="*/ 5291257 w 6457950"/>
              <a:gd name="connsiteY5" fmla="*/ 1750040 h 3132446"/>
              <a:gd name="connsiteX6" fmla="*/ 0 w 6457950"/>
              <a:gd name="connsiteY6" fmla="*/ 3132446 h 3132446"/>
              <a:gd name="connsiteX0" fmla="*/ 0 w 6457950"/>
              <a:gd name="connsiteY0" fmla="*/ 3132446 h 3132446"/>
              <a:gd name="connsiteX1" fmla="*/ 5291257 w 6457950"/>
              <a:gd name="connsiteY1" fmla="*/ 583347 h 3132446"/>
              <a:gd name="connsiteX2" fmla="*/ 5291257 w 6457950"/>
              <a:gd name="connsiteY2" fmla="*/ 0 h 3132446"/>
              <a:gd name="connsiteX3" fmla="*/ 6457950 w 6457950"/>
              <a:gd name="connsiteY3" fmla="*/ 1166694 h 3132446"/>
              <a:gd name="connsiteX4" fmla="*/ 5291257 w 6457950"/>
              <a:gd name="connsiteY4" fmla="*/ 2333387 h 3132446"/>
              <a:gd name="connsiteX5" fmla="*/ 5291257 w 6457950"/>
              <a:gd name="connsiteY5" fmla="*/ 1750040 h 3132446"/>
              <a:gd name="connsiteX6" fmla="*/ 0 w 6457950"/>
              <a:gd name="connsiteY6" fmla="*/ 3132446 h 3132446"/>
              <a:gd name="connsiteX0" fmla="*/ 0 w 6457950"/>
              <a:gd name="connsiteY0" fmla="*/ 3132446 h 3132446"/>
              <a:gd name="connsiteX1" fmla="*/ 5291257 w 6457950"/>
              <a:gd name="connsiteY1" fmla="*/ 583347 h 3132446"/>
              <a:gd name="connsiteX2" fmla="*/ 5291257 w 6457950"/>
              <a:gd name="connsiteY2" fmla="*/ 0 h 3132446"/>
              <a:gd name="connsiteX3" fmla="*/ 6457950 w 6457950"/>
              <a:gd name="connsiteY3" fmla="*/ 1166694 h 3132446"/>
              <a:gd name="connsiteX4" fmla="*/ 5291257 w 6457950"/>
              <a:gd name="connsiteY4" fmla="*/ 2333387 h 3132446"/>
              <a:gd name="connsiteX5" fmla="*/ 5291257 w 6457950"/>
              <a:gd name="connsiteY5" fmla="*/ 1750040 h 3132446"/>
              <a:gd name="connsiteX6" fmla="*/ 0 w 6457950"/>
              <a:gd name="connsiteY6" fmla="*/ 3132446 h 3132446"/>
              <a:gd name="connsiteX0" fmla="*/ 0 w 6418385"/>
              <a:gd name="connsiteY0" fmla="*/ 3038435 h 3038435"/>
              <a:gd name="connsiteX1" fmla="*/ 5251692 w 6418385"/>
              <a:gd name="connsiteY1" fmla="*/ 583347 h 3038435"/>
              <a:gd name="connsiteX2" fmla="*/ 5251692 w 6418385"/>
              <a:gd name="connsiteY2" fmla="*/ 0 h 3038435"/>
              <a:gd name="connsiteX3" fmla="*/ 6418385 w 6418385"/>
              <a:gd name="connsiteY3" fmla="*/ 1166694 h 3038435"/>
              <a:gd name="connsiteX4" fmla="*/ 5251692 w 6418385"/>
              <a:gd name="connsiteY4" fmla="*/ 2333387 h 3038435"/>
              <a:gd name="connsiteX5" fmla="*/ 5251692 w 6418385"/>
              <a:gd name="connsiteY5" fmla="*/ 1750040 h 3038435"/>
              <a:gd name="connsiteX6" fmla="*/ 0 w 6418385"/>
              <a:gd name="connsiteY6" fmla="*/ 3038435 h 3038435"/>
              <a:gd name="connsiteX0" fmla="*/ 0 w 6418385"/>
              <a:gd name="connsiteY0" fmla="*/ 3038435 h 3038435"/>
              <a:gd name="connsiteX1" fmla="*/ 5251692 w 6418385"/>
              <a:gd name="connsiteY1" fmla="*/ 583347 h 3038435"/>
              <a:gd name="connsiteX2" fmla="*/ 5251692 w 6418385"/>
              <a:gd name="connsiteY2" fmla="*/ 0 h 3038435"/>
              <a:gd name="connsiteX3" fmla="*/ 6418385 w 6418385"/>
              <a:gd name="connsiteY3" fmla="*/ 1166694 h 3038435"/>
              <a:gd name="connsiteX4" fmla="*/ 5251692 w 6418385"/>
              <a:gd name="connsiteY4" fmla="*/ 2333387 h 3038435"/>
              <a:gd name="connsiteX5" fmla="*/ 5251692 w 6418385"/>
              <a:gd name="connsiteY5" fmla="*/ 1750040 h 3038435"/>
              <a:gd name="connsiteX6" fmla="*/ 0 w 6418385"/>
              <a:gd name="connsiteY6" fmla="*/ 3038435 h 3038435"/>
              <a:gd name="connsiteX0" fmla="*/ 0 w 6418385"/>
              <a:gd name="connsiteY0" fmla="*/ 3038435 h 3038435"/>
              <a:gd name="connsiteX1" fmla="*/ 5251692 w 6418385"/>
              <a:gd name="connsiteY1" fmla="*/ 583347 h 3038435"/>
              <a:gd name="connsiteX2" fmla="*/ 5251692 w 6418385"/>
              <a:gd name="connsiteY2" fmla="*/ 0 h 3038435"/>
              <a:gd name="connsiteX3" fmla="*/ 6418385 w 6418385"/>
              <a:gd name="connsiteY3" fmla="*/ 1166694 h 3038435"/>
              <a:gd name="connsiteX4" fmla="*/ 5251692 w 6418385"/>
              <a:gd name="connsiteY4" fmla="*/ 2333387 h 3038435"/>
              <a:gd name="connsiteX5" fmla="*/ 5251692 w 6418385"/>
              <a:gd name="connsiteY5" fmla="*/ 1750040 h 3038435"/>
              <a:gd name="connsiteX6" fmla="*/ 0 w 6418385"/>
              <a:gd name="connsiteY6" fmla="*/ 3038435 h 3038435"/>
              <a:gd name="connsiteX0" fmla="*/ 0 w 6418385"/>
              <a:gd name="connsiteY0" fmla="*/ 3038435 h 3038435"/>
              <a:gd name="connsiteX1" fmla="*/ 5251692 w 6418385"/>
              <a:gd name="connsiteY1" fmla="*/ 583347 h 3038435"/>
              <a:gd name="connsiteX2" fmla="*/ 5251692 w 6418385"/>
              <a:gd name="connsiteY2" fmla="*/ 0 h 3038435"/>
              <a:gd name="connsiteX3" fmla="*/ 6418385 w 6418385"/>
              <a:gd name="connsiteY3" fmla="*/ 1166694 h 3038435"/>
              <a:gd name="connsiteX4" fmla="*/ 5251692 w 6418385"/>
              <a:gd name="connsiteY4" fmla="*/ 2333387 h 3038435"/>
              <a:gd name="connsiteX5" fmla="*/ 5251692 w 6418385"/>
              <a:gd name="connsiteY5" fmla="*/ 1750040 h 3038435"/>
              <a:gd name="connsiteX6" fmla="*/ 0 w 6418385"/>
              <a:gd name="connsiteY6" fmla="*/ 3038435 h 3038435"/>
              <a:gd name="connsiteX0" fmla="*/ 0 w 6378629"/>
              <a:gd name="connsiteY0" fmla="*/ 2830125 h 2830125"/>
              <a:gd name="connsiteX1" fmla="*/ 5211936 w 6378629"/>
              <a:gd name="connsiteY1" fmla="*/ 583347 h 2830125"/>
              <a:gd name="connsiteX2" fmla="*/ 5211936 w 6378629"/>
              <a:gd name="connsiteY2" fmla="*/ 0 h 2830125"/>
              <a:gd name="connsiteX3" fmla="*/ 6378629 w 6378629"/>
              <a:gd name="connsiteY3" fmla="*/ 1166694 h 2830125"/>
              <a:gd name="connsiteX4" fmla="*/ 5211936 w 6378629"/>
              <a:gd name="connsiteY4" fmla="*/ 2333387 h 2830125"/>
              <a:gd name="connsiteX5" fmla="*/ 5211936 w 6378629"/>
              <a:gd name="connsiteY5" fmla="*/ 1750040 h 2830125"/>
              <a:gd name="connsiteX6" fmla="*/ 0 w 6378629"/>
              <a:gd name="connsiteY6" fmla="*/ 2830125 h 2830125"/>
              <a:gd name="connsiteX0" fmla="*/ 0 w 6378629"/>
              <a:gd name="connsiteY0" fmla="*/ 2830125 h 2830125"/>
              <a:gd name="connsiteX1" fmla="*/ 5211936 w 6378629"/>
              <a:gd name="connsiteY1" fmla="*/ 583347 h 2830125"/>
              <a:gd name="connsiteX2" fmla="*/ 5211936 w 6378629"/>
              <a:gd name="connsiteY2" fmla="*/ 0 h 2830125"/>
              <a:gd name="connsiteX3" fmla="*/ 6378629 w 6378629"/>
              <a:gd name="connsiteY3" fmla="*/ 1166694 h 2830125"/>
              <a:gd name="connsiteX4" fmla="*/ 5211936 w 6378629"/>
              <a:gd name="connsiteY4" fmla="*/ 2333387 h 2830125"/>
              <a:gd name="connsiteX5" fmla="*/ 5211936 w 6378629"/>
              <a:gd name="connsiteY5" fmla="*/ 1750040 h 2830125"/>
              <a:gd name="connsiteX6" fmla="*/ 0 w 6378629"/>
              <a:gd name="connsiteY6" fmla="*/ 2830125 h 2830125"/>
              <a:gd name="connsiteX0" fmla="*/ 0 w 6378629"/>
              <a:gd name="connsiteY0" fmla="*/ 2830125 h 2830125"/>
              <a:gd name="connsiteX1" fmla="*/ 5211936 w 6378629"/>
              <a:gd name="connsiteY1" fmla="*/ 583347 h 2830125"/>
              <a:gd name="connsiteX2" fmla="*/ 5211936 w 6378629"/>
              <a:gd name="connsiteY2" fmla="*/ 0 h 2830125"/>
              <a:gd name="connsiteX3" fmla="*/ 6378629 w 6378629"/>
              <a:gd name="connsiteY3" fmla="*/ 1166694 h 2830125"/>
              <a:gd name="connsiteX4" fmla="*/ 5211936 w 6378629"/>
              <a:gd name="connsiteY4" fmla="*/ 2333387 h 2830125"/>
              <a:gd name="connsiteX5" fmla="*/ 5211936 w 6378629"/>
              <a:gd name="connsiteY5" fmla="*/ 1750040 h 2830125"/>
              <a:gd name="connsiteX6" fmla="*/ 0 w 6378629"/>
              <a:gd name="connsiteY6" fmla="*/ 2830125 h 2830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78629" h="2830125">
                <a:moveTo>
                  <a:pt x="0" y="2830125"/>
                </a:moveTo>
                <a:cubicBezTo>
                  <a:pt x="1694371" y="1005558"/>
                  <a:pt x="2546972" y="580783"/>
                  <a:pt x="5211936" y="583347"/>
                </a:cubicBezTo>
                <a:lnTo>
                  <a:pt x="5211936" y="0"/>
                </a:lnTo>
                <a:lnTo>
                  <a:pt x="6378629" y="1166694"/>
                </a:lnTo>
                <a:lnTo>
                  <a:pt x="5211936" y="2333387"/>
                </a:lnTo>
                <a:lnTo>
                  <a:pt x="5211936" y="1750040"/>
                </a:lnTo>
                <a:cubicBezTo>
                  <a:pt x="3738330" y="1743480"/>
                  <a:pt x="1915516" y="1722312"/>
                  <a:pt x="0" y="2830125"/>
                </a:cubicBezTo>
                <a:close/>
              </a:path>
            </a:pathLst>
          </a:cu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4" name="左カーブ矢印 93"/>
          <p:cNvSpPr/>
          <p:nvPr/>
        </p:nvSpPr>
        <p:spPr>
          <a:xfrm>
            <a:off x="7861526" y="751562"/>
            <a:ext cx="598959" cy="1640376"/>
          </a:xfrm>
          <a:prstGeom prst="curvedLeftArrow">
            <a:avLst>
              <a:gd name="adj1" fmla="val 30966"/>
              <a:gd name="adj2" fmla="val 67756"/>
              <a:gd name="adj3" fmla="val 27202"/>
            </a:avLst>
          </a:prstGeom>
          <a:gradFill>
            <a:gsLst>
              <a:gs pos="0">
                <a:schemeClr val="accent1">
                  <a:lumMod val="110000"/>
                  <a:satMod val="105000"/>
                  <a:tint val="67000"/>
                </a:schemeClr>
              </a:gs>
              <a:gs pos="50000">
                <a:schemeClr val="accent1">
                  <a:lumMod val="105000"/>
                  <a:satMod val="103000"/>
                  <a:tint val="73000"/>
                </a:schemeClr>
              </a:gs>
              <a:gs pos="100000">
                <a:schemeClr val="accent1">
                  <a:lumMod val="75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0" name="楕円 89"/>
          <p:cNvSpPr/>
          <p:nvPr/>
        </p:nvSpPr>
        <p:spPr>
          <a:xfrm>
            <a:off x="467544" y="434672"/>
            <a:ext cx="7776863" cy="788382"/>
          </a:xfrm>
          <a:prstGeom prst="ellipse">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 name="タイトル 3"/>
          <p:cNvSpPr>
            <a:spLocks noGrp="1"/>
          </p:cNvSpPr>
          <p:nvPr>
            <p:ph type="title"/>
          </p:nvPr>
        </p:nvSpPr>
        <p:spPr/>
        <p:txBody>
          <a:bodyPr/>
          <a:lstStyle/>
          <a:p>
            <a:r>
              <a:rPr lang="ja-JP" altLang="en-US" dirty="0"/>
              <a:t>取組３</a:t>
            </a:r>
            <a:r>
              <a:rPr lang="en-US" altLang="ja-JP" dirty="0"/>
              <a:t>-</a:t>
            </a:r>
            <a:r>
              <a:rPr lang="ja-JP" altLang="en-US" dirty="0"/>
              <a:t>２　複合的課題の解決が可能な人材の</a:t>
            </a:r>
            <a:r>
              <a:rPr lang="ja-JP" altLang="en-US" dirty="0" smtClean="0"/>
              <a:t>養成</a:t>
            </a:r>
            <a:endParaRPr kumimoji="1" lang="ja-JP" altLang="en-US" dirty="0"/>
          </a:p>
        </p:txBody>
      </p:sp>
      <p:sp>
        <p:nvSpPr>
          <p:cNvPr id="5" name="スライド番号プレースホルダー 4"/>
          <p:cNvSpPr>
            <a:spLocks noGrp="1"/>
          </p:cNvSpPr>
          <p:nvPr>
            <p:ph type="sldNum" sz="quarter" idx="12"/>
          </p:nvPr>
        </p:nvSpPr>
        <p:spPr>
          <a:xfrm>
            <a:off x="-30761" y="-51866"/>
            <a:ext cx="737170" cy="48209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prstClr val="white"/>
                </a:solidFill>
                <a:effectLst/>
                <a:uLnTx/>
                <a:uFillTx/>
                <a:latin typeface="メイリオ"/>
                <a:ea typeface="メイリオ"/>
                <a:cs typeface="+mn-cs"/>
              </a:rPr>
              <a:t>付録７</a:t>
            </a:r>
            <a:endParaRPr kumimoji="1" lang="ja-JP" altLang="en-US"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 name="テキスト ボックス 5"/>
          <p:cNvSpPr txBox="1"/>
          <p:nvPr/>
        </p:nvSpPr>
        <p:spPr>
          <a:xfrm>
            <a:off x="219045" y="3808926"/>
            <a:ext cx="318924" cy="843037"/>
          </a:xfrm>
          <a:prstGeom prst="rect">
            <a:avLst/>
          </a:prstGeom>
          <a:solidFill>
            <a:srgbClr val="009900"/>
          </a:solidFill>
          <a:effectLst/>
        </p:spPr>
        <p:txBody>
          <a:bodyPr vert="eaVert" wrap="square" lIns="36000" tIns="0" rIns="36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統合知</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 name="テキスト ボックス 7"/>
          <p:cNvSpPr txBox="1"/>
          <p:nvPr/>
        </p:nvSpPr>
        <p:spPr>
          <a:xfrm>
            <a:off x="219045" y="5350248"/>
            <a:ext cx="318924" cy="843037"/>
          </a:xfrm>
          <a:prstGeom prst="rect">
            <a:avLst/>
          </a:prstGeom>
          <a:solidFill>
            <a:srgbClr val="0070C0"/>
          </a:solidFill>
          <a:effectLst/>
        </p:spPr>
        <p:txBody>
          <a:bodyPr vert="eaVert" wrap="square" lIns="36000" tIns="0" rIns="36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専門知</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 name="テキスト ボックス 8"/>
          <p:cNvSpPr txBox="1"/>
          <p:nvPr/>
        </p:nvSpPr>
        <p:spPr>
          <a:xfrm>
            <a:off x="219045" y="2267604"/>
            <a:ext cx="318924" cy="843037"/>
          </a:xfrm>
          <a:prstGeom prst="rect">
            <a:avLst/>
          </a:prstGeom>
          <a:solidFill>
            <a:schemeClr val="accent2">
              <a:lumMod val="40000"/>
              <a:lumOff val="60000"/>
            </a:schemeClr>
          </a:solidFill>
          <a:ln w="25400">
            <a:solidFill>
              <a:schemeClr val="accent5">
                <a:lumMod val="75000"/>
              </a:schemeClr>
            </a:solidFill>
          </a:ln>
          <a:effectLst/>
        </p:spPr>
        <p:txBody>
          <a:bodyPr vert="eaVert" wrap="square" lIns="36000" tIns="0" rIns="36000" bIns="0" rtlCol="0" anchor="ctr" anchorCtr="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rPr>
              <a:t>共創知</a:t>
            </a:r>
            <a:endParaRPr kumimoji="1" lang="ja-JP" altLang="en-US" sz="1600" b="1" i="0" u="none" strike="noStrike" kern="1200" cap="none" spc="0" normalizeH="0" baseline="0" noProof="0" dirty="0">
              <a:ln>
                <a:noFill/>
              </a:ln>
              <a:solidFill>
                <a:srgbClr val="C00000">
                  <a:lumMod val="75000"/>
                </a:srgbClr>
              </a:solidFill>
              <a:effectLst/>
              <a:uLnTx/>
              <a:uFillTx/>
              <a:latin typeface="メイリオ"/>
              <a:ea typeface="メイリオ"/>
              <a:cs typeface="+mn-cs"/>
            </a:endParaRPr>
          </a:p>
        </p:txBody>
      </p:sp>
      <p:sp>
        <p:nvSpPr>
          <p:cNvPr id="11" name="下矢印 10"/>
          <p:cNvSpPr/>
          <p:nvPr/>
        </p:nvSpPr>
        <p:spPr>
          <a:xfrm flipV="1">
            <a:off x="270507" y="4792560"/>
            <a:ext cx="216000" cy="417091"/>
          </a:xfrm>
          <a:prstGeom prst="downArrow">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3" name="グループ化 16研究科"/>
          <p:cNvGrpSpPr/>
          <p:nvPr/>
        </p:nvGrpSpPr>
        <p:grpSpPr>
          <a:xfrm>
            <a:off x="1406537" y="5880894"/>
            <a:ext cx="4029735" cy="792000"/>
            <a:chOff x="1986453" y="5568884"/>
            <a:chExt cx="4029735" cy="792000"/>
          </a:xfrm>
          <a:effectLst>
            <a:outerShdw blurRad="50800" dist="38100" dir="2700000" algn="tl" rotWithShape="0">
              <a:prstClr val="black">
                <a:alpha val="40000"/>
              </a:prstClr>
            </a:outerShdw>
          </a:effectLst>
        </p:grpSpPr>
        <p:sp>
          <p:nvSpPr>
            <p:cNvPr id="16" name="医学"/>
            <p:cNvSpPr txBox="1"/>
            <p:nvPr/>
          </p:nvSpPr>
          <p:spPr>
            <a:xfrm>
              <a:off x="1986453"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医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7" name="理学"/>
            <p:cNvSpPr txBox="1"/>
            <p:nvPr/>
          </p:nvSpPr>
          <p:spPr>
            <a:xfrm>
              <a:off x="2240702"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理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3" name="工学"/>
            <p:cNvSpPr txBox="1"/>
            <p:nvPr/>
          </p:nvSpPr>
          <p:spPr>
            <a:xfrm>
              <a:off x="2494951"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工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4" name="文学"/>
            <p:cNvSpPr txBox="1"/>
            <p:nvPr/>
          </p:nvSpPr>
          <p:spPr>
            <a:xfrm>
              <a:off x="2749200"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文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5" name="法学"/>
            <p:cNvSpPr txBox="1"/>
            <p:nvPr/>
          </p:nvSpPr>
          <p:spPr>
            <a:xfrm>
              <a:off x="3003449"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法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8" name="経済学"/>
            <p:cNvSpPr txBox="1"/>
            <p:nvPr/>
          </p:nvSpPr>
          <p:spPr>
            <a:xfrm>
              <a:off x="3257698"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経済学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19" name="歯学"/>
            <p:cNvSpPr txBox="1"/>
            <p:nvPr/>
          </p:nvSpPr>
          <p:spPr>
            <a:xfrm>
              <a:off x="3511947"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歯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0" name="薬学"/>
            <p:cNvSpPr txBox="1"/>
            <p:nvPr/>
          </p:nvSpPr>
          <p:spPr>
            <a:xfrm>
              <a:off x="3766196"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薬  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9" name="基礎工学"/>
            <p:cNvSpPr txBox="1"/>
            <p:nvPr/>
          </p:nvSpPr>
          <p:spPr>
            <a:xfrm>
              <a:off x="4020445"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rPr>
                <a:t>基礎工学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6" name="人間科学"/>
            <p:cNvSpPr txBox="1"/>
            <p:nvPr/>
          </p:nvSpPr>
          <p:spPr>
            <a:xfrm>
              <a:off x="4274694"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rPr>
                <a:t>人間科学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3" name="言語文化"/>
            <p:cNvSpPr txBox="1"/>
            <p:nvPr/>
          </p:nvSpPr>
          <p:spPr>
            <a:xfrm>
              <a:off x="4528943"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言語文化</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2" name="国際公共政策"/>
            <p:cNvSpPr txBox="1"/>
            <p:nvPr/>
          </p:nvSpPr>
          <p:spPr>
            <a:xfrm>
              <a:off x="4783192"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825" b="1" i="0" u="none" strike="noStrike" kern="1200" cap="none" spc="0" normalizeH="0" baseline="0" noProof="0" dirty="0">
                  <a:ln>
                    <a:noFill/>
                  </a:ln>
                  <a:solidFill>
                    <a:prstClr val="black"/>
                  </a:solidFill>
                  <a:effectLst/>
                  <a:uLnTx/>
                  <a:uFillTx/>
                  <a:latin typeface="メイリオ"/>
                  <a:ea typeface="メイリオ"/>
                  <a:cs typeface="+mn-cs"/>
                </a:rPr>
                <a:t>国際公共政策</a:t>
              </a:r>
              <a:endParaRPr kumimoji="1" lang="en-US" altLang="ja-JP" sz="825"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5" name="情報科学"/>
            <p:cNvSpPr txBox="1"/>
            <p:nvPr/>
          </p:nvSpPr>
          <p:spPr>
            <a:xfrm>
              <a:off x="5037441"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rPr>
                <a:t>情報科学</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4" name="生命機能"/>
            <p:cNvSpPr txBox="1"/>
            <p:nvPr/>
          </p:nvSpPr>
          <p:spPr>
            <a:xfrm>
              <a:off x="5291690"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生命機能</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7" name="高等司法"/>
            <p:cNvSpPr txBox="1"/>
            <p:nvPr/>
          </p:nvSpPr>
          <p:spPr>
            <a:xfrm>
              <a:off x="5545939"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rPr>
                <a:t>高等司法</a:t>
              </a:r>
              <a:endParaRPr kumimoji="1" lang="en-US" altLang="ja-JP" sz="1200"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sp>
          <p:nvSpPr>
            <p:cNvPr id="28" name="連合小児発達学"/>
            <p:cNvSpPr txBox="1"/>
            <p:nvPr/>
          </p:nvSpPr>
          <p:spPr>
            <a:xfrm>
              <a:off x="5800188" y="5568884"/>
              <a:ext cx="216000" cy="792000"/>
            </a:xfrm>
            <a:prstGeom prst="rect">
              <a:avLst/>
            </a:prstGeom>
            <a:solidFill>
              <a:schemeClr val="bg1"/>
            </a:solidFill>
            <a:ln w="25400">
              <a:solidFill>
                <a:schemeClr val="accent1">
                  <a:lumMod val="75000"/>
                </a:schemeClr>
              </a:solidFill>
            </a:ln>
          </p:spPr>
          <p:txBody>
            <a:bodyPr vert="eaVert" wrap="none" lIns="18000" tIns="36000" rIns="36000" bIns="3600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75"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rPr>
                <a:t>連合小児発達学</a:t>
              </a:r>
              <a:endParaRPr kumimoji="1" lang="en-US" altLang="ja-JP" sz="675" b="1" i="0" u="none" strike="noStrike" kern="1200" cap="none" spc="0" normalizeH="0" baseline="0" noProof="0" dirty="0">
                <a:ln>
                  <a:noFill/>
                </a:ln>
                <a:solidFill>
                  <a:prstClr val="black"/>
                </a:solidFill>
                <a:effectLst/>
                <a:uLnTx/>
                <a:uFillTx/>
                <a:latin typeface="Segoe UI Semilight" panose="020B0402040204020203" pitchFamily="34" charset="0"/>
                <a:ea typeface="メイリオ"/>
                <a:cs typeface="+mn-cs"/>
              </a:endParaRPr>
            </a:p>
          </p:txBody>
        </p:sp>
      </p:grpSp>
      <p:sp>
        <p:nvSpPr>
          <p:cNvPr id="82" name="(オールラウンド型)"/>
          <p:cNvSpPr txBox="1"/>
          <p:nvPr/>
        </p:nvSpPr>
        <p:spPr>
          <a:xfrm>
            <a:off x="4319093" y="2425788"/>
            <a:ext cx="1300997" cy="179758"/>
          </a:xfrm>
          <a:prstGeom prst="rect">
            <a:avLst/>
          </a:prstGeom>
          <a:noFill/>
        </p:spPr>
        <p:txBody>
          <a:bodyPr wrap="none" lIns="0" tIns="18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mn-cs"/>
              </a:rPr>
              <a:t>オールラウンド型</a:t>
            </a:r>
            <a:r>
              <a:rPr kumimoji="1" lang="en-US" altLang="ja-JP" sz="105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0" name="超域イノベーション"/>
          <p:cNvSpPr txBox="1"/>
          <p:nvPr/>
        </p:nvSpPr>
        <p:spPr>
          <a:xfrm>
            <a:off x="4319093" y="2627900"/>
            <a:ext cx="1548000" cy="360000"/>
          </a:xfrm>
          <a:prstGeom prst="rect">
            <a:avLst/>
          </a:prstGeom>
          <a:gradFill flip="none" rotWithShape="1">
            <a:gsLst>
              <a:gs pos="0">
                <a:schemeClr val="accent2">
                  <a:lumMod val="5000"/>
                  <a:lumOff val="95000"/>
                </a:schemeClr>
              </a:gs>
              <a:gs pos="74000">
                <a:schemeClr val="accent6">
                  <a:lumMod val="40000"/>
                  <a:lumOff val="60000"/>
                </a:schemeClr>
              </a:gs>
            </a:gsLst>
            <a:lin ang="5400000" scaled="1"/>
            <a:tileRect/>
          </a:gradFill>
          <a:effectLst>
            <a:outerShdw blurRad="50800" dist="38100" dir="2700000" algn="tl" rotWithShape="0">
              <a:prstClr val="black">
                <a:alpha val="40000"/>
              </a:prstClr>
            </a:outerShdw>
          </a:effectLst>
        </p:spPr>
        <p:txBody>
          <a:bodyPr vert="horz" wrap="square" lIns="18000" tIns="36000" rIns="36000" bIns="3600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超域イノベーション</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博士課程プログラム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83" name="(複合領域型)"/>
          <p:cNvSpPr txBox="1"/>
          <p:nvPr/>
        </p:nvSpPr>
        <p:spPr>
          <a:xfrm>
            <a:off x="4319093" y="3076060"/>
            <a:ext cx="897040" cy="179758"/>
          </a:xfrm>
          <a:prstGeom prst="rect">
            <a:avLst/>
          </a:prstGeom>
          <a:noFill/>
        </p:spPr>
        <p:txBody>
          <a:bodyPr wrap="none" lIns="0" tIns="18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05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050" b="1" i="0" u="none" strike="noStrike" kern="1200" cap="none" spc="0" normalizeH="0" baseline="0" noProof="0" dirty="0" smtClean="0">
                <a:ln>
                  <a:noFill/>
                </a:ln>
                <a:solidFill>
                  <a:prstClr val="black"/>
                </a:solidFill>
                <a:effectLst/>
                <a:uLnTx/>
                <a:uFillTx/>
                <a:latin typeface="メイリオ"/>
                <a:ea typeface="メイリオ"/>
                <a:cs typeface="+mn-cs"/>
              </a:rPr>
              <a:t>複合領域型</a:t>
            </a:r>
            <a:r>
              <a:rPr kumimoji="1" lang="en-US" altLang="ja-JP" sz="105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1" name="未来共生イノベーター"/>
          <p:cNvSpPr txBox="1"/>
          <p:nvPr/>
        </p:nvSpPr>
        <p:spPr>
          <a:xfrm>
            <a:off x="4319093" y="3273882"/>
            <a:ext cx="1548000" cy="360000"/>
          </a:xfrm>
          <a:prstGeom prst="rect">
            <a:avLst/>
          </a:prstGeom>
          <a:gradFill flip="none" rotWithShape="1">
            <a:gsLst>
              <a:gs pos="0">
                <a:schemeClr val="accent2">
                  <a:lumMod val="5000"/>
                  <a:lumOff val="95000"/>
                </a:schemeClr>
              </a:gs>
              <a:gs pos="74000">
                <a:schemeClr val="accent6">
                  <a:lumMod val="40000"/>
                  <a:lumOff val="60000"/>
                </a:schemeClr>
              </a:gs>
            </a:gsLst>
            <a:lin ang="5400000" scaled="1"/>
            <a:tileRect/>
          </a:gradFill>
          <a:effectLst>
            <a:outerShdw blurRad="50800" dist="38100" dir="2700000" algn="tl" rotWithShape="0">
              <a:prstClr val="black">
                <a:alpha val="40000"/>
              </a:prstClr>
            </a:outerShdw>
          </a:effectLst>
        </p:spPr>
        <p:txBody>
          <a:bodyPr vert="horz" wrap="square" lIns="18000" tIns="36000" rIns="36000" bIns="3600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未来共生イノベーター</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博士課程プログラム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2" name="ヒューマンウェアイノベーション"/>
          <p:cNvSpPr txBox="1"/>
          <p:nvPr/>
        </p:nvSpPr>
        <p:spPr>
          <a:xfrm>
            <a:off x="4319093" y="3686994"/>
            <a:ext cx="1548000" cy="360000"/>
          </a:xfrm>
          <a:prstGeom prst="rect">
            <a:avLst/>
          </a:prstGeom>
          <a:gradFill flip="none" rotWithShape="1">
            <a:gsLst>
              <a:gs pos="0">
                <a:schemeClr val="accent2">
                  <a:lumMod val="5000"/>
                  <a:lumOff val="95000"/>
                </a:schemeClr>
              </a:gs>
              <a:gs pos="74000">
                <a:schemeClr val="accent6">
                  <a:lumMod val="40000"/>
                  <a:lumOff val="60000"/>
                </a:schemeClr>
              </a:gs>
            </a:gsLst>
            <a:lin ang="5400000" scaled="1"/>
            <a:tileRect/>
          </a:gradFill>
          <a:effectLst>
            <a:outerShdw blurRad="50800" dist="38100" dir="2700000" algn="tl" rotWithShape="0">
              <a:prstClr val="black">
                <a:alpha val="40000"/>
              </a:prstClr>
            </a:outerShdw>
          </a:effectLst>
        </p:spPr>
        <p:txBody>
          <a:bodyPr vert="horz" wrap="square" lIns="18000" tIns="36000" rIns="36000" bIns="3600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ヒューマンウェアイノベーション博士課程プログラム</a:t>
            </a:r>
            <a:endParaRPr kumimoji="1" lang="en-US" altLang="ja-JP" sz="9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3" name="インタラクティブ物質科学"/>
          <p:cNvSpPr txBox="1"/>
          <p:nvPr/>
        </p:nvSpPr>
        <p:spPr>
          <a:xfrm>
            <a:off x="4319093" y="4513217"/>
            <a:ext cx="1548000" cy="360000"/>
          </a:xfrm>
          <a:prstGeom prst="rect">
            <a:avLst/>
          </a:prstGeom>
          <a:gradFill flip="none" rotWithShape="1">
            <a:gsLst>
              <a:gs pos="0">
                <a:schemeClr val="accent2">
                  <a:lumMod val="5000"/>
                  <a:lumOff val="95000"/>
                </a:schemeClr>
              </a:gs>
              <a:gs pos="74000">
                <a:schemeClr val="accent6">
                  <a:lumMod val="40000"/>
                  <a:lumOff val="60000"/>
                </a:schemeClr>
              </a:gs>
            </a:gsLst>
            <a:lin ang="5400000" scaled="1"/>
            <a:tileRect/>
          </a:gradFill>
          <a:effectLst>
            <a:outerShdw blurRad="50800" dist="38100" dir="2700000" algn="tl" rotWithShape="0">
              <a:prstClr val="black">
                <a:alpha val="40000"/>
              </a:prstClr>
            </a:outerShdw>
          </a:effectLst>
        </p:spPr>
        <p:txBody>
          <a:bodyPr vert="horz" wrap="square" lIns="18000" tIns="36000" rIns="36000" bIns="3600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インタラクティブ物質科学・</a:t>
            </a:r>
            <a:endParaRPr kumimoji="1" lang="en-US" altLang="ja-JP" sz="9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カデットプログラム</a:t>
            </a:r>
            <a:endParaRPr kumimoji="1" lang="en-US" altLang="ja-JP" sz="9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4" name="生体統御ネットワーク"/>
          <p:cNvSpPr txBox="1"/>
          <p:nvPr/>
        </p:nvSpPr>
        <p:spPr>
          <a:xfrm>
            <a:off x="4319093" y="4100105"/>
            <a:ext cx="1548000" cy="360000"/>
          </a:xfrm>
          <a:prstGeom prst="rect">
            <a:avLst/>
          </a:prstGeom>
          <a:gradFill flip="none" rotWithShape="1">
            <a:gsLst>
              <a:gs pos="0">
                <a:schemeClr val="accent2">
                  <a:lumMod val="5000"/>
                  <a:lumOff val="95000"/>
                </a:schemeClr>
              </a:gs>
              <a:gs pos="74000">
                <a:schemeClr val="accent6">
                  <a:lumMod val="40000"/>
                  <a:lumOff val="60000"/>
                </a:schemeClr>
              </a:gs>
            </a:gsLst>
            <a:lin ang="5400000" scaled="1"/>
            <a:tileRect/>
          </a:gradFill>
          <a:effectLst>
            <a:outerShdw blurRad="50800" dist="38100" dir="2700000" algn="tl" rotWithShape="0">
              <a:prstClr val="black">
                <a:alpha val="40000"/>
              </a:prstClr>
            </a:outerShdw>
          </a:effectLst>
        </p:spPr>
        <p:txBody>
          <a:bodyPr vert="horz" wrap="square" lIns="18000" tIns="36000" rIns="36000" bIns="3600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生体統御ネットワーク</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医学教育プログラム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6" name="テキスト ボックス 35"/>
          <p:cNvSpPr txBox="1"/>
          <p:nvPr/>
        </p:nvSpPr>
        <p:spPr>
          <a:xfrm>
            <a:off x="710525" y="1487893"/>
            <a:ext cx="1296000" cy="396000"/>
          </a:xfrm>
          <a:prstGeom prst="rect">
            <a:avLst/>
          </a:prstGeom>
          <a:solidFill>
            <a:schemeClr val="bg1"/>
          </a:solidFill>
          <a:ln w="38100">
            <a:solidFill>
              <a:schemeClr val="bg1">
                <a:lumMod val="65000"/>
              </a:schemeClr>
            </a:solidFill>
          </a:ln>
          <a:effectLst>
            <a:outerShdw blurRad="50800" dist="38100" dir="2700000" algn="tl" rotWithShape="0">
              <a:prstClr val="black">
                <a:alpha val="40000"/>
              </a:prstClr>
            </a:outerShdw>
          </a:effectLst>
        </p:spPr>
        <p:txBody>
          <a:bodyPr vert="horz" wrap="square" lIns="72000" tIns="36000" rIns="72000" bIns="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21</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世紀</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COE</a:t>
            </a: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8" name="テキスト ボックス 37"/>
          <p:cNvSpPr txBox="1"/>
          <p:nvPr/>
        </p:nvSpPr>
        <p:spPr>
          <a:xfrm>
            <a:off x="6244609" y="1487893"/>
            <a:ext cx="1296000" cy="396000"/>
          </a:xfrm>
          <a:prstGeom prst="rect">
            <a:avLst/>
          </a:prstGeom>
          <a:solidFill>
            <a:schemeClr val="bg1"/>
          </a:solidFill>
          <a:ln w="38100">
            <a:solidFill>
              <a:schemeClr val="accent5"/>
            </a:solidFill>
          </a:ln>
          <a:effectLst>
            <a:outerShdw blurRad="50800" dist="38100" dir="2700000" algn="tl" rotWithShape="0">
              <a:prstClr val="black">
                <a:alpha val="40000"/>
              </a:prstClr>
            </a:outerShdw>
          </a:effectLst>
        </p:spPr>
        <p:txBody>
          <a:bodyPr vert="horz" wrap="none" lIns="72000" tIns="36000" rIns="72000" bIns="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卓越大学院</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プログラ</a:t>
            </a:r>
            <a:r>
              <a:rPr kumimoji="1" lang="ja-JP" altLang="en-US" sz="1000" b="1" i="0" u="none" strike="noStrike" kern="1200" cap="none" spc="-500" normalizeH="0" baseline="0" noProof="0" dirty="0" smtClean="0">
                <a:ln>
                  <a:noFill/>
                </a:ln>
                <a:solidFill>
                  <a:prstClr val="black"/>
                </a:solidFill>
                <a:effectLst/>
                <a:uLnTx/>
                <a:uFillTx/>
                <a:latin typeface="メイリオ"/>
                <a:ea typeface="メイリオ"/>
                <a:cs typeface="+mn-cs"/>
              </a:rPr>
              <a:t>ム</a:t>
            </a: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（仮称）</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9" name="下矢印 38"/>
          <p:cNvSpPr/>
          <p:nvPr/>
        </p:nvSpPr>
        <p:spPr>
          <a:xfrm rot="5400000" flipV="1">
            <a:off x="2083916" y="1577893"/>
            <a:ext cx="216000" cy="216000"/>
          </a:xfrm>
          <a:prstGeom prst="downArrow">
            <a:avLst/>
          </a:prstGeom>
          <a:solidFill>
            <a:schemeClr val="accent5"/>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40" name="下矢印 39"/>
          <p:cNvSpPr/>
          <p:nvPr/>
        </p:nvSpPr>
        <p:spPr>
          <a:xfrm rot="5400000" flipV="1">
            <a:off x="4026086" y="1577893"/>
            <a:ext cx="216000" cy="216000"/>
          </a:xfrm>
          <a:prstGeom prst="downArrow">
            <a:avLst/>
          </a:prstGeom>
          <a:solidFill>
            <a:schemeClr val="accent5"/>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41" name="下矢印 40"/>
          <p:cNvSpPr/>
          <p:nvPr/>
        </p:nvSpPr>
        <p:spPr>
          <a:xfrm rot="5400000" flipV="1">
            <a:off x="5838656" y="1577893"/>
            <a:ext cx="216000" cy="216000"/>
          </a:xfrm>
          <a:prstGeom prst="downArrow">
            <a:avLst/>
          </a:prstGeom>
          <a:solidFill>
            <a:schemeClr val="accent5"/>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42" name="テキスト ボックス 41"/>
          <p:cNvSpPr txBox="1"/>
          <p:nvPr/>
        </p:nvSpPr>
        <p:spPr>
          <a:xfrm>
            <a:off x="6264314" y="1227390"/>
            <a:ext cx="759182" cy="261610"/>
          </a:xfrm>
          <a:prstGeom prst="rect">
            <a:avLst/>
          </a:prstGeom>
          <a:noFill/>
        </p:spPr>
        <p:txBody>
          <a:bodyPr wrap="non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2018</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3" name="テキスト ボックス 42"/>
          <p:cNvSpPr txBox="1"/>
          <p:nvPr/>
        </p:nvSpPr>
        <p:spPr>
          <a:xfrm>
            <a:off x="4341095" y="1227390"/>
            <a:ext cx="759182" cy="261610"/>
          </a:xfrm>
          <a:prstGeom prst="rect">
            <a:avLst/>
          </a:prstGeom>
          <a:noFill/>
        </p:spPr>
        <p:txBody>
          <a:bodyPr wrap="non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2012</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4" name="テキスト ボックス 43"/>
          <p:cNvSpPr txBox="1"/>
          <p:nvPr/>
        </p:nvSpPr>
        <p:spPr>
          <a:xfrm>
            <a:off x="2336030" y="1227390"/>
            <a:ext cx="759182" cy="261610"/>
          </a:xfrm>
          <a:prstGeom prst="rect">
            <a:avLst/>
          </a:prstGeom>
          <a:noFill/>
        </p:spPr>
        <p:txBody>
          <a:bodyPr wrap="non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2007</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5" name="テキスト ボックス 44"/>
          <p:cNvSpPr txBox="1"/>
          <p:nvPr/>
        </p:nvSpPr>
        <p:spPr>
          <a:xfrm>
            <a:off x="710525" y="1227390"/>
            <a:ext cx="759182" cy="261610"/>
          </a:xfrm>
          <a:prstGeom prst="rect">
            <a:avLst/>
          </a:prstGeom>
          <a:noFill/>
        </p:spPr>
        <p:txBody>
          <a:bodyPr wrap="none" l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2002</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8" name="正方形/長方形 21 01"/>
          <p:cNvSpPr/>
          <p:nvPr/>
        </p:nvSpPr>
        <p:spPr>
          <a:xfrm>
            <a:off x="769081" y="3897827"/>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生体システムのダイナミクス</a:t>
            </a:r>
          </a:p>
        </p:txBody>
      </p:sp>
      <p:sp>
        <p:nvSpPr>
          <p:cNvPr id="52" name="正方形/長方形 21 05"/>
          <p:cNvSpPr/>
          <p:nvPr/>
        </p:nvSpPr>
        <p:spPr>
          <a:xfrm>
            <a:off x="769081" y="4176452"/>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20" normalizeH="0" baseline="0" noProof="0" dirty="0">
                <a:ln>
                  <a:noFill/>
                </a:ln>
                <a:solidFill>
                  <a:prstClr val="black"/>
                </a:solidFill>
                <a:effectLst/>
                <a:uLnTx/>
                <a:uFillTx/>
                <a:latin typeface="メイリオ"/>
                <a:ea typeface="メイリオ"/>
                <a:cs typeface="+mn-cs"/>
              </a:rPr>
              <a:t>ネットワーク共生環境を築く情報技術の創出</a:t>
            </a:r>
          </a:p>
        </p:txBody>
      </p:sp>
      <p:sp>
        <p:nvSpPr>
          <p:cNvPr id="53" name="正方形/長方形 21 06"/>
          <p:cNvSpPr/>
          <p:nvPr/>
        </p:nvSpPr>
        <p:spPr>
          <a:xfrm>
            <a:off x="769081" y="4455077"/>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インターフェイスの人文学</a:t>
            </a:r>
          </a:p>
        </p:txBody>
      </p:sp>
      <p:sp>
        <p:nvSpPr>
          <p:cNvPr id="55" name="正方形/長方形 21 08"/>
          <p:cNvSpPr/>
          <p:nvPr/>
        </p:nvSpPr>
        <p:spPr>
          <a:xfrm>
            <a:off x="769081" y="4733702"/>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感染症学・免疫学融合プログラム</a:t>
            </a:r>
          </a:p>
        </p:txBody>
      </p:sp>
      <p:sp>
        <p:nvSpPr>
          <p:cNvPr id="59" name="正方形/長方形 21 12"/>
          <p:cNvSpPr/>
          <p:nvPr/>
        </p:nvSpPr>
        <p:spPr>
          <a:xfrm>
            <a:off x="775420" y="5012327"/>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物質機能の科学的解明とナノエ学の創出</a:t>
            </a:r>
          </a:p>
        </p:txBody>
      </p:sp>
      <p:sp>
        <p:nvSpPr>
          <p:cNvPr id="60" name="正方形/長方形 21 13"/>
          <p:cNvSpPr/>
          <p:nvPr/>
        </p:nvSpPr>
        <p:spPr>
          <a:xfrm>
            <a:off x="769081" y="5290954"/>
            <a:ext cx="1152000" cy="252000"/>
          </a:xfrm>
          <a:prstGeom prst="rect">
            <a:avLst/>
          </a:prstGeom>
          <a:gradFill flip="none" rotWithShape="1">
            <a:gsLst>
              <a:gs pos="0">
                <a:schemeClr val="accent2">
                  <a:lumMod val="5000"/>
                  <a:lumOff val="95000"/>
                </a:schemeClr>
              </a:gs>
              <a:gs pos="89000">
                <a:schemeClr val="bg1">
                  <a:lumMod val="85000"/>
                </a:schemeClr>
              </a:gs>
            </a:gsLst>
            <a:lin ang="5400000" scaled="1"/>
            <a:tileRect/>
          </a:gradFill>
          <a:effectLst>
            <a:outerShdw blurRad="50800" dist="38100" dir="2700000" algn="tl" rotWithShape="0">
              <a:prstClr val="black">
                <a:alpha val="40000"/>
              </a:prstClr>
            </a:outerShdw>
          </a:effectLst>
        </p:spPr>
        <p:txBody>
          <a:bodyPr wrap="square" lIns="72000" tIns="36000" rIns="72000" bIns="0" anchor="ctr"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原子論的生産技術の創出拠点</a:t>
            </a:r>
          </a:p>
        </p:txBody>
      </p:sp>
      <p:sp>
        <p:nvSpPr>
          <p:cNvPr id="64" name="正方形/長方形 GC 01"/>
          <p:cNvSpPr/>
          <p:nvPr/>
        </p:nvSpPr>
        <p:spPr>
          <a:xfrm>
            <a:off x="2102195" y="3451360"/>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高次生命機能システムのダイナミクス</a:t>
            </a:r>
          </a:p>
        </p:txBody>
      </p:sp>
      <p:sp>
        <p:nvSpPr>
          <p:cNvPr id="66" name="正方形/長方形 GC 03"/>
          <p:cNvSpPr/>
          <p:nvPr/>
        </p:nvSpPr>
        <p:spPr>
          <a:xfrm>
            <a:off x="2102195" y="3676282"/>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構造・機能先進材料デザイン教育研究拠点</a:t>
            </a:r>
          </a:p>
        </p:txBody>
      </p:sp>
      <p:sp>
        <p:nvSpPr>
          <p:cNvPr id="68" name="正方形/長方形 GC 05"/>
          <p:cNvSpPr/>
          <p:nvPr/>
        </p:nvSpPr>
        <p:spPr>
          <a:xfrm>
            <a:off x="2102195" y="3901204"/>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次世代電子デバイス教育研究開発拠点</a:t>
            </a:r>
          </a:p>
        </p:txBody>
      </p:sp>
      <p:sp>
        <p:nvSpPr>
          <p:cNvPr id="70" name="正方形/長方形 GC 07"/>
          <p:cNvSpPr/>
          <p:nvPr/>
        </p:nvSpPr>
        <p:spPr>
          <a:xfrm>
            <a:off x="2102195" y="4351048"/>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30" normalizeH="0" baseline="0" noProof="0" dirty="0">
                <a:ln>
                  <a:noFill/>
                </a:ln>
                <a:solidFill>
                  <a:prstClr val="black"/>
                </a:solidFill>
                <a:effectLst/>
                <a:uLnTx/>
                <a:uFillTx/>
                <a:latin typeface="メイリオ"/>
                <a:ea typeface="メイリオ"/>
                <a:cs typeface="+mn-cs"/>
              </a:rPr>
              <a:t>医・工・情報学融合による予測医学基盤創成</a:t>
            </a:r>
          </a:p>
        </p:txBody>
      </p:sp>
      <p:sp>
        <p:nvSpPr>
          <p:cNvPr id="74" name="正方形/長方形 GC 10"/>
          <p:cNvSpPr/>
          <p:nvPr/>
        </p:nvSpPr>
        <p:spPr>
          <a:xfrm>
            <a:off x="2102195" y="4800892"/>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30" normalizeH="0" baseline="0" noProof="0" dirty="0">
                <a:ln>
                  <a:noFill/>
                </a:ln>
                <a:solidFill>
                  <a:prstClr val="black"/>
                </a:solidFill>
                <a:effectLst/>
                <a:uLnTx/>
                <a:uFillTx/>
                <a:latin typeface="メイリオ"/>
                <a:ea typeface="メイリオ"/>
                <a:cs typeface="+mn-cs"/>
              </a:rPr>
              <a:t>高機能化原子制御製造プロセス教育研究拠点</a:t>
            </a:r>
          </a:p>
        </p:txBody>
      </p:sp>
      <p:sp>
        <p:nvSpPr>
          <p:cNvPr id="75" name="正方形/長方形 GC 11"/>
          <p:cNvSpPr/>
          <p:nvPr/>
        </p:nvSpPr>
        <p:spPr>
          <a:xfrm>
            <a:off x="2102195" y="5025814"/>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人間行動と社会経済のダイナミクス</a:t>
            </a:r>
          </a:p>
        </p:txBody>
      </p:sp>
      <p:sp>
        <p:nvSpPr>
          <p:cNvPr id="76" name="正方形/長方形 GC 12"/>
          <p:cNvSpPr/>
          <p:nvPr/>
        </p:nvSpPr>
        <p:spPr>
          <a:xfrm>
            <a:off x="2102195" y="5250735"/>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rPr>
              <a:t>認知脳理解に基づく未来工学創成</a:t>
            </a:r>
          </a:p>
        </p:txBody>
      </p:sp>
      <p:sp>
        <p:nvSpPr>
          <p:cNvPr id="84" name="テキスト 専門知の深化"/>
          <p:cNvSpPr txBox="1"/>
          <p:nvPr/>
        </p:nvSpPr>
        <p:spPr>
          <a:xfrm>
            <a:off x="752620" y="3337956"/>
            <a:ext cx="1145680" cy="236406"/>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black"/>
                </a:solidFill>
                <a:effectLst/>
                <a:uLnTx/>
                <a:uFillTx/>
                <a:latin typeface="メイリオ"/>
                <a:ea typeface="メイリオ"/>
                <a:cs typeface="+mn-cs"/>
              </a:rPr>
              <a:t>専門知の深化</a:t>
            </a:r>
            <a:endParaRPr kumimoji="1" lang="ja-JP" altLang="en-US" sz="13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6" name="テキスト 統合知への進展"/>
          <p:cNvSpPr txBox="1"/>
          <p:nvPr/>
        </p:nvSpPr>
        <p:spPr>
          <a:xfrm>
            <a:off x="4294917" y="4904394"/>
            <a:ext cx="1581697" cy="282573"/>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統合知への進展</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9" name="テキスト ボックス 88"/>
          <p:cNvSpPr txBox="1"/>
          <p:nvPr/>
        </p:nvSpPr>
        <p:spPr>
          <a:xfrm>
            <a:off x="1751527" y="762055"/>
            <a:ext cx="4043909" cy="282573"/>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産官学民に広がるグローバルネットワーク</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2" name="テキスト ボックス 91"/>
          <p:cNvSpPr txBox="1"/>
          <p:nvPr/>
        </p:nvSpPr>
        <p:spPr>
          <a:xfrm>
            <a:off x="7631267" y="1215762"/>
            <a:ext cx="1516726" cy="590349"/>
          </a:xfrm>
          <a:prstGeom prst="rect">
            <a:avLst/>
          </a:prstGeom>
          <a:noFill/>
        </p:spPr>
        <p:txBody>
          <a:bodyPr wrap="squar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rPr>
              <a:t>共創機構による</a:t>
            </a: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rPr>
              <a:t>包括的な支援と</a:t>
            </a:r>
            <a:endParaRPr kumimoji="1" lang="en-US" altLang="ja-JP"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glow rad="127000">
                    <a:prstClr val="white"/>
                  </a:glow>
                </a:effectLst>
                <a:uLnTx/>
                <a:uFillTx/>
                <a:latin typeface="メイリオ"/>
                <a:ea typeface="メイリオ"/>
                <a:cs typeface="+mn-cs"/>
              </a:rPr>
              <a:t>コーディネーション</a:t>
            </a:r>
            <a:endParaRPr kumimoji="1" lang="ja-JP" altLang="en-US" sz="1200" b="1" i="0" u="none" strike="noStrike" kern="1200" cap="none" spc="0" normalizeH="0" baseline="0" noProof="0" dirty="0">
              <a:ln>
                <a:noFill/>
              </a:ln>
              <a:solidFill>
                <a:prstClr val="black"/>
              </a:solidFill>
              <a:effectLst>
                <a:glow rad="127000">
                  <a:prstClr val="white"/>
                </a:glow>
              </a:effectLst>
              <a:uLnTx/>
              <a:uFillTx/>
              <a:latin typeface="メイリオ"/>
              <a:ea typeface="メイリオ"/>
              <a:cs typeface="+mn-cs"/>
            </a:endParaRPr>
          </a:p>
        </p:txBody>
      </p:sp>
      <p:sp>
        <p:nvSpPr>
          <p:cNvPr id="93" name="テキスト ボックス 92"/>
          <p:cNvSpPr txBox="1"/>
          <p:nvPr/>
        </p:nvSpPr>
        <p:spPr>
          <a:xfrm>
            <a:off x="8046787" y="2032001"/>
            <a:ext cx="1011458" cy="4059196"/>
          </a:xfrm>
          <a:prstGeom prst="ellipse">
            <a:avLst/>
          </a:prstGeom>
          <a:gradFill flip="none" rotWithShape="1">
            <a:gsLst>
              <a:gs pos="45000">
                <a:schemeClr val="accent3">
                  <a:lumMod val="75000"/>
                </a:schemeClr>
              </a:gs>
              <a:gs pos="0">
                <a:schemeClr val="accent3">
                  <a:lumMod val="40000"/>
                  <a:lumOff val="60000"/>
                </a:schemeClr>
              </a:gs>
              <a:gs pos="100000">
                <a:schemeClr val="accent3">
                  <a:lumMod val="75000"/>
                </a:schemeClr>
              </a:gs>
            </a:gsLst>
            <a:path path="circle">
              <a:fillToRect l="50000" t="130000" r="50000" b="-30000"/>
            </a:path>
            <a:tileRect/>
          </a:gradFill>
        </p:spPr>
        <p:txBody>
          <a:bodyPr vert="eaVert" wrap="none" lIns="72000" tIns="36000" rIns="72000" bIns="0" rtlCol="0" anchor="ctr" anchorCtr="0">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共創イノベーションによる</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社会変革への貢献を担う</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次代の博士人材の組織的な輩出へ</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6" name="右カーブ矢印 95"/>
          <p:cNvSpPr>
            <a:spLocks/>
          </p:cNvSpPr>
          <p:nvPr/>
        </p:nvSpPr>
        <p:spPr>
          <a:xfrm rot="16200000" flipV="1">
            <a:off x="5721981" y="6152821"/>
            <a:ext cx="260291" cy="779855"/>
          </a:xfrm>
          <a:prstGeom prst="curvedRightArrow">
            <a:avLst>
              <a:gd name="adj1" fmla="val 56458"/>
              <a:gd name="adj2" fmla="val 108181"/>
              <a:gd name="adj3" fmla="val 38361"/>
            </a:avLst>
          </a:prstGeom>
          <a:ln/>
          <a:effectLst/>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7" name="右カーブ矢印 96"/>
          <p:cNvSpPr>
            <a:spLocks/>
          </p:cNvSpPr>
          <p:nvPr/>
        </p:nvSpPr>
        <p:spPr>
          <a:xfrm rot="5400000" flipV="1">
            <a:off x="5794088" y="5621112"/>
            <a:ext cx="260291" cy="779855"/>
          </a:xfrm>
          <a:prstGeom prst="curvedRightArrow">
            <a:avLst>
              <a:gd name="adj1" fmla="val 50736"/>
              <a:gd name="adj2" fmla="val 125358"/>
              <a:gd name="adj3" fmla="val 35253"/>
            </a:avLst>
          </a:prstGeom>
          <a:ln/>
          <a:effectLst/>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8" name="下矢印 97"/>
          <p:cNvSpPr/>
          <p:nvPr/>
        </p:nvSpPr>
        <p:spPr>
          <a:xfrm rot="5400000" flipV="1">
            <a:off x="5780180" y="6168894"/>
            <a:ext cx="216000" cy="216000"/>
          </a:xfrm>
          <a:prstGeom prst="downArrow">
            <a:avLst/>
          </a:prstGeom>
          <a:solidFill>
            <a:schemeClr val="accent5"/>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15" name="テキスト ボックス 114"/>
          <p:cNvSpPr txBox="1"/>
          <p:nvPr/>
        </p:nvSpPr>
        <p:spPr>
          <a:xfrm>
            <a:off x="591230" y="472508"/>
            <a:ext cx="3924000" cy="216000"/>
          </a:xfrm>
          <a:prstGeom prst="roundRect">
            <a:avLst/>
          </a:prstGeom>
          <a:solidFill>
            <a:schemeClr val="bg1"/>
          </a:solidFill>
          <a:ln w="28575">
            <a:solidFill>
              <a:schemeClr val="accent1">
                <a:lumMod val="40000"/>
                <a:lumOff val="60000"/>
              </a:schemeClr>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365BA6">
                    <a:lumMod val="75000"/>
                  </a:srgbClr>
                </a:solidFill>
                <a:effectLst/>
                <a:uLnTx/>
                <a:uFillTx/>
                <a:latin typeface="メイリオ"/>
                <a:ea typeface="メイリオ"/>
                <a:cs typeface="+mn-cs"/>
              </a:rPr>
              <a:t>共同研究講座、協働研究所</a:t>
            </a:r>
            <a:r>
              <a:rPr kumimoji="1" lang="ja-JP" altLang="en-US" sz="1100" b="1" i="0" u="none" strike="noStrike" kern="1200" cap="none" spc="0" normalizeH="0" baseline="0" noProof="0" dirty="0">
                <a:ln>
                  <a:noFill/>
                </a:ln>
                <a:solidFill>
                  <a:srgbClr val="365BA6">
                    <a:lumMod val="75000"/>
                  </a:srgbClr>
                </a:solidFill>
                <a:effectLst/>
                <a:uLnTx/>
                <a:uFillTx/>
                <a:latin typeface="メイリオ"/>
                <a:ea typeface="メイリオ"/>
                <a:cs typeface="+mn-cs"/>
              </a:rPr>
              <a:t>等</a:t>
            </a:r>
            <a:r>
              <a:rPr kumimoji="1" lang="ja-JP" altLang="en-US" sz="1100" b="1" i="0" u="none" strike="noStrike" kern="1200" cap="none" spc="0" normalizeH="0" baseline="0" noProof="0" dirty="0" smtClean="0">
                <a:ln>
                  <a:noFill/>
                </a:ln>
                <a:solidFill>
                  <a:srgbClr val="365BA6">
                    <a:lumMod val="75000"/>
                  </a:srgbClr>
                </a:solidFill>
                <a:effectLst/>
                <a:uLnTx/>
                <a:uFillTx/>
                <a:latin typeface="メイリオ"/>
                <a:ea typeface="メイリオ"/>
                <a:cs typeface="+mn-cs"/>
              </a:rPr>
              <a:t>での産学共同研究などへの参画</a:t>
            </a:r>
            <a:endParaRPr kumimoji="1" lang="ja-JP" altLang="en-US" sz="1100" b="1" i="0" u="none" strike="noStrike" kern="1200" cap="none" spc="0" normalizeH="0" baseline="0" noProof="0" dirty="0">
              <a:ln>
                <a:noFill/>
              </a:ln>
              <a:solidFill>
                <a:srgbClr val="365BA6">
                  <a:lumMod val="75000"/>
                </a:srgbClr>
              </a:solidFill>
              <a:effectLst/>
              <a:uLnTx/>
              <a:uFillTx/>
              <a:latin typeface="メイリオ"/>
              <a:ea typeface="メイリオ"/>
              <a:cs typeface="+mn-cs"/>
            </a:endParaRPr>
          </a:p>
        </p:txBody>
      </p:sp>
      <p:sp>
        <p:nvSpPr>
          <p:cNvPr id="119" name="テキスト ボックス 118"/>
          <p:cNvSpPr txBox="1"/>
          <p:nvPr/>
        </p:nvSpPr>
        <p:spPr>
          <a:xfrm>
            <a:off x="592907" y="6420300"/>
            <a:ext cx="799431" cy="205629"/>
          </a:xfrm>
          <a:prstGeom prst="rect">
            <a:avLst/>
          </a:prstGeom>
          <a:noFill/>
        </p:spPr>
        <p:txBody>
          <a:bodyPr wrap="none" lIns="72000" tIns="36000" rIns="7200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 </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研究科 </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5" name="テキスト ボックス 124"/>
          <p:cNvSpPr txBox="1"/>
          <p:nvPr/>
        </p:nvSpPr>
        <p:spPr>
          <a:xfrm>
            <a:off x="5625654" y="5986053"/>
            <a:ext cx="46679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協働</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6" name="テキスト ボックス 125"/>
          <p:cNvSpPr txBox="1"/>
          <p:nvPr/>
        </p:nvSpPr>
        <p:spPr>
          <a:xfrm>
            <a:off x="5641970" y="6379267"/>
            <a:ext cx="466794"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展開</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0" name="テキスト 専門知の深化"/>
          <p:cNvSpPr txBox="1"/>
          <p:nvPr/>
        </p:nvSpPr>
        <p:spPr>
          <a:xfrm>
            <a:off x="757726" y="5585232"/>
            <a:ext cx="664779" cy="205629"/>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他</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9</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拠点</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7" name="テキスト 専門知の深化"/>
          <p:cNvSpPr txBox="1"/>
          <p:nvPr/>
        </p:nvSpPr>
        <p:spPr>
          <a:xfrm>
            <a:off x="2050842" y="5466999"/>
            <a:ext cx="664779" cy="205629"/>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他</a:t>
            </a:r>
            <a:r>
              <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rPr>
              <a:t>3</a:t>
            </a: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拠点</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0" name="正方形/長方形 GC 05"/>
          <p:cNvSpPr/>
          <p:nvPr/>
        </p:nvSpPr>
        <p:spPr>
          <a:xfrm>
            <a:off x="2102195" y="4126126"/>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0" normalizeH="0" baseline="0" noProof="0">
                <a:ln>
                  <a:noFill/>
                </a:ln>
                <a:solidFill>
                  <a:prstClr val="black"/>
                </a:solidFill>
                <a:effectLst/>
                <a:uLnTx/>
                <a:uFillTx/>
                <a:latin typeface="メイリオ"/>
                <a:ea typeface="メイリオ"/>
                <a:cs typeface="+mn-cs"/>
              </a:rPr>
              <a:t>コンフリクトの人文学国際研究教育拠点</a:t>
            </a:r>
            <a:endParaRPr kumimoji="1" lang="ja-JP" altLang="en-US" sz="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8" name="正方形/長方形 GC 07"/>
          <p:cNvSpPr/>
          <p:nvPr/>
        </p:nvSpPr>
        <p:spPr>
          <a:xfrm>
            <a:off x="2102195" y="4575970"/>
            <a:ext cx="2052000" cy="198000"/>
          </a:xfrm>
          <a:prstGeom prst="rect">
            <a:avLst/>
          </a:prstGeom>
          <a:gradFill flip="none" rotWithShape="1">
            <a:gsLst>
              <a:gs pos="0">
                <a:schemeClr val="accent2">
                  <a:lumMod val="5000"/>
                  <a:lumOff val="95000"/>
                </a:schemeClr>
              </a:gs>
              <a:gs pos="74000">
                <a:schemeClr val="accent1">
                  <a:lumMod val="20000"/>
                  <a:lumOff val="80000"/>
                </a:schemeClr>
              </a:gs>
            </a:gsLst>
            <a:lin ang="5400000" scaled="1"/>
            <a:tileRect/>
          </a:gradFill>
          <a:effectLst>
            <a:outerShdw blurRad="50800" dist="38100" dir="2700000" algn="tl" rotWithShape="0">
              <a:prstClr val="black">
                <a:alpha val="40000"/>
              </a:prstClr>
            </a:outerShdw>
          </a:effectLst>
        </p:spPr>
        <p:txBody>
          <a:bodyPr wrap="square" lIns="36000" tIns="36000" rIns="3600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1" i="0" u="none" strike="noStrike" kern="1200" cap="none" spc="-30" normalizeH="0" baseline="0" noProof="0" dirty="0">
                <a:ln>
                  <a:noFill/>
                </a:ln>
                <a:solidFill>
                  <a:prstClr val="black"/>
                </a:solidFill>
                <a:effectLst/>
                <a:uLnTx/>
                <a:uFillTx/>
                <a:latin typeface="メイリオ"/>
                <a:ea typeface="メイリオ"/>
                <a:cs typeface="+mn-cs"/>
              </a:rPr>
              <a:t>物質の量子機能解明と未来型機能材料創出</a:t>
            </a:r>
          </a:p>
        </p:txBody>
      </p:sp>
      <p:sp>
        <p:nvSpPr>
          <p:cNvPr id="113" name="左カーブ矢印 112"/>
          <p:cNvSpPr>
            <a:spLocks noChangeAspect="1"/>
          </p:cNvSpPr>
          <p:nvPr/>
        </p:nvSpPr>
        <p:spPr>
          <a:xfrm rot="16200000" flipH="1">
            <a:off x="5350602" y="892296"/>
            <a:ext cx="506772" cy="1036877"/>
          </a:xfrm>
          <a:prstGeom prst="curvedLeftArrow">
            <a:avLst>
              <a:gd name="adj1" fmla="val 24156"/>
              <a:gd name="adj2" fmla="val 67433"/>
              <a:gd name="adj3" fmla="val 33831"/>
            </a:avLst>
          </a:prstGeom>
          <a:gradFill>
            <a:gsLst>
              <a:gs pos="41950">
                <a:schemeClr val="bg1">
                  <a:alpha val="0"/>
                </a:schemeClr>
              </a:gs>
              <a:gs pos="0">
                <a:schemeClr val="bg1">
                  <a:alpha val="0"/>
                </a:schemeClr>
              </a:gs>
              <a:gs pos="50000">
                <a:schemeClr val="accent1">
                  <a:lumMod val="105000"/>
                  <a:satMod val="103000"/>
                  <a:tint val="73000"/>
                </a:schemeClr>
              </a:gs>
              <a:gs pos="100000">
                <a:schemeClr val="tx2">
                  <a:lumMod val="75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4" name="左カーブ矢印 113"/>
          <p:cNvSpPr>
            <a:spLocks noChangeAspect="1"/>
          </p:cNvSpPr>
          <p:nvPr/>
        </p:nvSpPr>
        <p:spPr>
          <a:xfrm rot="16200000" flipH="1">
            <a:off x="3377627" y="876341"/>
            <a:ext cx="506772" cy="1036877"/>
          </a:xfrm>
          <a:prstGeom prst="curvedLeftArrow">
            <a:avLst>
              <a:gd name="adj1" fmla="val 24156"/>
              <a:gd name="adj2" fmla="val 67433"/>
              <a:gd name="adj3" fmla="val 33831"/>
            </a:avLst>
          </a:prstGeom>
          <a:gradFill>
            <a:gsLst>
              <a:gs pos="41950">
                <a:schemeClr val="bg1">
                  <a:alpha val="0"/>
                </a:schemeClr>
              </a:gs>
              <a:gs pos="0">
                <a:schemeClr val="bg1">
                  <a:alpha val="0"/>
                </a:schemeClr>
              </a:gs>
              <a:gs pos="50000">
                <a:schemeClr val="accent1">
                  <a:lumMod val="105000"/>
                  <a:satMod val="103000"/>
                  <a:tint val="73000"/>
                </a:schemeClr>
              </a:gs>
              <a:gs pos="100000">
                <a:schemeClr val="tx2">
                  <a:lumMod val="75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2" name="正方形/長方形 卓越大学院構想（背景）"/>
          <p:cNvSpPr/>
          <p:nvPr/>
        </p:nvSpPr>
        <p:spPr>
          <a:xfrm>
            <a:off x="6173695" y="2241177"/>
            <a:ext cx="1475368" cy="3239022"/>
          </a:xfrm>
          <a:prstGeom prst="rect">
            <a:avLst/>
          </a:prstGeom>
          <a:solidFill>
            <a:schemeClr val="bg1">
              <a:alpha val="50000"/>
            </a:schemeClr>
          </a:solidFill>
          <a:ln w="3175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1" name="テキスト 文理融合領域"/>
          <p:cNvSpPr txBox="1"/>
          <p:nvPr/>
        </p:nvSpPr>
        <p:spPr>
          <a:xfrm>
            <a:off x="6248040" y="2274535"/>
            <a:ext cx="1332000" cy="282573"/>
          </a:xfrm>
          <a:prstGeom prst="rect">
            <a:avLst/>
          </a:prstGeom>
          <a:solidFill>
            <a:schemeClr val="accent1">
              <a:lumMod val="75000"/>
            </a:schemeClr>
          </a:solidFill>
        </p:spPr>
        <p:txBody>
          <a:bodyPr wrap="none" lIns="72000" tIns="36000" rIns="72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文理融合領域</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2" name="テキスト 学際領域"/>
          <p:cNvSpPr txBox="1"/>
          <p:nvPr/>
        </p:nvSpPr>
        <p:spPr>
          <a:xfrm>
            <a:off x="6248040" y="3322152"/>
            <a:ext cx="1332000" cy="282573"/>
          </a:xfrm>
          <a:prstGeom prst="rect">
            <a:avLst/>
          </a:prstGeom>
          <a:solidFill>
            <a:srgbClr val="2D7F3D"/>
          </a:solidFill>
        </p:spPr>
        <p:txBody>
          <a:bodyPr wrap="none" lIns="72000" tIns="36000" rIns="72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学際領域</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3" name="テキスト 新領域"/>
          <p:cNvSpPr txBox="1"/>
          <p:nvPr/>
        </p:nvSpPr>
        <p:spPr>
          <a:xfrm>
            <a:off x="6248040" y="4579811"/>
            <a:ext cx="1332000" cy="282573"/>
          </a:xfrm>
          <a:prstGeom prst="rect">
            <a:avLst/>
          </a:prstGeom>
          <a:solidFill>
            <a:schemeClr val="accent3">
              <a:lumMod val="75000"/>
            </a:schemeClr>
          </a:solidFill>
        </p:spPr>
        <p:txBody>
          <a:bodyPr wrap="none" lIns="72000" tIns="36000" rIns="72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新領域</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4" name="テキスト グローバル医療人材"/>
          <p:cNvSpPr txBox="1"/>
          <p:nvPr/>
        </p:nvSpPr>
        <p:spPr>
          <a:xfrm>
            <a:off x="6157068" y="3619305"/>
            <a:ext cx="1682956" cy="190240"/>
          </a:xfrm>
          <a:prstGeom prst="rect">
            <a:avLst/>
          </a:prstGeom>
          <a:noFill/>
        </p:spPr>
        <p:txBody>
          <a:bodyPr wrap="square" lIns="72000" tIns="36000" rIns="72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グローバル医療人材育成</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5" name="テキスト 物質科学からの"/>
          <p:cNvSpPr txBox="1"/>
          <p:nvPr/>
        </p:nvSpPr>
        <p:spPr>
          <a:xfrm>
            <a:off x="6174503" y="4887724"/>
            <a:ext cx="1296000" cy="405683"/>
          </a:xfrm>
          <a:prstGeom prst="rect">
            <a:avLst/>
          </a:prstGeom>
          <a:noFill/>
        </p:spPr>
        <p:txBody>
          <a:bodyPr wrap="square" lIns="72000" tIns="36000" rIns="72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物質科学からの</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課題解決</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6" name="テキスト 情報系学際"/>
          <p:cNvSpPr txBox="1"/>
          <p:nvPr/>
        </p:nvSpPr>
        <p:spPr>
          <a:xfrm>
            <a:off x="6164871" y="3842880"/>
            <a:ext cx="1635807" cy="344128"/>
          </a:xfrm>
          <a:prstGeom prst="rect">
            <a:avLst/>
          </a:prstGeom>
          <a:noFill/>
        </p:spPr>
        <p:txBody>
          <a:bodyPr wrap="square" lIns="72000" tIns="36000" rIns="72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情報系学際型</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オープンイノベーション</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7" name="テキスト ソーシャルイノベーター"/>
          <p:cNvSpPr txBox="1"/>
          <p:nvPr/>
        </p:nvSpPr>
        <p:spPr>
          <a:xfrm>
            <a:off x="6196081" y="2585136"/>
            <a:ext cx="1398826" cy="405683"/>
          </a:xfrm>
          <a:prstGeom prst="rect">
            <a:avLst/>
          </a:prstGeom>
          <a:noFill/>
        </p:spPr>
        <p:txBody>
          <a:bodyPr wrap="square" lIns="72000" tIns="36000" rIns="72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ソーシャルイノベーター育成</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8" name="下矢印 87"/>
          <p:cNvSpPr/>
          <p:nvPr/>
        </p:nvSpPr>
        <p:spPr>
          <a:xfrm rot="5400000" flipV="1">
            <a:off x="7676778" y="4006668"/>
            <a:ext cx="496047" cy="406398"/>
          </a:xfrm>
          <a:prstGeom prst="downArrow">
            <a:avLst>
              <a:gd name="adj1" fmla="val 65218"/>
              <a:gd name="adj2" fmla="val 59751"/>
            </a:avLst>
          </a:prstGeom>
          <a:solidFill>
            <a:schemeClr val="tx2">
              <a:lumMod val="75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28" name="下矢印 127"/>
          <p:cNvSpPr/>
          <p:nvPr/>
        </p:nvSpPr>
        <p:spPr>
          <a:xfrm flipV="1">
            <a:off x="270507" y="3251238"/>
            <a:ext cx="216000" cy="417091"/>
          </a:xfrm>
          <a:prstGeom prst="downArrow">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29" name="二等辺三角形 128"/>
          <p:cNvSpPr/>
          <p:nvPr/>
        </p:nvSpPr>
        <p:spPr>
          <a:xfrm rot="8889961">
            <a:off x="2532457" y="2926715"/>
            <a:ext cx="298314" cy="577188"/>
          </a:xfrm>
          <a:prstGeom prst="triangle">
            <a:avLst/>
          </a:prstGeom>
          <a:solidFill>
            <a:srgbClr val="65A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0" name="円/楕円 129"/>
          <p:cNvSpPr/>
          <p:nvPr/>
        </p:nvSpPr>
        <p:spPr>
          <a:xfrm>
            <a:off x="1339807" y="2667789"/>
            <a:ext cx="1981383" cy="458673"/>
          </a:xfrm>
          <a:prstGeom prst="ellipse">
            <a:avLst/>
          </a:prstGeom>
          <a:solidFill>
            <a:srgbClr val="65A5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7" name="テキスト 統合知への足掛かり"/>
          <p:cNvSpPr txBox="1"/>
          <p:nvPr/>
        </p:nvSpPr>
        <p:spPr>
          <a:xfrm>
            <a:off x="1555894" y="2780985"/>
            <a:ext cx="1645817" cy="236406"/>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uLnTx/>
                <a:uFillTx/>
                <a:latin typeface="メイリオ"/>
                <a:ea typeface="メイリオ"/>
                <a:cs typeface="+mn-cs"/>
              </a:rPr>
              <a:t>統合知への足掛かり</a:t>
            </a:r>
            <a:endParaRPr kumimoji="1" lang="ja-JP" altLang="en-US" sz="13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32" name="二等辺三角形 131"/>
          <p:cNvSpPr/>
          <p:nvPr/>
        </p:nvSpPr>
        <p:spPr>
          <a:xfrm rot="7345005">
            <a:off x="3682283" y="2095220"/>
            <a:ext cx="422239" cy="899535"/>
          </a:xfrm>
          <a:prstGeom prst="triangle">
            <a:avLst/>
          </a:prstGeom>
          <a:solidFill>
            <a:srgbClr val="527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3" name="円/楕円 132"/>
          <p:cNvSpPr/>
          <p:nvPr/>
        </p:nvSpPr>
        <p:spPr>
          <a:xfrm>
            <a:off x="2234684" y="2041442"/>
            <a:ext cx="2149809" cy="544060"/>
          </a:xfrm>
          <a:prstGeom prst="ellipse">
            <a:avLst/>
          </a:prstGeom>
          <a:solidFill>
            <a:srgbClr val="5273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5" name="テキスト 共創知への足掛かり"/>
          <p:cNvSpPr txBox="1"/>
          <p:nvPr/>
        </p:nvSpPr>
        <p:spPr>
          <a:xfrm>
            <a:off x="2316397" y="2168650"/>
            <a:ext cx="1992067" cy="282573"/>
          </a:xfrm>
          <a:prstGeom prst="rect">
            <a:avLst/>
          </a:prstGeom>
          <a:noFill/>
        </p:spPr>
        <p:txBody>
          <a:bodyPr wrap="non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共創知への足掛かり</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34" name="テキスト ボックス 133"/>
          <p:cNvSpPr txBox="1"/>
          <p:nvPr/>
        </p:nvSpPr>
        <p:spPr>
          <a:xfrm>
            <a:off x="4687114" y="472508"/>
            <a:ext cx="1340276" cy="216000"/>
          </a:xfrm>
          <a:prstGeom prst="roundRect">
            <a:avLst/>
          </a:prstGeom>
          <a:solidFill>
            <a:schemeClr val="bg1"/>
          </a:solidFill>
          <a:ln w="28575">
            <a:solidFill>
              <a:schemeClr val="accent1">
                <a:lumMod val="40000"/>
                <a:lumOff val="60000"/>
              </a:schemeClr>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365BA6">
                    <a:lumMod val="75000"/>
                  </a:srgbClr>
                </a:solidFill>
                <a:effectLst/>
                <a:uLnTx/>
                <a:uFillTx/>
                <a:latin typeface="メイリオ"/>
                <a:ea typeface="メイリオ"/>
                <a:cs typeface="+mn-cs"/>
              </a:rPr>
              <a:t>インターンシップ</a:t>
            </a:r>
          </a:p>
        </p:txBody>
      </p:sp>
      <p:sp>
        <p:nvSpPr>
          <p:cNvPr id="135" name="テキスト ボックス 134"/>
          <p:cNvSpPr txBox="1"/>
          <p:nvPr/>
        </p:nvSpPr>
        <p:spPr>
          <a:xfrm>
            <a:off x="6267637" y="591936"/>
            <a:ext cx="1625732" cy="216000"/>
          </a:xfrm>
          <a:prstGeom prst="roundRect">
            <a:avLst/>
          </a:prstGeom>
          <a:solidFill>
            <a:schemeClr val="bg1"/>
          </a:solidFill>
          <a:ln w="28575">
            <a:solidFill>
              <a:schemeClr val="accent1">
                <a:lumMod val="40000"/>
                <a:lumOff val="60000"/>
              </a:schemeClr>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365BA6">
                    <a:lumMod val="75000"/>
                  </a:srgbClr>
                </a:solidFill>
                <a:effectLst/>
                <a:uLnTx/>
                <a:uFillTx/>
                <a:latin typeface="メイリオ"/>
                <a:ea typeface="メイリオ"/>
                <a:cs typeface="+mn-cs"/>
              </a:rPr>
              <a:t>共創による課題解決力</a:t>
            </a:r>
          </a:p>
        </p:txBody>
      </p:sp>
      <p:sp>
        <p:nvSpPr>
          <p:cNvPr id="136" name="テキスト ボックス 135"/>
          <p:cNvSpPr txBox="1"/>
          <p:nvPr/>
        </p:nvSpPr>
        <p:spPr>
          <a:xfrm>
            <a:off x="5880493" y="903021"/>
            <a:ext cx="1625732" cy="216000"/>
          </a:xfrm>
          <a:prstGeom prst="roundRect">
            <a:avLst/>
          </a:prstGeom>
          <a:solidFill>
            <a:schemeClr val="bg1"/>
          </a:solidFill>
          <a:ln w="28575">
            <a:solidFill>
              <a:schemeClr val="accent1">
                <a:lumMod val="40000"/>
                <a:lumOff val="60000"/>
              </a:schemeClr>
            </a:solidFill>
          </a:ln>
        </p:spPr>
        <p:txBody>
          <a:bodyPr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365BA6">
                    <a:lumMod val="75000"/>
                  </a:srgbClr>
                </a:solidFill>
                <a:effectLst/>
                <a:uLnTx/>
                <a:uFillTx/>
                <a:latin typeface="メイリオ"/>
                <a:ea typeface="メイリオ"/>
                <a:cs typeface="+mn-cs"/>
              </a:rPr>
              <a:t>社会課題への感受性</a:t>
            </a:r>
          </a:p>
        </p:txBody>
      </p:sp>
      <p:sp>
        <p:nvSpPr>
          <p:cNvPr id="35" name="テキスト ボックス 34"/>
          <p:cNvSpPr txBox="1"/>
          <p:nvPr/>
        </p:nvSpPr>
        <p:spPr>
          <a:xfrm>
            <a:off x="4319115" y="1487893"/>
            <a:ext cx="1296000" cy="396000"/>
          </a:xfrm>
          <a:prstGeom prst="rect">
            <a:avLst/>
          </a:prstGeom>
          <a:solidFill>
            <a:schemeClr val="bg1"/>
          </a:solidFill>
          <a:ln w="38100">
            <a:solidFill>
              <a:schemeClr val="accent6"/>
            </a:solidFill>
          </a:ln>
          <a:effectLst>
            <a:outerShdw blurRad="50800" dist="38100" dir="2700000" algn="tl" rotWithShape="0">
              <a:prstClr val="black">
                <a:alpha val="40000"/>
              </a:prstClr>
            </a:outerShdw>
          </a:effectLst>
        </p:spPr>
        <p:txBody>
          <a:bodyPr vert="horz" wrap="square" lIns="72000" tIns="36000" rIns="72000" bIns="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博士課程教育リーディングプログラム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37" name="テキスト ボックス 36"/>
          <p:cNvSpPr txBox="1"/>
          <p:nvPr/>
        </p:nvSpPr>
        <p:spPr>
          <a:xfrm>
            <a:off x="2335800" y="1487893"/>
            <a:ext cx="1296000" cy="396000"/>
          </a:xfrm>
          <a:prstGeom prst="rect">
            <a:avLst/>
          </a:prstGeom>
          <a:solidFill>
            <a:schemeClr val="bg1"/>
          </a:solidFill>
          <a:ln w="38100">
            <a:solidFill>
              <a:schemeClr val="accent1">
                <a:lumMod val="60000"/>
                <a:lumOff val="40000"/>
              </a:schemeClr>
            </a:solidFill>
          </a:ln>
          <a:effectLst>
            <a:outerShdw blurRad="50800" dist="38100" dir="2700000" algn="tl" rotWithShape="0">
              <a:prstClr val="black">
                <a:alpha val="40000"/>
              </a:prstClr>
            </a:outerShdw>
          </a:effectLst>
        </p:spPr>
        <p:txBody>
          <a:bodyPr vert="horz" wrap="square" lIns="72000" tIns="36000" rIns="72000" bIns="0" rtlCol="0" anchor="ctr">
            <a:noAutofit/>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グローバル</a:t>
            </a:r>
            <a:r>
              <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rPr>
              <a:t>COE</a:t>
            </a:r>
          </a:p>
          <a:p>
            <a:pPr marL="0" marR="0" lvl="0" indent="0" algn="ctr" defTabSz="914400" rtl="0" eaLnBrk="1" fontAlgn="auto" latinLnBrk="0" hangingPunct="1">
              <a:lnSpc>
                <a:spcPct val="105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プログラム</a:t>
            </a:r>
            <a:endParaRPr kumimoji="1" lang="en-US" altLang="ja-JP" sz="10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50" name="円/楕円 49"/>
          <p:cNvSpPr/>
          <p:nvPr/>
        </p:nvSpPr>
        <p:spPr>
          <a:xfrm>
            <a:off x="6294997" y="5880894"/>
            <a:ext cx="1438556" cy="860474"/>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1" name="テキスト ボックス 90"/>
          <p:cNvSpPr txBox="1"/>
          <p:nvPr/>
        </p:nvSpPr>
        <p:spPr>
          <a:xfrm>
            <a:off x="6440133" y="5952073"/>
            <a:ext cx="1116826" cy="674988"/>
          </a:xfrm>
          <a:prstGeom prst="rect">
            <a:avLst/>
          </a:prstGeom>
          <a:noFill/>
        </p:spPr>
        <p:txBody>
          <a:bodyPr wrap="none" lIns="72000" tIns="36000" rIns="7200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rPr>
              <a:t>国際共創</a:t>
            </a:r>
            <a:endParaRPr kumimoji="1" lang="en-US" altLang="ja-JP"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rPr>
              <a:t>大学院</a:t>
            </a:r>
            <a:endParaRPr kumimoji="1" lang="en-US" altLang="ja-JP" sz="1600" b="1" i="0" u="none" strike="noStrike" kern="1200" cap="none" spc="0" normalizeH="0" baseline="0" noProof="0" dirty="0" smtClean="0">
              <a:ln>
                <a:noFill/>
              </a:ln>
              <a:solidFill>
                <a:srgbClr val="C00000">
                  <a:lumMod val="75000"/>
                </a:srgbClr>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95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950" b="1" i="0" u="none" strike="noStrike" kern="1200" cap="none" spc="0" normalizeH="0" baseline="0" noProof="0" dirty="0" smtClean="0">
                <a:ln>
                  <a:noFill/>
                </a:ln>
                <a:solidFill>
                  <a:prstClr val="black"/>
                </a:solidFill>
                <a:effectLst/>
                <a:uLnTx/>
                <a:uFillTx/>
                <a:latin typeface="メイリオ"/>
                <a:ea typeface="メイリオ"/>
                <a:cs typeface="+mn-cs"/>
              </a:rPr>
              <a:t>学位プログラム</a:t>
            </a:r>
            <a:r>
              <a:rPr kumimoji="1" lang="en-US" altLang="ja-JP" sz="95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950" b="1" i="0" u="none" strike="noStrike" kern="1200" cap="none" spc="0" normalizeH="0" baseline="0" noProof="0" dirty="0">
              <a:ln>
                <a:noFill/>
              </a:ln>
              <a:solidFill>
                <a:prstClr val="black"/>
              </a:solidFill>
              <a:effectLst/>
              <a:uLnTx/>
              <a:uFillTx/>
              <a:latin typeface="メイリオ"/>
              <a:ea typeface="メイリオ"/>
              <a:cs typeface="+mn-cs"/>
            </a:endParaRPr>
          </a:p>
        </p:txBody>
      </p:sp>
    </p:spTree>
    <p:extLst>
      <p:ext uri="{BB962C8B-B14F-4D97-AF65-F5344CB8AC3E}">
        <p14:creationId xmlns:p14="http://schemas.microsoft.com/office/powerpoint/2010/main" val="36856395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テキスト ボックス 90"/>
          <p:cNvSpPr txBox="1"/>
          <p:nvPr/>
        </p:nvSpPr>
        <p:spPr>
          <a:xfrm>
            <a:off x="4282401" y="1098867"/>
            <a:ext cx="4589736" cy="256046"/>
          </a:xfrm>
          <a:prstGeom prst="roundRect">
            <a:avLst>
              <a:gd name="adj" fmla="val 50000"/>
            </a:avLst>
          </a:prstGeom>
          <a:solidFill>
            <a:schemeClr val="bg1"/>
          </a:solidFill>
          <a:ln w="12700">
            <a:solidFill>
              <a:schemeClr val="tx2"/>
            </a:solidFill>
          </a:ln>
        </p:spPr>
        <p:txBody>
          <a:bodyPr vert="horz"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0" name="角丸四角形 69"/>
          <p:cNvSpPr/>
          <p:nvPr/>
        </p:nvSpPr>
        <p:spPr>
          <a:xfrm>
            <a:off x="353678" y="4802564"/>
            <a:ext cx="8453111" cy="1834943"/>
          </a:xfrm>
          <a:prstGeom prst="roundRect">
            <a:avLst>
              <a:gd name="adj" fmla="val 5845"/>
            </a:avLst>
          </a:prstGeom>
          <a:solidFill>
            <a:schemeClr val="accent2">
              <a:lumMod val="40000"/>
              <a:lumOff val="60000"/>
            </a:schemeClr>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3" name="円/楕円 62"/>
          <p:cNvSpPr/>
          <p:nvPr/>
        </p:nvSpPr>
        <p:spPr>
          <a:xfrm>
            <a:off x="4365530" y="3302966"/>
            <a:ext cx="1664382" cy="1151037"/>
          </a:xfrm>
          <a:prstGeom prst="ellipse">
            <a:avLst/>
          </a:prstGeom>
          <a:gradFill>
            <a:gsLst>
              <a:gs pos="0">
                <a:schemeClr val="accent5">
                  <a:satMod val="103000"/>
                  <a:lumMod val="102000"/>
                  <a:tint val="94000"/>
                </a:schemeClr>
              </a:gs>
              <a:gs pos="50000">
                <a:schemeClr val="accent5">
                  <a:lumMod val="75000"/>
                </a:schemeClr>
              </a:gs>
              <a:gs pos="100000">
                <a:schemeClr val="accent5">
                  <a:lumMod val="50000"/>
                </a:schemeClr>
              </a:gs>
            </a:gsLst>
          </a:gradFill>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2" name="円/楕円 61"/>
          <p:cNvSpPr/>
          <p:nvPr/>
        </p:nvSpPr>
        <p:spPr>
          <a:xfrm>
            <a:off x="5816107" y="3302966"/>
            <a:ext cx="1664382" cy="115103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4" name="円/楕円 13"/>
          <p:cNvSpPr/>
          <p:nvPr/>
        </p:nvSpPr>
        <p:spPr>
          <a:xfrm>
            <a:off x="7257323" y="3302966"/>
            <a:ext cx="1664382" cy="1151037"/>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 name="正方形/長方形 15"/>
          <p:cNvSpPr/>
          <p:nvPr/>
        </p:nvSpPr>
        <p:spPr>
          <a:xfrm>
            <a:off x="3642721" y="5272301"/>
            <a:ext cx="1865483" cy="1282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5" name="正方形/長方形 4"/>
          <p:cNvSpPr/>
          <p:nvPr/>
        </p:nvSpPr>
        <p:spPr>
          <a:xfrm>
            <a:off x="174086" y="1024152"/>
            <a:ext cx="4005007" cy="353699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正方形/長方形 76"/>
          <p:cNvSpPr/>
          <p:nvPr/>
        </p:nvSpPr>
        <p:spPr>
          <a:xfrm>
            <a:off x="5799931" y="3506831"/>
            <a:ext cx="1589293" cy="614588"/>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国際性</a:t>
            </a:r>
            <a:endParaRPr kumimoji="0" lang="en-US" altLang="ja-JP" sz="2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異なる文化と</a:t>
            </a:r>
            <a:r>
              <a:rPr kumimoji="0" lang="ja-JP" altLang="en-US" sz="1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の</a:t>
            </a:r>
            <a:endParaRPr kumimoji="0" lang="en-US" altLang="ja-JP" sz="1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コミュニケーション</a:t>
            </a:r>
            <a:endParaRPr kumimoji="0" lang="en-US" altLang="ja-JP" sz="1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能力の育成</a:t>
            </a:r>
            <a:endParaRPr kumimoji="0" lang="ja-JP" altLang="en-US" sz="10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78" name="正方形/長方形 77"/>
          <p:cNvSpPr/>
          <p:nvPr/>
        </p:nvSpPr>
        <p:spPr>
          <a:xfrm>
            <a:off x="4339382" y="3528848"/>
            <a:ext cx="1516462" cy="614588"/>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ja-JP" altLang="en-US" sz="2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教養</a:t>
            </a:r>
            <a:endParaRPr kumimoji="0" lang="en-US" altLang="ja-JP" sz="20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市民の信頼を得られる</a:t>
            </a:r>
            <a:endParaRPr kumimoji="1" lang="en-US" altLang="ja-JP"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社会的教養・</a:t>
            </a:r>
            <a:endParaRPr kumimoji="1" lang="en-US" altLang="ja-JP"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rPr>
              <a:t>判断力の育成</a:t>
            </a:r>
            <a:endParaRPr kumimoji="1" lang="ja-JP" altLang="en-US" sz="1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79" name="正方形/長方形 78"/>
          <p:cNvSpPr/>
          <p:nvPr/>
        </p:nvSpPr>
        <p:spPr>
          <a:xfrm>
            <a:off x="7257322" y="3538432"/>
            <a:ext cx="1724955" cy="614588"/>
          </a:xfrm>
          <a:prstGeom prst="rect">
            <a:avLst/>
          </a:prstGeom>
          <a:noFill/>
          <a:ln w="25400" cap="flat" cmpd="sng" algn="ctr">
            <a:noFill/>
            <a:prstDash val="solid"/>
          </a:ln>
          <a:effectLst/>
        </p:spPr>
        <p:txBody>
          <a:bodyPr rtlCol="0" anchor="ctr"/>
          <a:lstStyle/>
          <a:p>
            <a:pPr marL="0" marR="0" lvl="0" indent="0" algn="ctr" defTabSz="914400" rtl="0" eaLnBrk="1" fontAlgn="auto" latinLnBrk="0" hangingPunct="1">
              <a:lnSpc>
                <a:spcPts val="3500"/>
              </a:lnSpc>
              <a:spcBef>
                <a:spcPts val="0"/>
              </a:spcBef>
              <a:spcAft>
                <a:spcPts val="0"/>
              </a:spcAft>
              <a:buClrTx/>
              <a:buSzTx/>
              <a:buFontTx/>
              <a:buNone/>
              <a:tabLst/>
              <a:defRPr/>
            </a:pPr>
            <a:r>
              <a:rPr kumimoji="0" lang="ja-JP" altLang="en-US" sz="2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デザイン力</a:t>
            </a:r>
            <a:endParaRPr kumimoji="0" lang="en-US" altLang="ja-JP" sz="20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自由なイマジネーション、横断的な構想力の育成</a:t>
            </a:r>
            <a:endParaRPr kumimoji="1" lang="en-US" altLang="ja-JP" sz="1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84" name="正方形/長方形 83"/>
          <p:cNvSpPr/>
          <p:nvPr/>
        </p:nvSpPr>
        <p:spPr>
          <a:xfrm>
            <a:off x="4179094" y="1114619"/>
            <a:ext cx="4889645" cy="2757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5" name="テキスト ボックス 84"/>
          <p:cNvSpPr txBox="1"/>
          <p:nvPr/>
        </p:nvSpPr>
        <p:spPr>
          <a:xfrm>
            <a:off x="4345036" y="1110036"/>
            <a:ext cx="4527101" cy="276999"/>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評価基準の多元化により女子学生比率の向上等の多様性を実現</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85"/>
          <p:cNvSpPr txBox="1"/>
          <p:nvPr/>
        </p:nvSpPr>
        <p:spPr>
          <a:xfrm>
            <a:off x="4277244" y="1513865"/>
            <a:ext cx="43992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合</a:t>
            </a:r>
            <a:endParaRPr kumimoji="1" lang="en-US" altLang="ja-JP"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格</a:t>
            </a:r>
            <a:endParaRPr kumimoji="1" lang="en-US" altLang="ja-JP"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者</a:t>
            </a:r>
            <a:endParaRPr kumimoji="1" lang="en-US" altLang="ja-JP"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男</a:t>
            </a:r>
            <a:endParaRPr kumimoji="1" lang="en-US" altLang="ja-JP"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女</a:t>
            </a:r>
            <a:endParaRPr kumimoji="1" lang="en-US" altLang="ja-JP"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比</a:t>
            </a:r>
            <a:endParaRPr kumimoji="1" lang="ja-JP" altLang="en-US" sz="10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タイトル 1"/>
          <p:cNvSpPr txBox="1">
            <a:spLocks/>
          </p:cNvSpPr>
          <p:nvPr/>
        </p:nvSpPr>
        <p:spPr>
          <a:xfrm>
            <a:off x="174087" y="1004660"/>
            <a:ext cx="4014902" cy="606462"/>
          </a:xfrm>
          <a:prstGeom prst="rect">
            <a:avLst/>
          </a:prstGeom>
          <a:solidFill>
            <a:schemeClr val="accent1"/>
          </a:solidFill>
          <a:ln w="38100">
            <a:noFill/>
          </a:ln>
        </p:spPr>
        <p:txBody>
          <a:bodyPr tIns="108000" anchor="ctr"/>
          <a:lstStyle>
            <a:lvl1pPr algn="ctr" rtl="0" eaLnBrk="0" fontAlgn="base" hangingPunct="0">
              <a:spcBef>
                <a:spcPct val="0"/>
              </a:spcBef>
              <a:spcAft>
                <a:spcPct val="0"/>
              </a:spcAft>
              <a:defRPr kumimoji="1" sz="2700" b="1" kern="1200">
                <a:solidFill>
                  <a:schemeClr val="bg1"/>
                </a:solidFill>
                <a:latin typeface="メイリオ" pitchFamily="50" charset="-128"/>
                <a:ea typeface="メイリオ" pitchFamily="50" charset="-128"/>
                <a:cs typeface="メイリオ" pitchFamily="50" charset="-128"/>
              </a:defRPr>
            </a:lvl1pPr>
            <a:lvl2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2pPr>
            <a:lvl3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3pPr>
            <a:lvl4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4pPr>
            <a:lvl5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5pPr>
            <a:lvl6pPr marL="342900" algn="ctr" rtl="0" fontAlgn="base">
              <a:spcBef>
                <a:spcPct val="0"/>
              </a:spcBef>
              <a:spcAft>
                <a:spcPct val="0"/>
              </a:spcAft>
              <a:defRPr kumimoji="1" sz="3300">
                <a:solidFill>
                  <a:schemeClr val="bg1"/>
                </a:solidFill>
                <a:latin typeface="Calibri" pitchFamily="34" charset="0"/>
                <a:ea typeface="ＭＳ Ｐゴシック" charset="-128"/>
              </a:defRPr>
            </a:lvl6pPr>
            <a:lvl7pPr marL="685800" algn="ctr" rtl="0" fontAlgn="base">
              <a:spcBef>
                <a:spcPct val="0"/>
              </a:spcBef>
              <a:spcAft>
                <a:spcPct val="0"/>
              </a:spcAft>
              <a:defRPr kumimoji="1" sz="3300">
                <a:solidFill>
                  <a:schemeClr val="bg1"/>
                </a:solidFill>
                <a:latin typeface="Calibri" pitchFamily="34" charset="0"/>
                <a:ea typeface="ＭＳ Ｐゴシック" charset="-128"/>
              </a:defRPr>
            </a:lvl7pPr>
            <a:lvl8pPr marL="1028700" algn="ctr" rtl="0" fontAlgn="base">
              <a:spcBef>
                <a:spcPct val="0"/>
              </a:spcBef>
              <a:spcAft>
                <a:spcPct val="0"/>
              </a:spcAft>
              <a:defRPr kumimoji="1" sz="3300">
                <a:solidFill>
                  <a:schemeClr val="bg1"/>
                </a:solidFill>
                <a:latin typeface="Calibri" pitchFamily="34" charset="0"/>
                <a:ea typeface="ＭＳ Ｐゴシック" charset="-128"/>
              </a:defRPr>
            </a:lvl8pPr>
            <a:lvl9pPr marL="1371600" algn="ctr" rtl="0" fontAlgn="base">
              <a:spcBef>
                <a:spcPct val="0"/>
              </a:spcBef>
              <a:spcAft>
                <a:spcPct val="0"/>
              </a:spcAft>
              <a:defRPr kumimoji="1" sz="3300">
                <a:solidFill>
                  <a:schemeClr val="bg1"/>
                </a:solidFill>
                <a:latin typeface="Calibri" pitchFamily="34"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高等教育・入試研究開発センター</a:t>
            </a:r>
            <a:endParaRPr kumimoji="1" lang="en-US" altLang="ja-JP"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a:t>
            </a:r>
            <a:r>
              <a:rPr kumimoji="1" lang="en-US" altLang="ja-JP" sz="12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2016</a:t>
            </a:r>
            <a:r>
              <a:rPr kumimoji="1" lang="ja-JP" altLang="en-US" sz="12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年</a:t>
            </a:r>
            <a:r>
              <a:rPr kumimoji="1" lang="en-US" altLang="ja-JP" sz="12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6</a:t>
            </a:r>
            <a:r>
              <a:rPr kumimoji="1" lang="ja-JP" altLang="en-US" sz="12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rPr>
              <a:t>月設置）</a:t>
            </a:r>
            <a:endParaRPr kumimoji="1" lang="ja-JP" altLang="en-US" sz="1200" b="1" i="0" u="none" strike="noStrike" kern="1200" cap="none" spc="0" normalizeH="0" baseline="0" noProof="0" dirty="0">
              <a:ln>
                <a:noFill/>
              </a:ln>
              <a:solidFill>
                <a:prstClr val="white"/>
              </a:solidFill>
              <a:effectLst/>
              <a:uLnTx/>
              <a:uFillTx/>
              <a:latin typeface="メイリオ" pitchFamily="50" charset="-128"/>
              <a:ea typeface="メイリオ" pitchFamily="50" charset="-128"/>
            </a:endParaRPr>
          </a:p>
        </p:txBody>
      </p:sp>
      <p:sp>
        <p:nvSpPr>
          <p:cNvPr id="2" name="正方形/長方形 1"/>
          <p:cNvSpPr/>
          <p:nvPr/>
        </p:nvSpPr>
        <p:spPr>
          <a:xfrm>
            <a:off x="870003" y="3492420"/>
            <a:ext cx="3024000" cy="432000"/>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多面的・</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総合的評価法の研究</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・開発</a:t>
            </a:r>
          </a:p>
        </p:txBody>
      </p:sp>
      <p:sp>
        <p:nvSpPr>
          <p:cNvPr id="66" name="正方形/長方形 65"/>
          <p:cNvSpPr/>
          <p:nvPr/>
        </p:nvSpPr>
        <p:spPr>
          <a:xfrm>
            <a:off x="870003" y="1778594"/>
            <a:ext cx="3024000" cy="432000"/>
          </a:xfrm>
          <a:prstGeom prst="rect">
            <a:avLst/>
          </a:prstGeom>
          <a:solidFill>
            <a:srgbClr val="C5E0B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e</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ポートフォリオ型</a:t>
            </a:r>
            <a:endPar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web</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出願システムの構築</a:t>
            </a:r>
          </a:p>
        </p:txBody>
      </p:sp>
      <p:sp>
        <p:nvSpPr>
          <p:cNvPr id="87" name="正方形/長方形 86"/>
          <p:cNvSpPr/>
          <p:nvPr/>
        </p:nvSpPr>
        <p:spPr>
          <a:xfrm>
            <a:off x="870003" y="2921144"/>
            <a:ext cx="3024000" cy="432000"/>
          </a:xfrm>
          <a:prstGeom prst="rect">
            <a:avLst/>
          </a:prstGeom>
          <a:solidFill>
            <a:schemeClr val="accent4">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全国高校教育情報の収集分析</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8" name="正方形/長方形 87"/>
          <p:cNvSpPr/>
          <p:nvPr/>
        </p:nvSpPr>
        <p:spPr>
          <a:xfrm>
            <a:off x="870003" y="2349869"/>
            <a:ext cx="3024000" cy="432000"/>
          </a:xfrm>
          <a:prstGeom prst="rect">
            <a:avLst/>
          </a:prstGeom>
          <a:solidFill>
            <a:schemeClr val="accent1">
              <a:lumMod val="20000"/>
              <a:lumOff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アドミッション・</a:t>
            </a: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オフィサー育成</a:t>
            </a:r>
            <a:endPar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プログラム</a:t>
            </a: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の開発</a:t>
            </a:r>
          </a:p>
        </p:txBody>
      </p:sp>
      <p:sp>
        <p:nvSpPr>
          <p:cNvPr id="95" name="タイトル 1"/>
          <p:cNvSpPr txBox="1">
            <a:spLocks/>
          </p:cNvSpPr>
          <p:nvPr/>
        </p:nvSpPr>
        <p:spPr>
          <a:xfrm>
            <a:off x="174087" y="383519"/>
            <a:ext cx="8876888" cy="542290"/>
          </a:xfrm>
          <a:prstGeom prst="rect">
            <a:avLst/>
          </a:prstGeom>
          <a:noFill/>
          <a:ln>
            <a:noFill/>
          </a:ln>
        </p:spPr>
        <p:txBody>
          <a:bodyPr tIns="108000" anchor="ctr"/>
          <a:lstStyle>
            <a:lvl1pPr algn="ctr" rtl="0" eaLnBrk="0" fontAlgn="base" hangingPunct="0">
              <a:spcBef>
                <a:spcPct val="0"/>
              </a:spcBef>
              <a:spcAft>
                <a:spcPct val="0"/>
              </a:spcAft>
              <a:defRPr kumimoji="1" sz="2700" b="1" kern="1200">
                <a:solidFill>
                  <a:schemeClr val="bg1"/>
                </a:solidFill>
                <a:latin typeface="メイリオ" pitchFamily="50" charset="-128"/>
                <a:ea typeface="メイリオ" pitchFamily="50" charset="-128"/>
                <a:cs typeface="メイリオ" pitchFamily="50" charset="-128"/>
              </a:defRPr>
            </a:lvl1pPr>
            <a:lvl2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2pPr>
            <a:lvl3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3pPr>
            <a:lvl4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4pPr>
            <a:lvl5pPr algn="ctr" rtl="0" eaLnBrk="0" fontAlgn="base" hangingPunct="0">
              <a:spcBef>
                <a:spcPct val="0"/>
              </a:spcBef>
              <a:spcAft>
                <a:spcPct val="0"/>
              </a:spcAft>
              <a:defRPr kumimoji="1" sz="2700" b="1">
                <a:solidFill>
                  <a:schemeClr val="bg1"/>
                </a:solidFill>
                <a:latin typeface="メイリオ" pitchFamily="50" charset="-128"/>
                <a:ea typeface="メイリオ" pitchFamily="50" charset="-128"/>
                <a:cs typeface="メイリオ" pitchFamily="50" charset="-128"/>
              </a:defRPr>
            </a:lvl5pPr>
            <a:lvl6pPr marL="342900" algn="ctr" rtl="0" fontAlgn="base">
              <a:spcBef>
                <a:spcPct val="0"/>
              </a:spcBef>
              <a:spcAft>
                <a:spcPct val="0"/>
              </a:spcAft>
              <a:defRPr kumimoji="1" sz="3300">
                <a:solidFill>
                  <a:schemeClr val="bg1"/>
                </a:solidFill>
                <a:latin typeface="Calibri" pitchFamily="34" charset="0"/>
                <a:ea typeface="ＭＳ Ｐゴシック" charset="-128"/>
              </a:defRPr>
            </a:lvl6pPr>
            <a:lvl7pPr marL="685800" algn="ctr" rtl="0" fontAlgn="base">
              <a:spcBef>
                <a:spcPct val="0"/>
              </a:spcBef>
              <a:spcAft>
                <a:spcPct val="0"/>
              </a:spcAft>
              <a:defRPr kumimoji="1" sz="3300">
                <a:solidFill>
                  <a:schemeClr val="bg1"/>
                </a:solidFill>
                <a:latin typeface="Calibri" pitchFamily="34" charset="0"/>
                <a:ea typeface="ＭＳ Ｐゴシック" charset="-128"/>
              </a:defRPr>
            </a:lvl7pPr>
            <a:lvl8pPr marL="1028700" algn="ctr" rtl="0" fontAlgn="base">
              <a:spcBef>
                <a:spcPct val="0"/>
              </a:spcBef>
              <a:spcAft>
                <a:spcPct val="0"/>
              </a:spcAft>
              <a:defRPr kumimoji="1" sz="3300">
                <a:solidFill>
                  <a:schemeClr val="bg1"/>
                </a:solidFill>
                <a:latin typeface="Calibri" pitchFamily="34" charset="0"/>
                <a:ea typeface="ＭＳ Ｐゴシック" charset="-128"/>
              </a:defRPr>
            </a:lvl8pPr>
            <a:lvl9pPr marL="1371600" algn="ctr" rtl="0" fontAlgn="base">
              <a:spcBef>
                <a:spcPct val="0"/>
              </a:spcBef>
              <a:spcAft>
                <a:spcPct val="0"/>
              </a:spcAft>
              <a:defRPr kumimoji="1" sz="3300">
                <a:solidFill>
                  <a:schemeClr val="bg1"/>
                </a:solidFill>
                <a:latin typeface="Calibri" pitchFamily="34" charset="0"/>
                <a:ea typeface="ＭＳ Ｐゴシック"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pitchFamily="50" charset="-128"/>
                <a:ea typeface="メイリオ" pitchFamily="50" charset="-128"/>
              </a:rPr>
              <a:t>多面的・総合的評価により多様な人材を選抜す</a:t>
            </a:r>
            <a:r>
              <a:rPr kumimoji="1" lang="ja-JP" altLang="en-US" sz="1600" b="1" i="0" u="none" strike="noStrike" kern="1200" cap="none" spc="0" normalizeH="0" baseline="0" noProof="0" dirty="0">
                <a:ln>
                  <a:noFill/>
                </a:ln>
                <a:solidFill>
                  <a:prstClr val="black"/>
                </a:solidFill>
                <a:effectLst/>
                <a:uLnTx/>
                <a:uFillTx/>
                <a:latin typeface="メイリオ" pitchFamily="50" charset="-128"/>
                <a:ea typeface="メイリオ" pitchFamily="50" charset="-128"/>
              </a:rPr>
              <a:t>る</a:t>
            </a:r>
            <a:r>
              <a:rPr kumimoji="1" lang="ja-JP" altLang="en-US" sz="1600" b="1" i="0" u="none" strike="noStrike" kern="1200" cap="none" spc="0" normalizeH="0" baseline="0" noProof="0" dirty="0" smtClean="0">
                <a:ln>
                  <a:noFill/>
                </a:ln>
                <a:solidFill>
                  <a:prstClr val="black"/>
                </a:solidFill>
                <a:effectLst/>
                <a:uLnTx/>
                <a:uFillTx/>
                <a:latin typeface="メイリオ" pitchFamily="50" charset="-128"/>
                <a:ea typeface="メイリオ" pitchFamily="50" charset="-128"/>
              </a:rPr>
              <a:t>体制を確立し、</a:t>
            </a:r>
            <a:endParaRPr kumimoji="1" lang="en-US" altLang="ja-JP" sz="1600" b="1" i="0" u="none" strike="noStrike" kern="1200" cap="none" spc="0" normalizeH="0" baseline="0" noProof="0" dirty="0" smtClean="0">
              <a:ln>
                <a:noFill/>
              </a:ln>
              <a:solidFill>
                <a:prstClr val="black"/>
              </a:solidFill>
              <a:effectLst/>
              <a:uLnTx/>
              <a:uFillTx/>
              <a:latin typeface="メイリオ" pitchFamily="50" charset="-128"/>
              <a:ea typeface="メイリオ" pitchFamily="50" charset="-128"/>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ja-JP" sz="1600" b="1" i="0" u="none" strike="noStrike" kern="1200" cap="none" spc="0" normalizeH="0" baseline="0" noProof="0" dirty="0" smtClean="0">
                <a:ln>
                  <a:noFill/>
                </a:ln>
                <a:solidFill>
                  <a:prstClr val="black"/>
                </a:solidFill>
                <a:effectLst/>
                <a:uLnTx/>
                <a:uFillTx/>
                <a:latin typeface="メイリオ" pitchFamily="50" charset="-128"/>
                <a:ea typeface="メイリオ" pitchFamily="50" charset="-128"/>
              </a:rPr>
              <a:t>21</a:t>
            </a:r>
            <a:r>
              <a:rPr kumimoji="1" lang="ja-JP" altLang="en-US" sz="1600" b="1" i="0" u="none" strike="noStrike" kern="1200" cap="none" spc="0" normalizeH="0" baseline="0" noProof="0" dirty="0" smtClean="0">
                <a:ln>
                  <a:noFill/>
                </a:ln>
                <a:solidFill>
                  <a:prstClr val="black"/>
                </a:solidFill>
                <a:effectLst/>
                <a:uLnTx/>
                <a:uFillTx/>
                <a:latin typeface="メイリオ" pitchFamily="50" charset="-128"/>
                <a:ea typeface="メイリオ" pitchFamily="50" charset="-128"/>
              </a:rPr>
              <a:t>世紀のグローバル社会で活躍する共創イノベーション人材を育成</a:t>
            </a:r>
            <a:endParaRPr kumimoji="1" lang="ja-JP" altLang="en-US" sz="1600" b="1" i="0" u="none" strike="noStrike" kern="1200" cap="none" spc="0" normalizeH="0" baseline="0" noProof="0" dirty="0">
              <a:ln>
                <a:noFill/>
              </a:ln>
              <a:solidFill>
                <a:prstClr val="black"/>
              </a:solidFill>
              <a:effectLst/>
              <a:uLnTx/>
              <a:uFillTx/>
              <a:latin typeface="メイリオ" pitchFamily="50" charset="-128"/>
              <a:ea typeface="メイリオ" pitchFamily="50" charset="-128"/>
            </a:endParaRPr>
          </a:p>
        </p:txBody>
      </p:sp>
      <p:sp>
        <p:nvSpPr>
          <p:cNvPr id="96" name="円/楕円 6"/>
          <p:cNvSpPr/>
          <p:nvPr/>
        </p:nvSpPr>
        <p:spPr>
          <a:xfrm>
            <a:off x="6212411" y="5012620"/>
            <a:ext cx="2268000" cy="540000"/>
          </a:xfrm>
          <a:prstGeom prst="ellipse">
            <a:avLst/>
          </a:prstGeom>
          <a:solidFill>
            <a:schemeClr val="bg1"/>
          </a:solidFill>
          <a:ln w="28575">
            <a:solidFill>
              <a:srgbClr val="2D7F3D"/>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一般入試で</a:t>
            </a: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見えない</a:t>
            </a:r>
            <a:endParaRPr kumimoji="1" lang="en-US" altLang="ja-JP"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学生</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の意欲を重視</a:t>
            </a:r>
          </a:p>
        </p:txBody>
      </p:sp>
      <p:sp>
        <p:nvSpPr>
          <p:cNvPr id="100" name="円/楕円 5"/>
          <p:cNvSpPr/>
          <p:nvPr/>
        </p:nvSpPr>
        <p:spPr>
          <a:xfrm>
            <a:off x="6212411" y="5518887"/>
            <a:ext cx="2268000" cy="540000"/>
          </a:xfrm>
          <a:prstGeom prst="ellipse">
            <a:avLst/>
          </a:prstGeom>
          <a:solidFill>
            <a:schemeClr val="bg1"/>
          </a:solidFill>
          <a:ln w="28575">
            <a:solidFill>
              <a:schemeClr val="accent5">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知識基盤</a:t>
            </a: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社会</a:t>
            </a:r>
            <a:endParaRPr kumimoji="1" lang="en-US" altLang="ja-JP"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教育</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の目標の変化</a:t>
            </a:r>
          </a:p>
        </p:txBody>
      </p:sp>
      <p:sp>
        <p:nvSpPr>
          <p:cNvPr id="101" name="円/楕円 7"/>
          <p:cNvSpPr/>
          <p:nvPr/>
        </p:nvSpPr>
        <p:spPr>
          <a:xfrm>
            <a:off x="6212411" y="6025154"/>
            <a:ext cx="2268000" cy="540000"/>
          </a:xfrm>
          <a:prstGeom prst="ellipse">
            <a:avLst/>
          </a:prstGeom>
          <a:solidFill>
            <a:schemeClr val="bg1"/>
          </a:solidFill>
          <a:ln w="28575">
            <a:solidFill>
              <a:schemeClr val="accent1">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72000" rIns="7200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世界トップレベルの</a:t>
            </a: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研究</a:t>
            </a:r>
            <a:endParaRPr kumimoji="1" lang="en-US" altLang="ja-JP"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大学</a:t>
            </a:r>
            <a:r>
              <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としての責務</a:t>
            </a:r>
          </a:p>
        </p:txBody>
      </p:sp>
      <p:graphicFrame>
        <p:nvGraphicFramePr>
          <p:cNvPr id="71" name="グラフ 70"/>
          <p:cNvGraphicFramePr>
            <a:graphicFrameLocks/>
          </p:cNvGraphicFramePr>
          <p:nvPr>
            <p:extLst/>
          </p:nvPr>
        </p:nvGraphicFramePr>
        <p:xfrm>
          <a:off x="4562334" y="1233878"/>
          <a:ext cx="4488641" cy="1954039"/>
        </p:xfrm>
        <a:graphic>
          <a:graphicData uri="http://schemas.openxmlformats.org/drawingml/2006/chart">
            <c:chart xmlns:c="http://schemas.openxmlformats.org/drawingml/2006/chart" xmlns:r="http://schemas.openxmlformats.org/officeDocument/2006/relationships" r:id="rId3"/>
          </a:graphicData>
        </a:graphic>
      </p:graphicFrame>
      <p:sp>
        <p:nvSpPr>
          <p:cNvPr id="83" name="テキスト ボックス 82"/>
          <p:cNvSpPr txBox="1"/>
          <p:nvPr/>
        </p:nvSpPr>
        <p:spPr>
          <a:xfrm>
            <a:off x="277625" y="4036884"/>
            <a:ext cx="4032069" cy="52322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多面的・総合的評価を始めとする新しい入試の仕組みを研究開発し、本学及び他大学で活用</a:t>
            </a:r>
            <a:endPar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スライド番号プレースホルダー 2"/>
          <p:cNvSpPr txBox="1">
            <a:spLocks/>
          </p:cNvSpPr>
          <p:nvPr/>
        </p:nvSpPr>
        <p:spPr>
          <a:xfrm>
            <a:off x="0" y="-1"/>
            <a:ext cx="628650" cy="360000"/>
          </a:xfrm>
          <a:prstGeom prst="rect">
            <a:avLst/>
          </a:prstGeom>
        </p:spPr>
        <p:txBody>
          <a:bodyPr vert="horz" lIns="91440" tIns="108000" rIns="91440" bIns="45720" rtlCol="0" anchor="ctr"/>
          <a:lstStyle>
            <a:defPPr>
              <a:defRPr lang="ja-JP"/>
            </a:defPPr>
            <a:lvl1pPr marL="0" algn="ctr" defTabSz="914400" rtl="0" eaLnBrk="1" latinLnBrk="0" hangingPunct="1">
              <a:defRPr kumimoji="1" sz="1400" b="1"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10" name="角丸四角形 109"/>
          <p:cNvSpPr/>
          <p:nvPr/>
        </p:nvSpPr>
        <p:spPr>
          <a:xfrm>
            <a:off x="3028671" y="4709187"/>
            <a:ext cx="3103124" cy="307865"/>
          </a:xfrm>
          <a:prstGeom prst="roundRect">
            <a:avLst>
              <a:gd name="adj" fmla="val 50000"/>
            </a:avLst>
          </a:prstGeom>
          <a:solidFill>
            <a:schemeClr val="bg1"/>
          </a:solidFill>
          <a:ln w="190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学部の入学試験改革</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 name="テキスト ボックス 2"/>
          <p:cNvSpPr txBox="1"/>
          <p:nvPr/>
        </p:nvSpPr>
        <p:spPr>
          <a:xfrm>
            <a:off x="327619" y="2047161"/>
            <a:ext cx="324000" cy="1584000"/>
          </a:xfrm>
          <a:prstGeom prst="roundRect">
            <a:avLst>
              <a:gd name="adj" fmla="val 50000"/>
            </a:avLst>
          </a:prstGeom>
          <a:noFill/>
          <a:ln w="12700">
            <a:solidFill>
              <a:schemeClr val="tx2"/>
            </a:solidFill>
          </a:ln>
        </p:spPr>
        <p:txBody>
          <a:bodyPr vert="eaVert" wrap="non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研究・開発内容</a:t>
            </a:r>
            <a:endParaRPr kumimoji="1" lang="en-US" altLang="ja-JP" sz="14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 name="左中かっこ 3"/>
          <p:cNvSpPr/>
          <p:nvPr/>
        </p:nvSpPr>
        <p:spPr>
          <a:xfrm>
            <a:off x="401266" y="1694761"/>
            <a:ext cx="130186" cy="2402485"/>
          </a:xfrm>
          <a:prstGeom prst="leftBrace">
            <a:avLst/>
          </a:prstGeom>
          <a:noFill/>
          <a:ln w="19050">
            <a:no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7" name="タイトル 6"/>
          <p:cNvSpPr>
            <a:spLocks noGrp="1"/>
          </p:cNvSpPr>
          <p:nvPr>
            <p:ph type="title"/>
          </p:nvPr>
        </p:nvSpPr>
        <p:spPr/>
        <p:txBody>
          <a:bodyPr/>
          <a:lstStyle/>
          <a:p>
            <a:r>
              <a:rPr lang="ja-JP" altLang="en-US" dirty="0"/>
              <a:t>取組</a:t>
            </a:r>
            <a:r>
              <a:rPr lang="en-US" altLang="ja-JP" dirty="0"/>
              <a:t>3-3</a:t>
            </a:r>
            <a:r>
              <a:rPr lang="ja-JP" altLang="en-US" dirty="0"/>
              <a:t>　多様な学生の獲得によるイノベーションの</a:t>
            </a:r>
            <a:r>
              <a:rPr lang="ja-JP" altLang="en-US" dirty="0" smtClean="0"/>
              <a:t>創出</a:t>
            </a:r>
            <a:endParaRPr kumimoji="1" lang="ja-JP" altLang="en-US" dirty="0"/>
          </a:p>
        </p:txBody>
      </p:sp>
      <p:sp>
        <p:nvSpPr>
          <p:cNvPr id="52" name="タイトル 3"/>
          <p:cNvSpPr txBox="1">
            <a:spLocks/>
          </p:cNvSpPr>
          <p:nvPr/>
        </p:nvSpPr>
        <p:spPr>
          <a:xfrm>
            <a:off x="914071" y="-28032"/>
            <a:ext cx="8136904" cy="360000"/>
          </a:xfrm>
          <a:prstGeom prst="rect">
            <a:avLst/>
          </a:prstGeom>
        </p:spPr>
        <p:txBody>
          <a:bodyPr vert="horz" wrap="none" lIns="0" tIns="90000" rIns="0" bIns="0" rtlCol="0" anchor="ctr" anchorCtr="0">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prstClr val="white"/>
              </a:solidFill>
              <a:effectLst/>
              <a:uLnTx/>
              <a:uFillTx/>
              <a:latin typeface="Calibri Light" panose="020F0302020204030204"/>
              <a:ea typeface="ＭＳ Ｐゴシック" panose="020B0600070205080204" pitchFamily="50" charset="-128"/>
              <a:cs typeface="+mj-cs"/>
            </a:endParaRPr>
          </a:p>
        </p:txBody>
      </p:sp>
      <p:sp>
        <p:nvSpPr>
          <p:cNvPr id="55" name="スライド番号プレースホルダー 4"/>
          <p:cNvSpPr>
            <a:spLocks noGrp="1"/>
          </p:cNvSpPr>
          <p:nvPr>
            <p:ph type="sldNum" sz="quarter" idx="12"/>
          </p:nvPr>
        </p:nvSpPr>
        <p:spPr>
          <a:xfrm>
            <a:off x="-30761" y="-51866"/>
            <a:ext cx="737170" cy="482096"/>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prstClr val="white"/>
                </a:solidFill>
                <a:effectLst/>
                <a:uLnTx/>
                <a:uFillTx/>
                <a:latin typeface="メイリオ"/>
                <a:ea typeface="メイリオ"/>
                <a:cs typeface="+mn-cs"/>
              </a:rPr>
              <a:t>付録８</a:t>
            </a:r>
            <a:endParaRPr kumimoji="1" lang="ja-JP" altLang="en-US"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0" name="左大かっこ 9"/>
          <p:cNvSpPr/>
          <p:nvPr/>
        </p:nvSpPr>
        <p:spPr>
          <a:xfrm>
            <a:off x="755576" y="1694761"/>
            <a:ext cx="166683" cy="2286688"/>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cxnSp>
        <p:nvCxnSpPr>
          <p:cNvPr id="12" name="直線コネクタ 11"/>
          <p:cNvCxnSpPr>
            <a:stCxn id="10" idx="1"/>
            <a:endCxn id="3" idx="3"/>
          </p:cNvCxnSpPr>
          <p:nvPr/>
        </p:nvCxnSpPr>
        <p:spPr>
          <a:xfrm flipH="1">
            <a:off x="651619" y="2838105"/>
            <a:ext cx="103957" cy="105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4646842" y="2047580"/>
            <a:ext cx="213190" cy="39690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3" name="テキスト ボックス 112"/>
          <p:cNvSpPr txBox="1"/>
          <p:nvPr/>
        </p:nvSpPr>
        <p:spPr>
          <a:xfrm>
            <a:off x="4676493" y="2087339"/>
            <a:ext cx="153888" cy="317385"/>
          </a:xfrm>
          <a:prstGeom prst="rect">
            <a:avLst/>
          </a:prstGeom>
          <a:noFill/>
          <a:ln>
            <a:noFill/>
          </a:ln>
        </p:spPr>
        <p:txBody>
          <a:bodyPr vert="eaVert"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理系</a:t>
            </a:r>
            <a:endParaRPr kumimoji="1" lang="ja-JP" altLang="en-US" sz="1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7" name="正方形/長方形 66"/>
          <p:cNvSpPr/>
          <p:nvPr/>
        </p:nvSpPr>
        <p:spPr>
          <a:xfrm>
            <a:off x="4646842" y="1479985"/>
            <a:ext cx="213190" cy="396904"/>
          </a:xfrm>
          <a:prstGeom prst="rect">
            <a:avLst/>
          </a:prstGeom>
          <a:solidFill>
            <a:srgbClr val="2D7F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8" name="テキスト ボックス 67"/>
          <p:cNvSpPr txBox="1"/>
          <p:nvPr/>
        </p:nvSpPr>
        <p:spPr>
          <a:xfrm>
            <a:off x="4676493" y="1519744"/>
            <a:ext cx="153888" cy="317385"/>
          </a:xfrm>
          <a:prstGeom prst="rect">
            <a:avLst/>
          </a:prstGeom>
          <a:noFill/>
          <a:ln>
            <a:noFill/>
          </a:ln>
        </p:spPr>
        <p:txBody>
          <a:bodyPr vert="eaVert"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文系</a:t>
            </a:r>
            <a:endParaRPr kumimoji="1" lang="ja-JP" altLang="en-US" sz="10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7" name="角丸四角形 16"/>
          <p:cNvSpPr/>
          <p:nvPr/>
        </p:nvSpPr>
        <p:spPr>
          <a:xfrm>
            <a:off x="4257172" y="3068960"/>
            <a:ext cx="4741281" cy="1491144"/>
          </a:xfrm>
          <a:prstGeom prst="roundRect">
            <a:avLst>
              <a:gd name="adj" fmla="val 5845"/>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0" name="テキスト ボックス 59"/>
          <p:cNvSpPr txBox="1"/>
          <p:nvPr/>
        </p:nvSpPr>
        <p:spPr>
          <a:xfrm>
            <a:off x="5579241" y="2983719"/>
            <a:ext cx="1984305" cy="256046"/>
          </a:xfrm>
          <a:prstGeom prst="roundRect">
            <a:avLst>
              <a:gd name="adj" fmla="val 50000"/>
            </a:avLst>
          </a:prstGeom>
          <a:solidFill>
            <a:schemeClr val="bg1"/>
          </a:solidFill>
          <a:ln w="12700">
            <a:solidFill>
              <a:schemeClr val="tx2"/>
            </a:solidFill>
          </a:ln>
        </p:spPr>
        <p:txBody>
          <a:bodyPr vert="horz" wrap="none"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大阪大学の教育理念</a:t>
            </a:r>
          </a:p>
        </p:txBody>
      </p:sp>
      <p:sp>
        <p:nvSpPr>
          <p:cNvPr id="19" name="乗算記号 18"/>
          <p:cNvSpPr/>
          <p:nvPr/>
        </p:nvSpPr>
        <p:spPr>
          <a:xfrm>
            <a:off x="5696367" y="3751159"/>
            <a:ext cx="279218" cy="279216"/>
          </a:xfrm>
          <a:prstGeom prst="mathMultiply">
            <a:avLst>
              <a:gd name="adj1" fmla="val 60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9" name="乗算記号 88"/>
          <p:cNvSpPr/>
          <p:nvPr/>
        </p:nvSpPr>
        <p:spPr>
          <a:xfrm>
            <a:off x="7121678" y="3751159"/>
            <a:ext cx="279218" cy="279216"/>
          </a:xfrm>
          <a:prstGeom prst="mathMultiply">
            <a:avLst>
              <a:gd name="adj1" fmla="val 60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0" name="上矢印 89"/>
          <p:cNvSpPr/>
          <p:nvPr/>
        </p:nvSpPr>
        <p:spPr>
          <a:xfrm rot="5400000">
            <a:off x="5404225" y="5240204"/>
            <a:ext cx="579650" cy="959667"/>
          </a:xfrm>
          <a:prstGeom prst="upArrow">
            <a:avLst>
              <a:gd name="adj1" fmla="val 54418"/>
              <a:gd name="adj2" fmla="val 54380"/>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black"/>
              </a:solidFill>
              <a:effectLst/>
              <a:uLnTx/>
              <a:uFillTx/>
              <a:latin typeface="メイリオ"/>
              <a:ea typeface="メイリオ"/>
              <a:cs typeface="Meiryo" charset="-128"/>
            </a:endParaRPr>
          </a:p>
        </p:txBody>
      </p:sp>
      <p:sp>
        <p:nvSpPr>
          <p:cNvPr id="18" name="円/楕円 17"/>
          <p:cNvSpPr/>
          <p:nvPr/>
        </p:nvSpPr>
        <p:spPr>
          <a:xfrm>
            <a:off x="3498440" y="5122143"/>
            <a:ext cx="2138861" cy="1376852"/>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8" name="グループ化 7"/>
          <p:cNvGrpSpPr/>
          <p:nvPr/>
        </p:nvGrpSpPr>
        <p:grpSpPr>
          <a:xfrm>
            <a:off x="3799678" y="5282079"/>
            <a:ext cx="1636655" cy="1031855"/>
            <a:chOff x="3957287" y="5099551"/>
            <a:chExt cx="1636655" cy="1031855"/>
          </a:xfrm>
          <a:noFill/>
        </p:grpSpPr>
        <p:sp>
          <p:nvSpPr>
            <p:cNvPr id="145" name="右赤楕円上のテキスト"/>
            <p:cNvSpPr txBox="1"/>
            <p:nvPr/>
          </p:nvSpPr>
          <p:spPr>
            <a:xfrm>
              <a:off x="3957287" y="5099551"/>
              <a:ext cx="1613714" cy="830997"/>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heavy"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2017</a:t>
              </a:r>
              <a:r>
                <a:rPr kumimoji="1" lang="ja-JP" altLang="en-US" sz="1600" b="1" i="0" u="heavy"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年度より</a:t>
              </a:r>
              <a:endParaRPr kumimoji="1" lang="en-US" altLang="ja-JP" sz="1600" b="1" i="0" u="heavy"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heavy"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全学部でＡＯ・</a:t>
              </a:r>
              <a:endParaRPr kumimoji="1" lang="en-US" altLang="ja-JP" sz="1600" b="1" i="0" u="heavy"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heavy"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推薦</a:t>
              </a:r>
              <a:r>
                <a:rPr kumimoji="1" lang="ja-JP" altLang="en-US" sz="1600" b="1" i="0" u="heavy"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rPr>
                <a:t>入試を実施</a:t>
              </a:r>
              <a:endParaRPr kumimoji="1" lang="ja-JP" altLang="en-US" sz="1600" b="0" i="0" u="heavy"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n-cs"/>
              </a:endParaRPr>
            </a:p>
          </p:txBody>
        </p:sp>
        <p:sp>
          <p:nvSpPr>
            <p:cNvPr id="146" name="テキスト ボックス 145"/>
            <p:cNvSpPr txBox="1"/>
            <p:nvPr/>
          </p:nvSpPr>
          <p:spPr>
            <a:xfrm>
              <a:off x="4024205" y="5869796"/>
              <a:ext cx="1569737" cy="261610"/>
            </a:xfrm>
            <a:prstGeom prst="rect">
              <a:avLst/>
            </a:prstGeom>
            <a:grp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目標は定員枠の</a:t>
              </a:r>
              <a:r>
                <a:rPr kumimoji="1" lang="en-US" altLang="ja-JP"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10</a:t>
              </a: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45" name="上矢印 44"/>
          <p:cNvSpPr/>
          <p:nvPr/>
        </p:nvSpPr>
        <p:spPr>
          <a:xfrm rot="5400000">
            <a:off x="2946221" y="5240202"/>
            <a:ext cx="579650" cy="959667"/>
          </a:xfrm>
          <a:prstGeom prst="upArrow">
            <a:avLst>
              <a:gd name="adj1" fmla="val 54418"/>
              <a:gd name="adj2" fmla="val 54380"/>
            </a:avLst>
          </a:prstGeom>
          <a:solidFill>
            <a:schemeClr val="accent5">
              <a:lumMod val="75000"/>
            </a:schemeClr>
          </a:solidFill>
          <a:ln>
            <a:noFill/>
          </a:ln>
        </p:spPr>
        <p:style>
          <a:lnRef idx="0">
            <a:scrgbClr r="0" g="0" b="0"/>
          </a:lnRef>
          <a:fillRef idx="0">
            <a:scrgbClr r="0" g="0" b="0"/>
          </a:fillRef>
          <a:effectRef idx="0">
            <a:scrgbClr r="0" g="0" b="0"/>
          </a:effectRef>
          <a:fontRef idx="minor">
            <a:schemeClr val="lt1"/>
          </a:fontRef>
        </p:style>
        <p:txBody>
          <a:bodyPr lIns="65837" tIns="32919" rIns="65837" bIns="32919" rtlCol="0" anchor="ctr"/>
          <a:lstStyle/>
          <a:p>
            <a:pPr marL="0" marR="0" lvl="0" indent="0" algn="ctr" defTabSz="658380" rtl="0" eaLnBrk="1" fontAlgn="auto" latinLnBrk="0" hangingPunct="1">
              <a:lnSpc>
                <a:spcPct val="100000"/>
              </a:lnSpc>
              <a:spcBef>
                <a:spcPts val="0"/>
              </a:spcBef>
              <a:spcAft>
                <a:spcPts val="0"/>
              </a:spcAft>
              <a:buClrTx/>
              <a:buSzTx/>
              <a:buFontTx/>
              <a:buNone/>
              <a:tabLst/>
              <a:defRPr/>
            </a:pPr>
            <a:endParaRPr kumimoji="0" lang="ja-JP" altLang="en-US" sz="2000" b="1" i="0" u="none" strike="noStrike" kern="0" cap="none" spc="0" normalizeH="0" baseline="0" noProof="0">
              <a:ln>
                <a:noFill/>
              </a:ln>
              <a:solidFill>
                <a:prstClr val="black"/>
              </a:solidFill>
              <a:effectLst/>
              <a:uLnTx/>
              <a:uFillTx/>
              <a:latin typeface="メイリオ"/>
              <a:ea typeface="メイリオ"/>
              <a:cs typeface="Meiryo" charset="-128"/>
            </a:endParaRPr>
          </a:p>
        </p:txBody>
      </p:sp>
      <p:sp>
        <p:nvSpPr>
          <p:cNvPr id="61" name="正方形/長方形 60"/>
          <p:cNvSpPr/>
          <p:nvPr/>
        </p:nvSpPr>
        <p:spPr>
          <a:xfrm>
            <a:off x="539632" y="5078880"/>
            <a:ext cx="2628000" cy="147600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none" bIns="0" rtlCol="0" anchor="ctr"/>
          <a:lstStyle/>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一般</a:t>
            </a: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入試</a:t>
            </a:r>
            <a:endParaRPr kumimoji="1" lang="en-US" altLang="ja-JP"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rPr>
              <a:t>推薦</a:t>
            </a:r>
            <a:r>
              <a:rPr kumimoji="1" lang="ja-JP" altLang="en-US" sz="11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入試（基礎工学部）</a:t>
            </a:r>
            <a:endParaRPr kumimoji="1" lang="en-US" altLang="ja-JP" sz="11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rPr>
              <a:t>研究奨励ＡＯ</a:t>
            </a:r>
            <a:r>
              <a:rPr kumimoji="1" lang="ja-JP" altLang="en-US" sz="1100" b="1" i="0" u="none" strike="noStrike" kern="1200" cap="none" spc="0" normalizeH="0" baseline="0" noProof="0" dirty="0" smtClean="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入試（理学部）</a:t>
            </a:r>
            <a:endParaRPr kumimoji="1" lang="en-US" altLang="ja-JP" sz="1100" b="1" i="0" u="none" strike="noStrike" kern="1200" cap="none" spc="0" normalizeH="0" baseline="0" noProof="0" dirty="0">
              <a:ln>
                <a:noFill/>
              </a:ln>
              <a:solidFill>
                <a:srgbClr val="C00000">
                  <a:lumMod val="75000"/>
                </a:srgbClr>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帰国</a:t>
            </a: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生徒特別</a:t>
            </a: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入試</a:t>
            </a:r>
            <a:endParaRPr kumimoji="1" lang="en-US" altLang="ja-JP"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学部英語コース特別入試</a:t>
            </a:r>
            <a:endPar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私費外国人留学生特別入試</a:t>
            </a:r>
            <a:endParaRPr kumimoji="1" lang="en-US" altLang="ja-JP"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海外在住私費外国人留学生特別</a:t>
            </a: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入試</a:t>
            </a:r>
            <a:endParaRPr kumimoji="1" lang="en-US" altLang="ja-JP"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a:p>
            <a:pPr marL="139700" marR="0" lvl="0" indent="-140400" algn="l" defTabSz="914400" rtl="0" eaLnBrk="1" fontAlgn="auto" latinLnBrk="0" hangingPunct="1">
              <a:lnSpc>
                <a:spcPct val="100000"/>
              </a:lnSpc>
              <a:spcBef>
                <a:spcPts val="0"/>
              </a:spcBef>
              <a:spcAft>
                <a:spcPts val="0"/>
              </a:spcAft>
              <a:buClr>
                <a:srgbClr val="C00000">
                  <a:lumMod val="75000"/>
                </a:srgbClr>
              </a:buClr>
              <a:buSzTx/>
              <a:buFont typeface="Wingdings" panose="05000000000000000000" pitchFamily="2" charset="2"/>
              <a:buChar char="n"/>
              <a:tabLst/>
              <a:defRPr/>
            </a:pPr>
            <a:r>
              <a:rPr kumimoji="1" lang="ja-JP" altLang="en-US" sz="11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編入学・学士</a:t>
            </a:r>
            <a:r>
              <a:rPr kumimoji="1" lang="ja-JP" altLang="en-US"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rPr>
              <a:t>入学</a:t>
            </a:r>
            <a:endParaRPr kumimoji="1" lang="en-US" altLang="ja-JP" sz="11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16043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カギ線コネクタ 57"/>
          <p:cNvCxnSpPr/>
          <p:nvPr/>
        </p:nvCxnSpPr>
        <p:spPr>
          <a:xfrm>
            <a:off x="7084557" y="4044028"/>
            <a:ext cx="660518" cy="2291859"/>
          </a:xfrm>
          <a:prstGeom prst="bentConnector2">
            <a:avLst/>
          </a:prstGeom>
          <a:noFill/>
          <a:ln w="38100" cap="flat" cmpd="sng" algn="ctr">
            <a:solidFill>
              <a:schemeClr val="accent5">
                <a:lumMod val="75000"/>
              </a:schemeClr>
            </a:solidFill>
            <a:prstDash val="solid"/>
          </a:ln>
          <a:effectLst/>
        </p:spPr>
      </p:cxnSp>
      <p:sp>
        <p:nvSpPr>
          <p:cNvPr id="57" name="正方形/長方形 56"/>
          <p:cNvSpPr/>
          <p:nvPr/>
        </p:nvSpPr>
        <p:spPr>
          <a:xfrm>
            <a:off x="1599046" y="3599635"/>
            <a:ext cx="5541467" cy="1703553"/>
          </a:xfrm>
          <a:prstGeom prst="rect">
            <a:avLst/>
          </a:prstGeom>
          <a:solidFill>
            <a:schemeClr val="accent2">
              <a:lumMod val="60000"/>
              <a:lumOff val="40000"/>
            </a:schemeClr>
          </a:solidFill>
          <a:ln w="9525" cap="flat" cmpd="sng" algn="ctr">
            <a:solidFill>
              <a:srgbClr val="4F81BD">
                <a:shade val="95000"/>
                <a:satMod val="105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6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41" name="正方形/長方形 40"/>
          <p:cNvSpPr/>
          <p:nvPr/>
        </p:nvSpPr>
        <p:spPr>
          <a:xfrm>
            <a:off x="3448936" y="1843638"/>
            <a:ext cx="2276996" cy="1302555"/>
          </a:xfrm>
          <a:prstGeom prst="rect">
            <a:avLst/>
          </a:prstGeom>
          <a:solidFill>
            <a:srgbClr val="4F81BD"/>
          </a:solidFill>
          <a:ln w="25400" cap="flat" cmpd="sng" algn="ctr">
            <a:noFill/>
            <a:prstDash val="solid"/>
          </a:ln>
          <a:effectLst/>
        </p:spPr>
        <p:txBody>
          <a:bodyPr wrap="square" tIns="25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600"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cxnSp>
        <p:nvCxnSpPr>
          <p:cNvPr id="42" name="カギ線コネクタ 41"/>
          <p:cNvCxnSpPr>
            <a:endCxn id="43" idx="0"/>
          </p:cNvCxnSpPr>
          <p:nvPr/>
        </p:nvCxnSpPr>
        <p:spPr>
          <a:xfrm rot="10800000" flipV="1">
            <a:off x="2860090" y="3473036"/>
            <a:ext cx="1992876" cy="215535"/>
          </a:xfrm>
          <a:prstGeom prst="bentConnector2">
            <a:avLst/>
          </a:prstGeom>
          <a:noFill/>
          <a:ln w="38100" cap="flat" cmpd="sng" algn="ctr">
            <a:solidFill>
              <a:schemeClr val="accent5">
                <a:lumMod val="75000"/>
              </a:schemeClr>
            </a:solidFill>
            <a:prstDash val="solid"/>
          </a:ln>
          <a:effectLst/>
        </p:spPr>
      </p:cxnSp>
      <p:sp>
        <p:nvSpPr>
          <p:cNvPr id="43" name="正方形/長方形 42"/>
          <p:cNvSpPr/>
          <p:nvPr/>
        </p:nvSpPr>
        <p:spPr>
          <a:xfrm>
            <a:off x="2203608" y="3688573"/>
            <a:ext cx="1312960" cy="1527750"/>
          </a:xfrm>
          <a:prstGeom prst="rect">
            <a:avLst/>
          </a:prstGeom>
          <a:solidFill>
            <a:schemeClr val="bg1"/>
          </a:solidFill>
          <a:ln w="381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人文社会科学</a:t>
            </a:r>
            <a:r>
              <a:rPr kumimoji="0" lang="ja-JP" altLang="en-US"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系戦略会議</a:t>
            </a:r>
          </a:p>
        </p:txBody>
      </p:sp>
      <p:cxnSp>
        <p:nvCxnSpPr>
          <p:cNvPr id="44" name="カギ線コネクタ 43"/>
          <p:cNvCxnSpPr>
            <a:endCxn id="49" idx="0"/>
          </p:cNvCxnSpPr>
          <p:nvPr/>
        </p:nvCxnSpPr>
        <p:spPr>
          <a:xfrm>
            <a:off x="4379159" y="3473038"/>
            <a:ext cx="1977586" cy="214500"/>
          </a:xfrm>
          <a:prstGeom prst="bentConnector2">
            <a:avLst/>
          </a:prstGeom>
          <a:noFill/>
          <a:ln w="38100" cap="flat" cmpd="sng" algn="ctr">
            <a:solidFill>
              <a:schemeClr val="accent5">
                <a:lumMod val="75000"/>
              </a:schemeClr>
            </a:solidFill>
            <a:prstDash val="solid"/>
          </a:ln>
          <a:effectLst/>
        </p:spPr>
      </p:cxnSp>
      <p:sp>
        <p:nvSpPr>
          <p:cNvPr id="45" name="正方形/長方形 44"/>
          <p:cNvSpPr/>
          <p:nvPr/>
        </p:nvSpPr>
        <p:spPr>
          <a:xfrm>
            <a:off x="3926917" y="3685151"/>
            <a:ext cx="1329298" cy="1527750"/>
          </a:xfrm>
          <a:prstGeom prst="rect">
            <a:avLst/>
          </a:prstGeom>
          <a:solidFill>
            <a:schemeClr val="bg1"/>
          </a:solidFill>
          <a:ln w="381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医歯薬生命系</a:t>
            </a:r>
            <a:endParaRPr kumimoji="0" lang="en-US" altLang="ja-JP"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戦略会議</a:t>
            </a:r>
          </a:p>
        </p:txBody>
      </p:sp>
      <p:sp>
        <p:nvSpPr>
          <p:cNvPr id="46" name="正方形/長方形 45"/>
          <p:cNvSpPr/>
          <p:nvPr/>
        </p:nvSpPr>
        <p:spPr>
          <a:xfrm>
            <a:off x="1275859" y="5928505"/>
            <a:ext cx="5808697" cy="497955"/>
          </a:xfrm>
          <a:prstGeom prst="rect">
            <a:avLst/>
          </a:prstGeom>
          <a:solidFill>
            <a:srgbClr val="4F81BD"/>
          </a:solidFill>
          <a:ln w="25400" cap="flat" cmpd="sng" algn="ctr">
            <a:solidFill>
              <a:srgbClr val="4F81BD">
                <a:shade val="50000"/>
              </a:srgbClr>
            </a:solid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77" b="1" i="0" u="sng"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全学的</a:t>
            </a:r>
            <a:r>
              <a:rPr kumimoji="0" lang="ja-JP" altLang="en-US" sz="1477" b="1" i="0" u="sng"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教育研究</a:t>
            </a:r>
            <a:r>
              <a:rPr kumimoji="0" lang="ja-JP" altLang="en-US" sz="1477" b="1" i="0" u="sng"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組織（横断的プラットフォーム</a:t>
            </a:r>
            <a:r>
              <a:rPr kumimoji="0" lang="en-US" altLang="ja-JP" sz="1477" b="1" i="0" u="sng"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a:t>
            </a:r>
            <a:endParaRPr kumimoji="0" lang="en-US" altLang="ja-JP" sz="1477" b="1" i="0" u="sng"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cxnSp>
        <p:nvCxnSpPr>
          <p:cNvPr id="47" name="直線矢印コネクタ 46"/>
          <p:cNvCxnSpPr>
            <a:stCxn id="43" idx="2"/>
          </p:cNvCxnSpPr>
          <p:nvPr/>
        </p:nvCxnSpPr>
        <p:spPr>
          <a:xfrm>
            <a:off x="2860089" y="5216321"/>
            <a:ext cx="1" cy="738085"/>
          </a:xfrm>
          <a:prstGeom prst="straightConnector1">
            <a:avLst/>
          </a:prstGeom>
          <a:noFill/>
          <a:ln w="38100" cap="flat" cmpd="sng" algn="ctr">
            <a:solidFill>
              <a:schemeClr val="accent5">
                <a:lumMod val="75000"/>
              </a:schemeClr>
            </a:solidFill>
            <a:prstDash val="solid"/>
            <a:tailEnd type="triangle"/>
          </a:ln>
          <a:effectLst/>
        </p:spPr>
      </p:cxnSp>
      <p:cxnSp>
        <p:nvCxnSpPr>
          <p:cNvPr id="48" name="直線矢印コネクタ 47"/>
          <p:cNvCxnSpPr>
            <a:stCxn id="45" idx="2"/>
          </p:cNvCxnSpPr>
          <p:nvPr/>
        </p:nvCxnSpPr>
        <p:spPr>
          <a:xfrm flipH="1">
            <a:off x="4587435" y="5212901"/>
            <a:ext cx="4131" cy="741507"/>
          </a:xfrm>
          <a:prstGeom prst="straightConnector1">
            <a:avLst/>
          </a:prstGeom>
          <a:noFill/>
          <a:ln w="38100" cap="flat" cmpd="sng" algn="ctr">
            <a:solidFill>
              <a:schemeClr val="accent5">
                <a:lumMod val="75000"/>
              </a:schemeClr>
            </a:solidFill>
            <a:prstDash val="solid"/>
            <a:tailEnd type="triangle"/>
          </a:ln>
          <a:effectLst/>
        </p:spPr>
      </p:cxnSp>
      <p:sp>
        <p:nvSpPr>
          <p:cNvPr id="49" name="正方形/長方形 48"/>
          <p:cNvSpPr/>
          <p:nvPr/>
        </p:nvSpPr>
        <p:spPr>
          <a:xfrm>
            <a:off x="5710042" y="3687538"/>
            <a:ext cx="1293404" cy="1527750"/>
          </a:xfrm>
          <a:prstGeom prst="rect">
            <a:avLst/>
          </a:prstGeom>
          <a:solidFill>
            <a:schemeClr val="bg1"/>
          </a:solidFill>
          <a:ln w="38100" cap="flat" cmpd="sng" algn="ctr">
            <a:solidFill>
              <a:srgbClr val="4F81BD">
                <a:shade val="50000"/>
              </a:srgbClr>
            </a:solidFill>
            <a:prstDash val="solid"/>
          </a:ln>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理工情報系</a:t>
            </a:r>
            <a:endParaRPr kumimoji="0" lang="en-US" altLang="ja-JP"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戦略会議</a:t>
            </a:r>
          </a:p>
        </p:txBody>
      </p:sp>
      <p:cxnSp>
        <p:nvCxnSpPr>
          <p:cNvPr id="50" name="直線コネクタ 49"/>
          <p:cNvCxnSpPr>
            <a:stCxn id="41" idx="2"/>
            <a:endCxn id="45" idx="0"/>
          </p:cNvCxnSpPr>
          <p:nvPr/>
        </p:nvCxnSpPr>
        <p:spPr>
          <a:xfrm>
            <a:off x="4587434" y="3146193"/>
            <a:ext cx="4132" cy="538958"/>
          </a:xfrm>
          <a:prstGeom prst="line">
            <a:avLst/>
          </a:prstGeom>
          <a:noFill/>
          <a:ln w="38100" cap="flat" cmpd="sng" algn="ctr">
            <a:solidFill>
              <a:schemeClr val="accent5">
                <a:lumMod val="75000"/>
              </a:schemeClr>
            </a:solidFill>
            <a:prstDash val="solid"/>
          </a:ln>
          <a:effectLst/>
        </p:spPr>
      </p:cxnSp>
      <p:cxnSp>
        <p:nvCxnSpPr>
          <p:cNvPr id="51" name="直線矢印コネクタ 50"/>
          <p:cNvCxnSpPr>
            <a:stCxn id="49" idx="2"/>
          </p:cNvCxnSpPr>
          <p:nvPr/>
        </p:nvCxnSpPr>
        <p:spPr>
          <a:xfrm>
            <a:off x="6356744" y="5215288"/>
            <a:ext cx="0" cy="739120"/>
          </a:xfrm>
          <a:prstGeom prst="straightConnector1">
            <a:avLst/>
          </a:prstGeom>
          <a:noFill/>
          <a:ln w="38100" cap="flat" cmpd="sng" algn="ctr">
            <a:solidFill>
              <a:schemeClr val="accent5">
                <a:lumMod val="75000"/>
              </a:schemeClr>
            </a:solidFill>
            <a:prstDash val="solid"/>
            <a:tailEnd type="triangle"/>
          </a:ln>
          <a:effectLst/>
        </p:spPr>
      </p:cxnSp>
      <p:sp>
        <p:nvSpPr>
          <p:cNvPr id="52" name="正方形/長方形 51"/>
          <p:cNvSpPr/>
          <p:nvPr/>
        </p:nvSpPr>
        <p:spPr>
          <a:xfrm>
            <a:off x="4666865" y="2506058"/>
            <a:ext cx="1014472" cy="459860"/>
          </a:xfrm>
          <a:prstGeom prst="rect">
            <a:avLst/>
          </a:prstGeom>
          <a:solidFill>
            <a:sysClr val="window" lastClr="FFFFFF"/>
          </a:solidFill>
          <a:ln w="12700" cap="flat" cmpd="sng" algn="ctr">
            <a:noFill/>
            <a:prstDash val="solid"/>
          </a:ln>
          <a:effectLst/>
        </p:spPr>
        <p:txBody>
          <a:bodyPr wrap="square" t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教育研究</a:t>
            </a: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
            </a:r>
            <a:br>
              <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b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総括理事</a:t>
            </a:r>
          </a:p>
        </p:txBody>
      </p:sp>
      <p:sp>
        <p:nvSpPr>
          <p:cNvPr id="53" name="正方形/長方形 52"/>
          <p:cNvSpPr/>
          <p:nvPr/>
        </p:nvSpPr>
        <p:spPr>
          <a:xfrm>
            <a:off x="3521191" y="2506057"/>
            <a:ext cx="1014472" cy="459860"/>
          </a:xfrm>
          <a:prstGeom prst="rect">
            <a:avLst/>
          </a:prstGeom>
          <a:solidFill>
            <a:sysClr val="window" lastClr="FFFFFF"/>
          </a:solidFill>
          <a:ln w="12700" cap="flat" cmpd="sng" algn="ctr">
            <a:noFill/>
            <a:prstDash val="solid"/>
          </a:ln>
          <a:effectLst/>
        </p:spPr>
        <p:txBody>
          <a:bodyPr wrap="square" tIns="72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経営運営</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総括理事</a:t>
            </a:r>
          </a:p>
        </p:txBody>
      </p:sp>
      <p:cxnSp>
        <p:nvCxnSpPr>
          <p:cNvPr id="54" name="カギ線コネクタ 53"/>
          <p:cNvCxnSpPr>
            <a:stCxn id="41" idx="1"/>
            <a:endCxn id="46" idx="1"/>
          </p:cNvCxnSpPr>
          <p:nvPr/>
        </p:nvCxnSpPr>
        <p:spPr>
          <a:xfrm rot="10800000" flipV="1">
            <a:off x="1275860" y="2494915"/>
            <a:ext cx="2173077" cy="3682567"/>
          </a:xfrm>
          <a:prstGeom prst="bentConnector3">
            <a:avLst>
              <a:gd name="adj1" fmla="val 110520"/>
            </a:avLst>
          </a:prstGeom>
          <a:noFill/>
          <a:ln w="38100" cap="flat" cmpd="sng" algn="ctr">
            <a:solidFill>
              <a:schemeClr val="accent5">
                <a:lumMod val="75000"/>
              </a:schemeClr>
            </a:solidFill>
            <a:prstDash val="solid"/>
          </a:ln>
          <a:effectLst/>
        </p:spPr>
      </p:cxnSp>
      <p:cxnSp>
        <p:nvCxnSpPr>
          <p:cNvPr id="56" name="カギ線コネクタ 55"/>
          <p:cNvCxnSpPr>
            <a:stCxn id="41" idx="3"/>
            <a:endCxn id="55" idx="3"/>
          </p:cNvCxnSpPr>
          <p:nvPr/>
        </p:nvCxnSpPr>
        <p:spPr>
          <a:xfrm>
            <a:off x="5725932" y="2494916"/>
            <a:ext cx="2756809" cy="3680862"/>
          </a:xfrm>
          <a:prstGeom prst="bentConnector3">
            <a:avLst>
              <a:gd name="adj1" fmla="val 108292"/>
            </a:avLst>
          </a:prstGeom>
          <a:noFill/>
          <a:ln w="38100" cap="flat" cmpd="sng" algn="ctr">
            <a:solidFill>
              <a:schemeClr val="accent5">
                <a:lumMod val="75000"/>
              </a:schemeClr>
            </a:solidFill>
            <a:prstDash val="solid"/>
          </a:ln>
          <a:effectLst/>
        </p:spPr>
      </p:cxnSp>
      <p:cxnSp>
        <p:nvCxnSpPr>
          <p:cNvPr id="59" name="直線コネクタ 58"/>
          <p:cNvCxnSpPr>
            <a:stCxn id="46" idx="3"/>
            <a:endCxn id="55" idx="1"/>
          </p:cNvCxnSpPr>
          <p:nvPr/>
        </p:nvCxnSpPr>
        <p:spPr>
          <a:xfrm flipV="1">
            <a:off x="7084556" y="6175778"/>
            <a:ext cx="232077" cy="1705"/>
          </a:xfrm>
          <a:prstGeom prst="line">
            <a:avLst/>
          </a:prstGeom>
          <a:noFill/>
          <a:ln w="38100" cap="flat" cmpd="sng" algn="ctr">
            <a:solidFill>
              <a:schemeClr val="accent5">
                <a:lumMod val="75000"/>
              </a:schemeClr>
            </a:solidFill>
            <a:prstDash val="solid"/>
          </a:ln>
          <a:effectLst/>
        </p:spPr>
      </p:cxnSp>
      <p:sp>
        <p:nvSpPr>
          <p:cNvPr id="60" name="正方形/長方形 59"/>
          <p:cNvSpPr/>
          <p:nvPr/>
        </p:nvSpPr>
        <p:spPr>
          <a:xfrm>
            <a:off x="2460430" y="4175472"/>
            <a:ext cx="879474" cy="459860"/>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１学部</a:t>
            </a:r>
            <a:endParaRPr kumimoji="0" lang="en-US" altLang="ja-JP"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７研究科</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61" name="正方形/長方形 60"/>
          <p:cNvSpPr/>
          <p:nvPr/>
        </p:nvSpPr>
        <p:spPr>
          <a:xfrm>
            <a:off x="2472570" y="4655970"/>
            <a:ext cx="867333" cy="459860"/>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１附置研究所</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62" name="正方形/長方形 61"/>
          <p:cNvSpPr/>
          <p:nvPr/>
        </p:nvSpPr>
        <p:spPr>
          <a:xfrm>
            <a:off x="4247330" y="4271282"/>
            <a:ext cx="853810" cy="289366"/>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５研究科</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63" name="正方形/長方形 62"/>
          <p:cNvSpPr/>
          <p:nvPr/>
        </p:nvSpPr>
        <p:spPr>
          <a:xfrm>
            <a:off x="4246152" y="4662468"/>
            <a:ext cx="854988" cy="459860"/>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8" b="1" kern="0" dirty="0">
                <a:solidFill>
                  <a:prstClr val="white"/>
                </a:solidFill>
                <a:latin typeface="メイリオ"/>
                <a:ea typeface="メイリオ"/>
                <a:cs typeface="Meiryo UI" panose="020B0604030504040204" pitchFamily="50" charset="-128"/>
              </a:rPr>
              <a:t>1</a:t>
            </a: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附置究所</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64" name="正方形/長方形 63"/>
          <p:cNvSpPr/>
          <p:nvPr/>
        </p:nvSpPr>
        <p:spPr>
          <a:xfrm>
            <a:off x="5965236" y="4272106"/>
            <a:ext cx="807392" cy="289366"/>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４研究科</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sp>
        <p:nvSpPr>
          <p:cNvPr id="65" name="正方形/長方形 64"/>
          <p:cNvSpPr/>
          <p:nvPr/>
        </p:nvSpPr>
        <p:spPr>
          <a:xfrm>
            <a:off x="5835764" y="4693769"/>
            <a:ext cx="1053523" cy="459860"/>
          </a:xfrm>
          <a:prstGeom prst="rect">
            <a:avLst/>
          </a:prstGeom>
          <a:solidFill>
            <a:srgbClr val="4F81BD"/>
          </a:solidFill>
          <a:ln w="25400" cap="flat" cmpd="sng" algn="ctr">
            <a:no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8" b="1" kern="0" dirty="0">
                <a:solidFill>
                  <a:prstClr val="white"/>
                </a:solidFill>
                <a:latin typeface="メイリオ"/>
                <a:ea typeface="メイリオ"/>
                <a:cs typeface="Meiryo UI" panose="020B0604030504040204" pitchFamily="50" charset="-128"/>
              </a:rPr>
              <a:t>4</a:t>
            </a: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附置研究所</a:t>
            </a:r>
            <a:endParaRPr kumimoji="0" lang="en-US" altLang="ja-JP"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8" b="1" kern="0" dirty="0">
                <a:solidFill>
                  <a:prstClr val="white"/>
                </a:solidFill>
                <a:latin typeface="メイリオ"/>
                <a:ea typeface="メイリオ"/>
                <a:cs typeface="Meiryo UI" panose="020B0604030504040204" pitchFamily="50" charset="-128"/>
              </a:rPr>
              <a:t>2</a:t>
            </a:r>
            <a:r>
              <a:rPr kumimoji="0" lang="ja-JP" altLang="en-US" sz="1108"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センター</a:t>
            </a:r>
            <a:endParaRPr kumimoji="0" lang="ja-JP" altLang="en-US" sz="1108"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endParaRPr>
          </a:p>
        </p:txBody>
      </p:sp>
      <p:cxnSp>
        <p:nvCxnSpPr>
          <p:cNvPr id="66" name="曲線コネクタ 65"/>
          <p:cNvCxnSpPr>
            <a:stCxn id="60" idx="1"/>
            <a:endCxn id="61" idx="1"/>
          </p:cNvCxnSpPr>
          <p:nvPr/>
        </p:nvCxnSpPr>
        <p:spPr>
          <a:xfrm rot="10800000" flipH="1" flipV="1">
            <a:off x="2460430" y="4405402"/>
            <a:ext cx="12140" cy="480498"/>
          </a:xfrm>
          <a:prstGeom prst="curvedConnector3">
            <a:avLst>
              <a:gd name="adj1" fmla="val -1883031"/>
            </a:avLst>
          </a:prstGeom>
          <a:noFill/>
          <a:ln w="38100" cap="flat" cmpd="sng" algn="ctr">
            <a:solidFill>
              <a:schemeClr val="accent5">
                <a:lumMod val="75000"/>
              </a:schemeClr>
            </a:solidFill>
            <a:prstDash val="solid"/>
            <a:headEnd type="triangle"/>
            <a:tailEnd type="triangle"/>
          </a:ln>
          <a:effectLst/>
        </p:spPr>
      </p:cxnSp>
      <p:cxnSp>
        <p:nvCxnSpPr>
          <p:cNvPr id="67" name="曲線コネクタ 66"/>
          <p:cNvCxnSpPr>
            <a:stCxn id="62" idx="1"/>
            <a:endCxn id="63" idx="1"/>
          </p:cNvCxnSpPr>
          <p:nvPr/>
        </p:nvCxnSpPr>
        <p:spPr>
          <a:xfrm rot="10800000" flipV="1">
            <a:off x="4246152" y="4415964"/>
            <a:ext cx="1178" cy="476433"/>
          </a:xfrm>
          <a:prstGeom prst="curvedConnector3">
            <a:avLst>
              <a:gd name="adj1" fmla="val 19505772"/>
            </a:avLst>
          </a:prstGeom>
          <a:noFill/>
          <a:ln w="38100" cap="flat" cmpd="sng" algn="ctr">
            <a:solidFill>
              <a:schemeClr val="accent5">
                <a:lumMod val="75000"/>
              </a:schemeClr>
            </a:solidFill>
            <a:prstDash val="solid"/>
            <a:headEnd type="triangle"/>
            <a:tailEnd type="triangle"/>
          </a:ln>
          <a:effectLst/>
        </p:spPr>
      </p:cxnSp>
      <p:cxnSp>
        <p:nvCxnSpPr>
          <p:cNvPr id="68" name="曲線コネクタ 67"/>
          <p:cNvCxnSpPr>
            <a:stCxn id="64" idx="1"/>
            <a:endCxn id="65" idx="1"/>
          </p:cNvCxnSpPr>
          <p:nvPr/>
        </p:nvCxnSpPr>
        <p:spPr>
          <a:xfrm rot="10800000" flipV="1">
            <a:off x="5835764" y="4416789"/>
            <a:ext cx="129472" cy="506910"/>
          </a:xfrm>
          <a:prstGeom prst="curvedConnector3">
            <a:avLst>
              <a:gd name="adj1" fmla="val 276563"/>
            </a:avLst>
          </a:prstGeom>
          <a:noFill/>
          <a:ln w="38100" cap="flat" cmpd="sng" algn="ctr">
            <a:solidFill>
              <a:schemeClr val="accent5">
                <a:lumMod val="75000"/>
              </a:schemeClr>
            </a:solidFill>
            <a:prstDash val="solid"/>
            <a:headEnd type="triangle"/>
            <a:tailEnd type="triangle"/>
          </a:ln>
          <a:effectLst/>
        </p:spPr>
      </p:cxnSp>
      <p:sp>
        <p:nvSpPr>
          <p:cNvPr id="73" name="テキスト ボックス 72"/>
          <p:cNvSpPr txBox="1"/>
          <p:nvPr/>
        </p:nvSpPr>
        <p:spPr>
          <a:xfrm>
            <a:off x="3637945" y="6533071"/>
            <a:ext cx="5137945" cy="29117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＊「戦略会議」は、</a:t>
            </a:r>
            <a:r>
              <a:rPr kumimoji="1" lang="ja-JP" altLang="en-US" sz="1292" b="1" i="0" u="sng"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エディンバラ大学（英国）のカレッジ制</a:t>
            </a:r>
            <a:r>
              <a:rPr kumimoji="1" lang="ja-JP" altLang="en-US" sz="1292" b="1" i="0" u="none" strike="noStrike" kern="120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を参考</a:t>
            </a:r>
            <a:endParaRPr kumimoji="1" lang="ja-JP" altLang="en-US" sz="1292" b="1" i="0" u="none" strike="noStrike" kern="120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74" name="正方形/長方形 73"/>
          <p:cNvSpPr/>
          <p:nvPr/>
        </p:nvSpPr>
        <p:spPr>
          <a:xfrm>
            <a:off x="169739" y="1749808"/>
            <a:ext cx="2439939" cy="432000"/>
          </a:xfrm>
          <a:prstGeom prst="rect">
            <a:avLst/>
          </a:prstGeom>
          <a:solidFill>
            <a:srgbClr val="C0504D"/>
          </a:solidFill>
          <a:ln w="25400" cap="flat" cmpd="sng" algn="ctr">
            <a:solidFill>
              <a:srgbClr val="C0504D"/>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大学経営システムの一新</a:t>
            </a:r>
            <a:r>
              <a:rPr kumimoji="0" lang="ja-JP" altLang="en-US" sz="923"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a:t>
            </a:r>
            <a:r>
              <a:rPr kumimoji="0" lang="en-US" altLang="ja-JP" sz="923"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2017/8</a:t>
            </a:r>
            <a:r>
              <a:rPr kumimoji="0" lang="ja-JP" altLang="en-US" sz="923"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以降</a:t>
            </a:r>
            <a:r>
              <a:rPr kumimoji="0" lang="ja-JP" altLang="en-US" sz="923"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a:t>
            </a:r>
            <a:endParaRPr kumimoji="0" lang="en-US" altLang="ja-JP" sz="923"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endParaRPr>
          </a:p>
        </p:txBody>
      </p:sp>
      <p:sp>
        <p:nvSpPr>
          <p:cNvPr id="3" name="タイトル 2"/>
          <p:cNvSpPr>
            <a:spLocks noGrp="1"/>
          </p:cNvSpPr>
          <p:nvPr>
            <p:ph type="title"/>
          </p:nvPr>
        </p:nvSpPr>
        <p:spPr/>
        <p:txBody>
          <a:bodyPr/>
          <a:lstStyle/>
          <a:p>
            <a:r>
              <a:rPr lang="ja-JP" altLang="en-US" dirty="0" smtClean="0"/>
              <a:t>ガバナンス改革（運営体制）</a:t>
            </a:r>
            <a:endParaRPr kumimoji="1" lang="ja-JP" altLang="en-US" dirty="0"/>
          </a:p>
        </p:txBody>
      </p:sp>
      <p:sp>
        <p:nvSpPr>
          <p:cNvPr id="4" name="スライド番号プレースホルダー 3"/>
          <p:cNvSpPr>
            <a:spLocks noGrp="1"/>
          </p:cNvSpPr>
          <p:nvPr>
            <p:ph type="sldNum" sz="quarter" idx="12"/>
          </p:nvPr>
        </p:nvSpPr>
        <p:spPr>
          <a:xfrm>
            <a:off x="-116484" y="0"/>
            <a:ext cx="872060"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1" i="0" u="none" strike="noStrike" kern="1200" cap="none" spc="0" normalizeH="0" baseline="0" noProof="0" dirty="0" smtClean="0">
                <a:ln>
                  <a:noFill/>
                </a:ln>
                <a:solidFill>
                  <a:prstClr val="white"/>
                </a:solidFill>
                <a:effectLst/>
                <a:uLnTx/>
                <a:uFillTx/>
                <a:latin typeface="メイリオ"/>
                <a:ea typeface="メイリオ"/>
                <a:cs typeface="+mn-cs"/>
              </a:rPr>
              <a:t>付録９</a:t>
            </a:r>
            <a:endParaRPr kumimoji="1" lang="ja-JP" altLang="en-US"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18" name="フリーフォーム 117"/>
          <p:cNvSpPr/>
          <p:nvPr/>
        </p:nvSpPr>
        <p:spPr>
          <a:xfrm rot="4107802">
            <a:off x="213805" y="3311467"/>
            <a:ext cx="1780331" cy="2130923"/>
          </a:xfrm>
          <a:custGeom>
            <a:avLst/>
            <a:gdLst>
              <a:gd name="connsiteX0" fmla="*/ 6496 w 1780330"/>
              <a:gd name="connsiteY0" fmla="*/ 1593650 h 2130923"/>
              <a:gd name="connsiteX1" fmla="*/ 561156 w 1780330"/>
              <a:gd name="connsiteY1" fmla="*/ 188198 h 2130923"/>
              <a:gd name="connsiteX2" fmla="*/ 681405 w 1780330"/>
              <a:gd name="connsiteY2" fmla="*/ 136004 h 2130923"/>
              <a:gd name="connsiteX3" fmla="*/ 966106 w 1780330"/>
              <a:gd name="connsiteY3" fmla="*/ 248361 h 2130923"/>
              <a:gd name="connsiteX4" fmla="*/ 1053495 w 1780330"/>
              <a:gd name="connsiteY4" fmla="*/ 0 h 2130923"/>
              <a:gd name="connsiteX5" fmla="*/ 1169066 w 1780330"/>
              <a:gd name="connsiteY5" fmla="*/ 328459 h 2130923"/>
              <a:gd name="connsiteX6" fmla="*/ 1721640 w 1780330"/>
              <a:gd name="connsiteY6" fmla="*/ 546532 h 2130923"/>
              <a:gd name="connsiteX7" fmla="*/ 1773835 w 1780330"/>
              <a:gd name="connsiteY7" fmla="*/ 666781 h 2130923"/>
              <a:gd name="connsiteX8" fmla="*/ 1219174 w 1780330"/>
              <a:gd name="connsiteY8" fmla="*/ 2072233 h 2130923"/>
              <a:gd name="connsiteX9" fmla="*/ 1098926 w 1780330"/>
              <a:gd name="connsiteY9" fmla="*/ 2124427 h 2130923"/>
              <a:gd name="connsiteX10" fmla="*/ 58690 w 1780330"/>
              <a:gd name="connsiteY10" fmla="*/ 1713899 h 2130923"/>
              <a:gd name="connsiteX11" fmla="*/ 6496 w 1780330"/>
              <a:gd name="connsiteY11" fmla="*/ 1593650 h 2130923"/>
              <a:gd name="connsiteX0" fmla="*/ 6496 w 1780331"/>
              <a:gd name="connsiteY0" fmla="*/ 1593650 h 2130923"/>
              <a:gd name="connsiteX1" fmla="*/ 561156 w 1780331"/>
              <a:gd name="connsiteY1" fmla="*/ 188198 h 2130923"/>
              <a:gd name="connsiteX2" fmla="*/ 681405 w 1780331"/>
              <a:gd name="connsiteY2" fmla="*/ 136004 h 2130923"/>
              <a:gd name="connsiteX3" fmla="*/ 966106 w 1780331"/>
              <a:gd name="connsiteY3" fmla="*/ 248361 h 2130923"/>
              <a:gd name="connsiteX4" fmla="*/ 1053495 w 1780331"/>
              <a:gd name="connsiteY4" fmla="*/ 0 h 2130923"/>
              <a:gd name="connsiteX5" fmla="*/ 1169066 w 1780331"/>
              <a:gd name="connsiteY5" fmla="*/ 328459 h 2130923"/>
              <a:gd name="connsiteX6" fmla="*/ 1721640 w 1780331"/>
              <a:gd name="connsiteY6" fmla="*/ 546532 h 2130923"/>
              <a:gd name="connsiteX7" fmla="*/ 1773835 w 1780331"/>
              <a:gd name="connsiteY7" fmla="*/ 666781 h 2130923"/>
              <a:gd name="connsiteX8" fmla="*/ 1219174 w 1780331"/>
              <a:gd name="connsiteY8" fmla="*/ 2072233 h 2130923"/>
              <a:gd name="connsiteX9" fmla="*/ 1098926 w 1780331"/>
              <a:gd name="connsiteY9" fmla="*/ 2124427 h 2130923"/>
              <a:gd name="connsiteX10" fmla="*/ 58690 w 1780331"/>
              <a:gd name="connsiteY10" fmla="*/ 1713899 h 2130923"/>
              <a:gd name="connsiteX11" fmla="*/ 6496 w 1780331"/>
              <a:gd name="connsiteY11" fmla="*/ 1593650 h 2130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80331" h="2130923">
                <a:moveTo>
                  <a:pt x="6496" y="1593650"/>
                </a:moveTo>
                <a:lnTo>
                  <a:pt x="561156" y="188198"/>
                </a:lnTo>
                <a:cubicBezTo>
                  <a:pt x="579949" y="140579"/>
                  <a:pt x="633786" y="117211"/>
                  <a:pt x="681405" y="136004"/>
                </a:cubicBezTo>
                <a:lnTo>
                  <a:pt x="966106" y="248361"/>
                </a:lnTo>
                <a:lnTo>
                  <a:pt x="1053495" y="0"/>
                </a:lnTo>
                <a:lnTo>
                  <a:pt x="1169066" y="328459"/>
                </a:lnTo>
                <a:lnTo>
                  <a:pt x="1721640" y="546532"/>
                </a:lnTo>
                <a:cubicBezTo>
                  <a:pt x="1769259" y="565325"/>
                  <a:pt x="1792628" y="619162"/>
                  <a:pt x="1773835" y="666781"/>
                </a:cubicBezTo>
                <a:lnTo>
                  <a:pt x="1219174" y="2072233"/>
                </a:lnTo>
                <a:cubicBezTo>
                  <a:pt x="1200382" y="2119852"/>
                  <a:pt x="1146544" y="2143220"/>
                  <a:pt x="1098926" y="2124427"/>
                </a:cubicBezTo>
                <a:lnTo>
                  <a:pt x="58690" y="1713899"/>
                </a:lnTo>
                <a:cubicBezTo>
                  <a:pt x="11071" y="1695106"/>
                  <a:pt x="-12297" y="1641269"/>
                  <a:pt x="6496" y="1593650"/>
                </a:cubicBezTo>
                <a:close/>
              </a:path>
            </a:pathLst>
          </a:custGeom>
          <a:solidFill>
            <a:sysClr val="window" lastClr="FFFFFF"/>
          </a:solidFill>
          <a:ln w="25400" cap="flat" cmpd="sng" algn="ctr">
            <a:solidFill>
              <a:srgbClr val="4F81BD">
                <a:shade val="50000"/>
              </a:srgbClr>
            </a:solidFill>
            <a:prstDash val="solid"/>
          </a:ln>
          <a:effectLst/>
        </p:spPr>
        <p:txBody>
          <a:bodyPr wrap="square" tIns="72000" rtlCol="0" anchor="ctr">
            <a:noAutofit/>
          </a:bodyPr>
          <a:lstStyle/>
          <a:p>
            <a:pPr marL="0" marR="0" lvl="0" indent="0" algn="just" defTabSz="914400" rtl="0" eaLnBrk="1" fontAlgn="auto" latinLnBrk="0" hangingPunct="1">
              <a:lnSpc>
                <a:spcPts val="1700"/>
              </a:lnSpc>
              <a:spcBef>
                <a:spcPts val="0"/>
              </a:spcBef>
              <a:spcAft>
                <a:spcPts val="600"/>
              </a:spcAft>
              <a:buClr>
                <a:srgbClr val="055DCD"/>
              </a:buClr>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9" name="テキスト ボックス 18"/>
          <p:cNvSpPr txBox="1"/>
          <p:nvPr/>
        </p:nvSpPr>
        <p:spPr>
          <a:xfrm>
            <a:off x="266974" y="3797023"/>
            <a:ext cx="1526285" cy="1203338"/>
          </a:xfrm>
          <a:prstGeom prst="rect">
            <a:avLst/>
          </a:prstGeom>
          <a:noFill/>
        </p:spPr>
        <p:txBody>
          <a:bodyPr wrap="square" lIns="0" tIns="36000" rIns="0" bIns="0" rtlCol="0" anchor="ctr" anchorCtr="0">
            <a:spAutoFit/>
          </a:bodyPr>
          <a:lstStyle/>
          <a:p>
            <a:pPr marL="177800" marR="0" lvl="0" indent="-177800" algn="just" defTabSz="914400" rtl="0" eaLnBrk="1" fontAlgn="auto" latinLnBrk="0" hangingPunct="1">
              <a:lnSpc>
                <a:spcPts val="1700"/>
              </a:lnSpc>
              <a:spcBef>
                <a:spcPts val="0"/>
              </a:spcBef>
              <a:spcAft>
                <a:spcPts val="600"/>
              </a:spcAft>
              <a:buClr>
                <a:schemeClr val="tx1"/>
              </a:buClr>
              <a:buSzTx/>
              <a:buFont typeface="Wingdings" panose="05000000000000000000" pitchFamily="2" charset="2"/>
              <a:buChar char="l"/>
              <a:tabLst/>
              <a:defRPr/>
            </a:pP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人</a:t>
            </a:r>
            <a:r>
              <a:rPr kumimoji="0" lang="ja-JP" altLang="en-US" sz="1400" b="1" i="0" strike="noStrike" kern="0" cap="none" spc="-350" normalizeH="0" baseline="0" noProof="0" dirty="0">
                <a:ln>
                  <a:noFill/>
                </a:ln>
                <a:solidFill>
                  <a:srgbClr val="C00000"/>
                </a:solidFill>
                <a:effectLst/>
                <a:uLnTx/>
                <a:uFillTx/>
                <a:latin typeface="メイリオ"/>
                <a:ea typeface="メイリオ"/>
                <a:cs typeface="Meiryo UI" panose="020B0604030504040204" pitchFamily="50" charset="-128"/>
              </a:rPr>
              <a:t>事・</a:t>
            </a: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教</a:t>
            </a:r>
            <a:r>
              <a:rPr kumimoji="0" lang="ja-JP" altLang="en-US" sz="1400" b="1" i="0" strike="noStrike" kern="0" cap="none" spc="-350" normalizeH="0" baseline="0" noProof="0" dirty="0">
                <a:ln>
                  <a:noFill/>
                </a:ln>
                <a:solidFill>
                  <a:srgbClr val="C00000"/>
                </a:solidFill>
                <a:effectLst/>
                <a:uLnTx/>
                <a:uFillTx/>
                <a:latin typeface="メイリオ"/>
                <a:ea typeface="メイリオ"/>
                <a:cs typeface="Meiryo UI" panose="020B0604030504040204" pitchFamily="50" charset="-128"/>
              </a:rPr>
              <a:t>育・</a:t>
            </a: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研究戦略</a:t>
            </a:r>
            <a:r>
              <a:rPr kumimoji="0" lang="ja-JP" altLang="en-US" sz="1400" b="1" i="0"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を立案</a:t>
            </a:r>
            <a:r>
              <a:rPr kumimoji="0" lang="ja-JP" altLang="en-US" sz="1400" b="1" kern="0" dirty="0" smtClean="0">
                <a:solidFill>
                  <a:prstClr val="black"/>
                </a:solidFill>
                <a:latin typeface="メイリオ"/>
                <a:ea typeface="メイリオ"/>
                <a:cs typeface="Meiryo UI" panose="020B0604030504040204" pitchFamily="50" charset="-128"/>
              </a:rPr>
              <a:t>する</a:t>
            </a:r>
            <a:r>
              <a:rPr kumimoji="0" lang="ja-JP" altLang="en-US" sz="1400" b="1" kern="0" dirty="0">
                <a:solidFill>
                  <a:prstClr val="black"/>
                </a:solidFill>
                <a:latin typeface="メイリオ"/>
                <a:ea typeface="メイリオ"/>
                <a:cs typeface="Meiryo UI" panose="020B0604030504040204" pitchFamily="50" charset="-128"/>
              </a:rPr>
              <a:t>。</a:t>
            </a:r>
            <a:endParaRPr kumimoji="0" lang="en-US" altLang="ja-JP"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a:p>
            <a:pPr marL="177800" marR="0" lvl="0" indent="-177800" algn="just" defTabSz="914400" rtl="0" eaLnBrk="1" fontAlgn="auto" latinLnBrk="0" hangingPunct="1">
              <a:lnSpc>
                <a:spcPts val="1700"/>
              </a:lnSpc>
              <a:spcBef>
                <a:spcPts val="0"/>
              </a:spcBef>
              <a:spcAft>
                <a:spcPts val="600"/>
              </a:spcAft>
              <a:buClr>
                <a:schemeClr val="tx1"/>
              </a:buClr>
              <a:buSzTx/>
              <a:buFont typeface="Wingdings" panose="05000000000000000000" pitchFamily="2" charset="2"/>
              <a:buChar char="l"/>
              <a:tabLst/>
              <a:defRPr/>
            </a:pP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課</a:t>
            </a:r>
            <a:r>
              <a:rPr kumimoji="0" lang="ja-JP" altLang="en-US" sz="1400" b="1" i="0" strike="noStrike" kern="0" cap="none" spc="-350" normalizeH="0" baseline="0" noProof="0" dirty="0">
                <a:ln>
                  <a:noFill/>
                </a:ln>
                <a:solidFill>
                  <a:prstClr val="black"/>
                </a:solidFill>
                <a:effectLst/>
                <a:uLnTx/>
                <a:uFillTx/>
                <a:latin typeface="メイリオ"/>
                <a:ea typeface="メイリオ"/>
                <a:cs typeface="Meiryo UI" panose="020B0604030504040204" pitchFamily="50" charset="-128"/>
              </a:rPr>
              <a:t>題・</a:t>
            </a: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ニーズに</a:t>
            </a:r>
            <a:r>
              <a:rPr kumimoji="0" lang="ja-JP" altLang="en-US" sz="1400" b="1" i="0"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応じた</a:t>
            </a:r>
            <a:r>
              <a:rPr kumimoji="0" lang="ja-JP" altLang="en-US" sz="1400" b="1" i="0" strike="noStrike" kern="0" cap="none" spc="0" normalizeH="0" baseline="0" noProof="0" dirty="0" smtClean="0">
                <a:ln>
                  <a:noFill/>
                </a:ln>
                <a:solidFill>
                  <a:srgbClr val="C00000"/>
                </a:solidFill>
                <a:effectLst/>
                <a:uLnTx/>
                <a:uFillTx/>
                <a:latin typeface="メイリオ"/>
                <a:ea typeface="メイリオ"/>
                <a:cs typeface="Meiryo UI" panose="020B0604030504040204" pitchFamily="50" charset="-128"/>
              </a:rPr>
              <a:t>組織編成</a:t>
            </a:r>
            <a:r>
              <a:rPr kumimoji="0" lang="ja-JP" altLang="en-US" sz="1400" b="1" i="0"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を立案する。</a:t>
            </a:r>
            <a:endParaRPr kumimoji="0" lang="en-US" altLang="ja-JP"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16" name="フリーフォーム 115"/>
          <p:cNvSpPr/>
          <p:nvPr/>
        </p:nvSpPr>
        <p:spPr>
          <a:xfrm rot="4107802">
            <a:off x="1425293" y="1612339"/>
            <a:ext cx="1611964" cy="2296800"/>
          </a:xfrm>
          <a:custGeom>
            <a:avLst/>
            <a:gdLst>
              <a:gd name="connsiteX0" fmla="*/ 4996 w 1611964"/>
              <a:gd name="connsiteY0" fmla="*/ 1883537 h 2296800"/>
              <a:gd name="connsiteX1" fmla="*/ 674189 w 1611964"/>
              <a:gd name="connsiteY1" fmla="*/ 187871 h 2296800"/>
              <a:gd name="connsiteX2" fmla="*/ 766683 w 1611964"/>
              <a:gd name="connsiteY2" fmla="*/ 147724 h 2296800"/>
              <a:gd name="connsiteX3" fmla="*/ 1109412 w 1611964"/>
              <a:gd name="connsiteY3" fmla="*/ 282982 h 2296800"/>
              <a:gd name="connsiteX4" fmla="*/ 1208982 w 1611964"/>
              <a:gd name="connsiteY4" fmla="*/ 0 h 2296800"/>
              <a:gd name="connsiteX5" fmla="*/ 1340663 w 1611964"/>
              <a:gd name="connsiteY5" fmla="*/ 374245 h 2296800"/>
              <a:gd name="connsiteX6" fmla="*/ 1566821 w 1611964"/>
              <a:gd name="connsiteY6" fmla="*/ 463498 h 2296800"/>
              <a:gd name="connsiteX7" fmla="*/ 1606967 w 1611964"/>
              <a:gd name="connsiteY7" fmla="*/ 555991 h 2296800"/>
              <a:gd name="connsiteX8" fmla="*/ 937774 w 1611964"/>
              <a:gd name="connsiteY8" fmla="*/ 2251657 h 2296800"/>
              <a:gd name="connsiteX9" fmla="*/ 845281 w 1611964"/>
              <a:gd name="connsiteY9" fmla="*/ 2291804 h 2296800"/>
              <a:gd name="connsiteX10" fmla="*/ 45143 w 1611964"/>
              <a:gd name="connsiteY10" fmla="*/ 1976030 h 2296800"/>
              <a:gd name="connsiteX11" fmla="*/ 4996 w 1611964"/>
              <a:gd name="connsiteY11" fmla="*/ 1883537 h 229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1964" h="2296800">
                <a:moveTo>
                  <a:pt x="4996" y="1883537"/>
                </a:moveTo>
                <a:lnTo>
                  <a:pt x="674189" y="187871"/>
                </a:lnTo>
                <a:cubicBezTo>
                  <a:pt x="688644" y="151243"/>
                  <a:pt x="730055" y="133269"/>
                  <a:pt x="766683" y="147724"/>
                </a:cubicBezTo>
                <a:lnTo>
                  <a:pt x="1109412" y="282982"/>
                </a:lnTo>
                <a:lnTo>
                  <a:pt x="1208982" y="0"/>
                </a:lnTo>
                <a:lnTo>
                  <a:pt x="1340663" y="374245"/>
                </a:lnTo>
                <a:lnTo>
                  <a:pt x="1566821" y="463498"/>
                </a:lnTo>
                <a:cubicBezTo>
                  <a:pt x="1603448" y="477953"/>
                  <a:pt x="1621423" y="519363"/>
                  <a:pt x="1606967" y="555991"/>
                </a:cubicBezTo>
                <a:lnTo>
                  <a:pt x="937774" y="2251657"/>
                </a:lnTo>
                <a:cubicBezTo>
                  <a:pt x="923319" y="2288285"/>
                  <a:pt x="881909" y="2306259"/>
                  <a:pt x="845281" y="2291804"/>
                </a:cubicBezTo>
                <a:lnTo>
                  <a:pt x="45143" y="1976030"/>
                </a:lnTo>
                <a:cubicBezTo>
                  <a:pt x="8515" y="1961575"/>
                  <a:pt x="-9459" y="1920165"/>
                  <a:pt x="4996" y="1883537"/>
                </a:cubicBezTo>
                <a:close/>
              </a:path>
            </a:pathLst>
          </a:custGeom>
          <a:solidFill>
            <a:sysClr val="window" lastClr="FFFFFF"/>
          </a:solidFill>
          <a:ln w="25400" cap="flat" cmpd="sng" algn="ctr">
            <a:solidFill>
              <a:srgbClr val="4F81BD">
                <a:shade val="50000"/>
              </a:srgbClr>
            </a:solidFill>
            <a:prstDash val="solid"/>
          </a:ln>
          <a:effectLst/>
        </p:spPr>
        <p:txBody>
          <a:bodyPr wrap="square" tIns="72000" rtlCol="0" anchor="ctr">
            <a:noAutofit/>
          </a:bodyPr>
          <a:lstStyle/>
          <a:p>
            <a:pPr marL="0" marR="0" lvl="0" indent="0" algn="just" defTabSz="914400" rtl="0" eaLnBrk="1" fontAlgn="auto" latinLnBrk="0" hangingPunct="1">
              <a:lnSpc>
                <a:spcPts val="1700"/>
              </a:lnSpc>
              <a:spcBef>
                <a:spcPts val="0"/>
              </a:spcBef>
              <a:spcAft>
                <a:spcPts val="600"/>
              </a:spcAft>
              <a:buClr>
                <a:srgbClr val="055DCD"/>
              </a:buClr>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93" name="テキスト ボックス 92"/>
          <p:cNvSpPr txBox="1"/>
          <p:nvPr/>
        </p:nvSpPr>
        <p:spPr>
          <a:xfrm>
            <a:off x="1231985" y="2319223"/>
            <a:ext cx="1819489" cy="908385"/>
          </a:xfrm>
          <a:prstGeom prst="rect">
            <a:avLst/>
          </a:prstGeom>
          <a:noFill/>
        </p:spPr>
        <p:txBody>
          <a:bodyPr wrap="square" lIns="0" tIns="36000" rIns="0" bIns="0" rtlCol="0" anchor="ctr" anchorCtr="0">
            <a:spAutoFit/>
          </a:bodyPr>
          <a:lstStyle/>
          <a:p>
            <a:pPr marL="177800" marR="0" lvl="0" indent="-177800" algn="just" defTabSz="914400" rtl="0" eaLnBrk="1" fontAlgn="auto" latinLnBrk="0" hangingPunct="1">
              <a:lnSpc>
                <a:spcPts val="1700"/>
              </a:lnSpc>
              <a:spcBef>
                <a:spcPts val="0"/>
              </a:spcBef>
              <a:spcAft>
                <a:spcPts val="600"/>
              </a:spcAft>
              <a:buClr>
                <a:schemeClr val="tx1"/>
              </a:buClr>
              <a:buSzTx/>
              <a:buFont typeface="Wingdings" panose="05000000000000000000" pitchFamily="2" charset="2"/>
              <a:buChar char="l"/>
              <a:tabLst/>
              <a:defRPr/>
            </a:pP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中長期的な経営</a:t>
            </a:r>
            <a:r>
              <a:rPr kumimoji="0" lang="ja-JP" altLang="en-US" sz="1400" b="1" i="0"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戦略に</a:t>
            </a: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基づき、</a:t>
            </a: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戦略的リソース配分</a:t>
            </a: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・評価</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を</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実施する。</a:t>
            </a:r>
            <a:endPar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04" name="テキスト ボックス 103"/>
          <p:cNvSpPr txBox="1"/>
          <p:nvPr/>
        </p:nvSpPr>
        <p:spPr>
          <a:xfrm>
            <a:off x="3625293" y="1923277"/>
            <a:ext cx="2023941" cy="549313"/>
          </a:xfrm>
          <a:prstGeom prst="rect">
            <a:avLst/>
          </a:prstGeom>
          <a:noFill/>
        </p:spPr>
        <p:txBody>
          <a:bodyPr wrap="square" lIns="0" tIns="36000" rIns="0" bIns="0" rtlCol="0" anchor="ctr" anchorCtr="0">
            <a:spAutoFit/>
          </a:bodyPr>
          <a:lstStyle/>
          <a:p>
            <a:pPr marL="0" marR="0" lvl="0" indent="0" algn="ctr" defTabSz="914400" rtl="0" eaLnBrk="1" fontAlgn="auto" latinLnBrk="0" hangingPunct="1">
              <a:lnSpc>
                <a:spcPts val="1700"/>
              </a:lnSpc>
              <a:spcBef>
                <a:spcPts val="0"/>
              </a:spcBef>
              <a:spcAft>
                <a:spcPts val="600"/>
              </a:spcAft>
              <a:buClr>
                <a:srgbClr val="055DCD"/>
              </a:buClr>
              <a:buSzTx/>
              <a:buFontTx/>
              <a:buNone/>
              <a:tabLst/>
              <a:defRPr/>
            </a:pPr>
            <a:r>
              <a:rPr kumimoji="0" lang="zh-TW" altLang="en-US" sz="1800"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大学本部</a:t>
            </a:r>
          </a:p>
          <a:p>
            <a:pPr marL="0" marR="0" lvl="0" indent="0" algn="ctr" defTabSz="914400" rtl="0" eaLnBrk="1" fontAlgn="auto" latinLnBrk="0" hangingPunct="1">
              <a:lnSpc>
                <a:spcPts val="1700"/>
              </a:lnSpc>
              <a:spcBef>
                <a:spcPts val="0"/>
              </a:spcBef>
              <a:spcAft>
                <a:spcPts val="600"/>
              </a:spcAft>
              <a:buClr>
                <a:srgbClr val="055DCD"/>
              </a:buClr>
              <a:buSzTx/>
              <a:buFontTx/>
              <a:buNone/>
              <a:tabLst/>
              <a:defRPr/>
            </a:pPr>
            <a:r>
              <a:rPr kumimoji="0" lang="zh-TW" altLang="en-US" sz="1400"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（執行部＋事務機構）</a:t>
            </a:r>
          </a:p>
        </p:txBody>
      </p:sp>
      <p:sp>
        <p:nvSpPr>
          <p:cNvPr id="117" name="フリーフォーム 116"/>
          <p:cNvSpPr/>
          <p:nvPr/>
        </p:nvSpPr>
        <p:spPr>
          <a:xfrm>
            <a:off x="5704424" y="2269739"/>
            <a:ext cx="2289051" cy="1002790"/>
          </a:xfrm>
          <a:custGeom>
            <a:avLst/>
            <a:gdLst>
              <a:gd name="connsiteX0" fmla="*/ 394815 w 2289051"/>
              <a:gd name="connsiteY0" fmla="*/ 0 h 1002790"/>
              <a:gd name="connsiteX1" fmla="*/ 2217753 w 2289051"/>
              <a:gd name="connsiteY1" fmla="*/ 0 h 1002790"/>
              <a:gd name="connsiteX2" fmla="*/ 2289051 w 2289051"/>
              <a:gd name="connsiteY2" fmla="*/ 71298 h 1002790"/>
              <a:gd name="connsiteX3" fmla="*/ 2289051 w 2289051"/>
              <a:gd name="connsiteY3" fmla="*/ 931492 h 1002790"/>
              <a:gd name="connsiteX4" fmla="*/ 2217753 w 2289051"/>
              <a:gd name="connsiteY4" fmla="*/ 1002790 h 1002790"/>
              <a:gd name="connsiteX5" fmla="*/ 394815 w 2289051"/>
              <a:gd name="connsiteY5" fmla="*/ 1002790 h 1002790"/>
              <a:gd name="connsiteX6" fmla="*/ 323517 w 2289051"/>
              <a:gd name="connsiteY6" fmla="*/ 931492 h 1002790"/>
              <a:gd name="connsiteX7" fmla="*/ 323517 w 2289051"/>
              <a:gd name="connsiteY7" fmla="*/ 708940 h 1002790"/>
              <a:gd name="connsiteX8" fmla="*/ 0 w 2289051"/>
              <a:gd name="connsiteY8" fmla="*/ 428489 h 1002790"/>
              <a:gd name="connsiteX9" fmla="*/ 323517 w 2289051"/>
              <a:gd name="connsiteY9" fmla="*/ 440644 h 1002790"/>
              <a:gd name="connsiteX10" fmla="*/ 323517 w 2289051"/>
              <a:gd name="connsiteY10" fmla="*/ 71298 h 1002790"/>
              <a:gd name="connsiteX11" fmla="*/ 394815 w 2289051"/>
              <a:gd name="connsiteY11" fmla="*/ 0 h 100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9051" h="1002790">
                <a:moveTo>
                  <a:pt x="394815" y="0"/>
                </a:moveTo>
                <a:lnTo>
                  <a:pt x="2217753" y="0"/>
                </a:lnTo>
                <a:cubicBezTo>
                  <a:pt x="2257130" y="0"/>
                  <a:pt x="2289051" y="31921"/>
                  <a:pt x="2289051" y="71298"/>
                </a:cubicBezTo>
                <a:lnTo>
                  <a:pt x="2289051" y="931492"/>
                </a:lnTo>
                <a:cubicBezTo>
                  <a:pt x="2289051" y="970869"/>
                  <a:pt x="2257130" y="1002790"/>
                  <a:pt x="2217753" y="1002790"/>
                </a:cubicBezTo>
                <a:lnTo>
                  <a:pt x="394815" y="1002790"/>
                </a:lnTo>
                <a:cubicBezTo>
                  <a:pt x="355438" y="1002790"/>
                  <a:pt x="323517" y="970869"/>
                  <a:pt x="323517" y="931492"/>
                </a:cubicBezTo>
                <a:lnTo>
                  <a:pt x="323517" y="708940"/>
                </a:lnTo>
                <a:lnTo>
                  <a:pt x="0" y="428489"/>
                </a:lnTo>
                <a:lnTo>
                  <a:pt x="323517" y="440644"/>
                </a:lnTo>
                <a:lnTo>
                  <a:pt x="323517" y="71298"/>
                </a:lnTo>
                <a:cubicBezTo>
                  <a:pt x="323517" y="31921"/>
                  <a:pt x="355438" y="0"/>
                  <a:pt x="394815" y="0"/>
                </a:cubicBezTo>
                <a:close/>
              </a:path>
            </a:pathLst>
          </a:custGeom>
          <a:solidFill>
            <a:sysClr val="window" lastClr="FFFFFF"/>
          </a:solidFill>
          <a:ln w="25400" cap="flat" cmpd="sng" algn="ctr">
            <a:solidFill>
              <a:srgbClr val="4F81BD">
                <a:shade val="50000"/>
              </a:srgbClr>
            </a:solidFill>
            <a:prstDash val="solid"/>
          </a:ln>
          <a:effectLst/>
        </p:spPr>
        <p:txBody>
          <a:bodyPr wrap="square" tIns="72000" rtlCol="0" anchor="ctr">
            <a:noAutofit/>
          </a:bodyPr>
          <a:lstStyle/>
          <a:p>
            <a:pPr marL="0" marR="0" lvl="0" indent="0" algn="just" defTabSz="914400" rtl="0" eaLnBrk="1" fontAlgn="auto" latinLnBrk="0" hangingPunct="1">
              <a:lnSpc>
                <a:spcPts val="1700"/>
              </a:lnSpc>
              <a:spcBef>
                <a:spcPts val="0"/>
              </a:spcBef>
              <a:spcAft>
                <a:spcPts val="600"/>
              </a:spcAft>
              <a:buClr>
                <a:srgbClr val="055DCD"/>
              </a:buClr>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06" name="テキスト ボックス 105"/>
          <p:cNvSpPr txBox="1"/>
          <p:nvPr/>
        </p:nvSpPr>
        <p:spPr>
          <a:xfrm>
            <a:off x="6099341" y="2447641"/>
            <a:ext cx="1721202" cy="690377"/>
          </a:xfrm>
          <a:prstGeom prst="rect">
            <a:avLst/>
          </a:prstGeom>
          <a:noFill/>
        </p:spPr>
        <p:txBody>
          <a:bodyPr wrap="square" lIns="0" tIns="36000" rIns="0" bIns="0" rtlCol="0" anchor="ctr" anchorCtr="0">
            <a:spAutoFit/>
          </a:bodyPr>
          <a:lstStyle/>
          <a:p>
            <a:pPr marL="177800" marR="0" lvl="0" indent="-177800" algn="just" defTabSz="914400" rtl="0" eaLnBrk="1" fontAlgn="auto" latinLnBrk="0" hangingPunct="1">
              <a:lnSpc>
                <a:spcPts val="1700"/>
              </a:lnSpc>
              <a:spcBef>
                <a:spcPts val="0"/>
              </a:spcBef>
              <a:spcAft>
                <a:spcPts val="600"/>
              </a:spcAft>
              <a:buClr>
                <a:schemeClr val="tx1"/>
              </a:buClr>
              <a:buSzTx/>
              <a:buFont typeface="Wingdings" panose="05000000000000000000" pitchFamily="2" charset="2"/>
              <a:buChar char="l"/>
              <a:tabLst/>
              <a:defRPr/>
            </a:pP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全学の教</a:t>
            </a:r>
            <a:r>
              <a:rPr kumimoji="0" lang="ja-JP" altLang="en-US" sz="1400" b="1" i="0" strike="noStrike" kern="0" cap="none" spc="-350" normalizeH="0" baseline="0" noProof="0" dirty="0">
                <a:ln>
                  <a:noFill/>
                </a:ln>
                <a:solidFill>
                  <a:srgbClr val="C00000"/>
                </a:solidFill>
                <a:effectLst/>
                <a:uLnTx/>
                <a:uFillTx/>
                <a:latin typeface="メイリオ"/>
                <a:ea typeface="メイリオ"/>
                <a:cs typeface="Meiryo UI" panose="020B0604030504040204" pitchFamily="50" charset="-128"/>
              </a:rPr>
              <a:t>育・</a:t>
            </a:r>
            <a:r>
              <a:rPr kumimoji="0" lang="ja-JP" altLang="en-US" sz="1400" b="1" i="0" strike="noStrike" kern="0" cap="none" spc="0" normalizeH="0" baseline="0" noProof="0" dirty="0">
                <a:ln>
                  <a:noFill/>
                </a:ln>
                <a:solidFill>
                  <a:srgbClr val="C00000"/>
                </a:solidFill>
                <a:effectLst/>
                <a:uLnTx/>
                <a:uFillTx/>
                <a:latin typeface="メイリオ"/>
                <a:ea typeface="メイリオ"/>
                <a:cs typeface="Meiryo UI" panose="020B0604030504040204" pitchFamily="50" charset="-128"/>
              </a:rPr>
              <a:t>研究・国際戦略の企画</a:t>
            </a:r>
            <a:r>
              <a:rPr kumimoji="0" lang="ja-JP" altLang="en-US" sz="1400" b="1" i="0"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・運用</a:t>
            </a: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rPr>
              <a:t>を</a:t>
            </a:r>
            <a:r>
              <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eiryo UI" panose="020B0604030504040204" pitchFamily="50" charset="-128"/>
              </a:rPr>
              <a:t>実施する。</a:t>
            </a:r>
            <a:endPar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19" name="フリーフォーム 118"/>
          <p:cNvSpPr/>
          <p:nvPr/>
        </p:nvSpPr>
        <p:spPr>
          <a:xfrm>
            <a:off x="7239169" y="4560648"/>
            <a:ext cx="1798295" cy="1514028"/>
          </a:xfrm>
          <a:custGeom>
            <a:avLst/>
            <a:gdLst>
              <a:gd name="connsiteX0" fmla="*/ 116014 w 1665442"/>
              <a:gd name="connsiteY0" fmla="*/ 0 h 1849068"/>
              <a:gd name="connsiteX1" fmla="*/ 1549428 w 1665442"/>
              <a:gd name="connsiteY1" fmla="*/ 0 h 1849068"/>
              <a:gd name="connsiteX2" fmla="*/ 1665442 w 1665442"/>
              <a:gd name="connsiteY2" fmla="*/ 116014 h 1849068"/>
              <a:gd name="connsiteX3" fmla="*/ 1665442 w 1665442"/>
              <a:gd name="connsiteY3" fmla="*/ 1515692 h 1849068"/>
              <a:gd name="connsiteX4" fmla="*/ 1549428 w 1665442"/>
              <a:gd name="connsiteY4" fmla="*/ 1631706 h 1849068"/>
              <a:gd name="connsiteX5" fmla="*/ 1069121 w 1665442"/>
              <a:gd name="connsiteY5" fmla="*/ 1631706 h 1849068"/>
              <a:gd name="connsiteX6" fmla="*/ 807661 w 1665442"/>
              <a:gd name="connsiteY6" fmla="*/ 1849068 h 1849068"/>
              <a:gd name="connsiteX7" fmla="*/ 851853 w 1665442"/>
              <a:gd name="connsiteY7" fmla="*/ 1631706 h 1849068"/>
              <a:gd name="connsiteX8" fmla="*/ 116014 w 1665442"/>
              <a:gd name="connsiteY8" fmla="*/ 1631706 h 1849068"/>
              <a:gd name="connsiteX9" fmla="*/ 0 w 1665442"/>
              <a:gd name="connsiteY9" fmla="*/ 1515692 h 1849068"/>
              <a:gd name="connsiteX10" fmla="*/ 0 w 1665442"/>
              <a:gd name="connsiteY10" fmla="*/ 116014 h 1849068"/>
              <a:gd name="connsiteX11" fmla="*/ 116014 w 1665442"/>
              <a:gd name="connsiteY11" fmla="*/ 0 h 1849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5442" h="1849068">
                <a:moveTo>
                  <a:pt x="116014" y="0"/>
                </a:moveTo>
                <a:lnTo>
                  <a:pt x="1549428" y="0"/>
                </a:lnTo>
                <a:cubicBezTo>
                  <a:pt x="1613501" y="0"/>
                  <a:pt x="1665442" y="51941"/>
                  <a:pt x="1665442" y="116014"/>
                </a:cubicBezTo>
                <a:lnTo>
                  <a:pt x="1665442" y="1515692"/>
                </a:lnTo>
                <a:cubicBezTo>
                  <a:pt x="1665442" y="1579765"/>
                  <a:pt x="1613501" y="1631706"/>
                  <a:pt x="1549428" y="1631706"/>
                </a:cubicBezTo>
                <a:lnTo>
                  <a:pt x="1069121" y="1631706"/>
                </a:lnTo>
                <a:lnTo>
                  <a:pt x="807661" y="1849068"/>
                </a:lnTo>
                <a:lnTo>
                  <a:pt x="851853" y="1631706"/>
                </a:lnTo>
                <a:lnTo>
                  <a:pt x="116014" y="1631706"/>
                </a:lnTo>
                <a:cubicBezTo>
                  <a:pt x="51941" y="1631706"/>
                  <a:pt x="0" y="1579765"/>
                  <a:pt x="0" y="1515692"/>
                </a:cubicBezTo>
                <a:lnTo>
                  <a:pt x="0" y="116014"/>
                </a:lnTo>
                <a:cubicBezTo>
                  <a:pt x="0" y="51941"/>
                  <a:pt x="51941" y="0"/>
                  <a:pt x="116014" y="0"/>
                </a:cubicBezTo>
                <a:close/>
              </a:path>
            </a:pathLst>
          </a:custGeom>
          <a:solidFill>
            <a:sysClr val="window" lastClr="FFFFFF"/>
          </a:solidFill>
          <a:ln w="25400" cap="flat" cmpd="sng" algn="ctr">
            <a:solidFill>
              <a:srgbClr val="4F81BD">
                <a:shade val="50000"/>
              </a:srgbClr>
            </a:solidFill>
            <a:prstDash val="solid"/>
          </a:ln>
          <a:effectLst/>
        </p:spPr>
        <p:txBody>
          <a:bodyPr wrap="square" tIns="72000" rtlCol="0" anchor="ctr">
            <a:noAutofit/>
          </a:bodyPr>
          <a:lstStyle/>
          <a:p>
            <a:pPr marL="0" marR="0" lvl="0" indent="0" algn="just" defTabSz="914400" rtl="0" eaLnBrk="1" fontAlgn="auto" latinLnBrk="0" hangingPunct="1">
              <a:lnSpc>
                <a:spcPts val="1700"/>
              </a:lnSpc>
              <a:spcBef>
                <a:spcPts val="0"/>
              </a:spcBef>
              <a:spcAft>
                <a:spcPts val="600"/>
              </a:spcAft>
              <a:buClr>
                <a:srgbClr val="055DCD"/>
              </a:buClr>
              <a:buSzTx/>
              <a:buFontTx/>
              <a:buNone/>
              <a:tabLst/>
              <a:defRPr/>
            </a:pP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55" name="正方形/長方形 54"/>
          <p:cNvSpPr/>
          <p:nvPr/>
        </p:nvSpPr>
        <p:spPr>
          <a:xfrm>
            <a:off x="7316633" y="5971958"/>
            <a:ext cx="1166108" cy="407639"/>
          </a:xfrm>
          <a:prstGeom prst="rect">
            <a:avLst/>
          </a:prstGeom>
          <a:solidFill>
            <a:srgbClr val="4F81BD"/>
          </a:solidFill>
          <a:ln w="25400" cap="flat" cmpd="sng" algn="ctr">
            <a:solidFill>
              <a:srgbClr val="4F81BD">
                <a:shade val="50000"/>
              </a:srgbClr>
            </a:solidFill>
            <a:prstDash val="solid"/>
          </a:ln>
          <a:effectLst/>
        </p:spPr>
        <p:txBody>
          <a:bodyPr wrap="square" tIns="72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prstClr val="white"/>
                </a:solidFill>
                <a:effectLst/>
                <a:uLnTx/>
                <a:uFillTx/>
                <a:latin typeface="メイリオ"/>
                <a:ea typeface="メイリオ"/>
                <a:cs typeface="Meiryo UI" panose="020B0604030504040204" pitchFamily="50" charset="-128"/>
              </a:rPr>
              <a:t>共</a:t>
            </a:r>
            <a:r>
              <a:rPr kumimoji="0" lang="ja-JP" altLang="en-US" sz="1292"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rPr>
              <a:t>創機構</a:t>
            </a:r>
            <a:endParaRPr kumimoji="0" lang="en-US" altLang="ja-JP" sz="1292" b="1" i="0" u="none" strike="noStrike" kern="0" cap="none" spc="0" normalizeH="0" baseline="0" noProof="0" dirty="0" smtClean="0">
              <a:ln>
                <a:noFill/>
              </a:ln>
              <a:solidFill>
                <a:prstClr val="white"/>
              </a:solidFill>
              <a:effectLst/>
              <a:uLnTx/>
              <a:uFillTx/>
              <a:latin typeface="メイリオ"/>
              <a:ea typeface="メイリオ"/>
              <a:cs typeface="Meiryo UI" panose="020B0604030504040204" pitchFamily="50" charset="-128"/>
            </a:endParaRPr>
          </a:p>
        </p:txBody>
      </p:sp>
      <p:sp>
        <p:nvSpPr>
          <p:cNvPr id="69" name="角丸四角形 68"/>
          <p:cNvSpPr/>
          <p:nvPr/>
        </p:nvSpPr>
        <p:spPr>
          <a:xfrm>
            <a:off x="252506" y="630947"/>
            <a:ext cx="8784958" cy="1015508"/>
          </a:xfrm>
          <a:prstGeom prst="roundRect">
            <a:avLst/>
          </a:prstGeom>
          <a:solidFill>
            <a:srgbClr val="4F81BD">
              <a:lumMod val="20000"/>
              <a:lumOff val="80000"/>
            </a:srgbClr>
          </a:solidFill>
          <a:ln w="12700" cap="flat" cmpd="sng" algn="ctr">
            <a:solidFill>
              <a:srgbClr val="4F81BD">
                <a:shade val="50000"/>
              </a:srgbClr>
            </a:solidFill>
            <a:prstDash val="solid"/>
            <a:miter lim="800000"/>
          </a:ln>
          <a:effectLst/>
        </p:spPr>
        <p:txBody>
          <a:bodyPr rtlCol="0" anchor="ctr"/>
          <a:lstStyle/>
          <a:p>
            <a:pPr marL="285750" lvl="0" indent="-285750" algn="just">
              <a:buClr>
                <a:prstClr val="black"/>
              </a:buClr>
              <a:buFont typeface="Wingdings" panose="05000000000000000000" pitchFamily="2" charset="2"/>
              <a:buChar char="l"/>
              <a:defRPr/>
            </a:pPr>
            <a:r>
              <a:rPr lang="ja-JP" altLang="en-US" sz="1400" b="1" dirty="0">
                <a:solidFill>
                  <a:srgbClr val="C00000"/>
                </a:solidFill>
                <a:cs typeface="Meiryo UI" panose="020B0604030504040204" pitchFamily="50" charset="-128"/>
              </a:rPr>
              <a:t>戦略的リソース配分、ニーズ・課題に対応した学際融合推進や組織再編、コスト削減を効率的・効果的に行なう</a:t>
            </a:r>
            <a:r>
              <a:rPr lang="ja-JP" altLang="en-US" sz="1400" b="1" dirty="0">
                <a:solidFill>
                  <a:prstClr val="black"/>
                </a:solidFill>
                <a:cs typeface="Meiryo UI" panose="020B0604030504040204" pitchFamily="50" charset="-128"/>
              </a:rPr>
              <a:t>ために、欧米の大学のプロボスト・レクターに相当する経営運営総括理事・教育研究総括理事、人文社会科学系・理工情報系・医歯薬生命系など部局を大括り化する戦略会議を設置し、中長期的な戦略の企画・運用を可能とする体制を構築する。</a:t>
            </a:r>
          </a:p>
        </p:txBody>
      </p:sp>
      <p:sp>
        <p:nvSpPr>
          <p:cNvPr id="71" name="テキスト ボックス 70"/>
          <p:cNvSpPr txBox="1"/>
          <p:nvPr/>
        </p:nvSpPr>
        <p:spPr>
          <a:xfrm>
            <a:off x="7316262" y="4653504"/>
            <a:ext cx="1636196" cy="1126394"/>
          </a:xfrm>
          <a:prstGeom prst="rect">
            <a:avLst/>
          </a:prstGeom>
          <a:noFill/>
        </p:spPr>
        <p:txBody>
          <a:bodyPr wrap="square" lIns="0" tIns="36000" rIns="0" bIns="0" rtlCol="0" anchor="ctr" anchorCtr="0">
            <a:spAutoFit/>
          </a:bodyPr>
          <a:lstStyle/>
          <a:p>
            <a:pPr marL="177800" lvl="0" indent="-177800" algn="just">
              <a:lnSpc>
                <a:spcPts val="1700"/>
              </a:lnSpc>
              <a:spcAft>
                <a:spcPts val="600"/>
              </a:spcAft>
              <a:buClr>
                <a:schemeClr val="tx1"/>
              </a:buClr>
              <a:buFont typeface="Wingdings" panose="05000000000000000000" pitchFamily="2" charset="2"/>
              <a:buChar char="l"/>
              <a:defRPr/>
            </a:pPr>
            <a:r>
              <a:rPr kumimoji="0" lang="ja-JP" altLang="en-US" sz="1400" b="1" kern="0" dirty="0" smtClean="0">
                <a:solidFill>
                  <a:srgbClr val="C00000"/>
                </a:solidFill>
                <a:cs typeface="Meiryo UI" panose="020B0604030504040204" pitchFamily="50" charset="-128"/>
              </a:rPr>
              <a:t>共</a:t>
            </a:r>
            <a:r>
              <a:rPr kumimoji="0" lang="ja-JP" altLang="en-US" sz="1400" b="1" kern="0" dirty="0">
                <a:solidFill>
                  <a:srgbClr val="C00000"/>
                </a:solidFill>
                <a:cs typeface="Meiryo UI" panose="020B0604030504040204" pitchFamily="50" charset="-128"/>
              </a:rPr>
              <a:t>創イノベーションの司令塔</a:t>
            </a:r>
            <a:r>
              <a:rPr kumimoji="0" lang="ja-JP" altLang="en-US" sz="1400" b="1" kern="0" dirty="0">
                <a:solidFill>
                  <a:prstClr val="black"/>
                </a:solidFill>
                <a:cs typeface="Meiryo UI" panose="020B0604030504040204" pitchFamily="50" charset="-128"/>
              </a:rPr>
              <a:t>として、戦略会議の枠を越えた学際融合研究</a:t>
            </a:r>
            <a:r>
              <a:rPr kumimoji="0" lang="ja-JP" altLang="en-US" sz="1400" b="1" kern="0" dirty="0" smtClean="0">
                <a:solidFill>
                  <a:prstClr val="black"/>
                </a:solidFill>
                <a:cs typeface="Meiryo UI" panose="020B0604030504040204" pitchFamily="50" charset="-128"/>
              </a:rPr>
              <a:t>を先導する。</a:t>
            </a:r>
            <a:endParaRPr kumimoji="0" lang="ja-JP" altLang="en-US" sz="1400" b="1" i="0" u="none" strike="noStrike" kern="0" cap="none" spc="0" normalizeH="0" baseline="0" noProof="0" dirty="0">
              <a:ln>
                <a:noFill/>
              </a:ln>
              <a:solidFill>
                <a:prstClr val="black"/>
              </a:solidFill>
              <a:effectLst/>
              <a:uLnTx/>
              <a:uFillTx/>
              <a:latin typeface="メイリオ"/>
              <a:ea typeface="メイリオ"/>
              <a:cs typeface="Meiryo UI" panose="020B0604030504040204" pitchFamily="50" charset="-128"/>
            </a:endParaRPr>
          </a:p>
        </p:txBody>
      </p:sp>
      <p:sp>
        <p:nvSpPr>
          <p:cNvPr id="10" name="正方形/長方形 9"/>
          <p:cNvSpPr/>
          <p:nvPr/>
        </p:nvSpPr>
        <p:spPr>
          <a:xfrm>
            <a:off x="136033" y="350008"/>
            <a:ext cx="4673074" cy="307777"/>
          </a:xfrm>
          <a:prstGeom prst="rect">
            <a:avLst/>
          </a:prstGeom>
          <a:noFill/>
          <a:ln>
            <a:noFill/>
          </a:ln>
        </p:spPr>
        <p:txBody>
          <a:bodyPr wrap="none">
            <a:spAutoFit/>
          </a:bodyPr>
          <a:lstStyle/>
          <a:p>
            <a:pPr lvl="0" algn="just">
              <a:buClr>
                <a:prstClr val="black"/>
              </a:buClr>
              <a:defRPr/>
            </a:pPr>
            <a:r>
              <a:rPr lang="ja-JP" altLang="en-US" sz="1400" b="1" dirty="0">
                <a:solidFill>
                  <a:srgbClr val="C00000"/>
                </a:solidFill>
                <a:cs typeface="Meiryo UI" panose="020B0604030504040204" pitchFamily="50" charset="-128"/>
              </a:rPr>
              <a:t>総括理事、戦略</a:t>
            </a:r>
            <a:r>
              <a:rPr lang="ja-JP" altLang="en-US" sz="1400" b="1" dirty="0" smtClean="0">
                <a:solidFill>
                  <a:srgbClr val="C00000"/>
                </a:solidFill>
                <a:cs typeface="Meiryo UI" panose="020B0604030504040204" pitchFamily="50" charset="-128"/>
              </a:rPr>
              <a:t>会議、国際アドバイザリーボードの</a:t>
            </a:r>
            <a:r>
              <a:rPr lang="ja-JP" altLang="en-US" sz="1400" b="1" dirty="0">
                <a:solidFill>
                  <a:srgbClr val="C00000"/>
                </a:solidFill>
                <a:cs typeface="Meiryo UI" panose="020B0604030504040204" pitchFamily="50" charset="-128"/>
              </a:rPr>
              <a:t>設置</a:t>
            </a:r>
            <a:endParaRPr lang="en-US" altLang="ja-JP" sz="1400" b="1" dirty="0">
              <a:solidFill>
                <a:prstClr val="black"/>
              </a:solidFill>
              <a:cs typeface="Meiryo UI" panose="020B0604030504040204" pitchFamily="50" charset="-128"/>
            </a:endParaRPr>
          </a:p>
        </p:txBody>
      </p:sp>
      <p:sp>
        <p:nvSpPr>
          <p:cNvPr id="17" name="正方形/長方形 16"/>
          <p:cNvSpPr/>
          <p:nvPr/>
        </p:nvSpPr>
        <p:spPr>
          <a:xfrm>
            <a:off x="6101985" y="1801698"/>
            <a:ext cx="2715352" cy="426101"/>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smtClean="0">
                <a:latin typeface="メイリオ" panose="020B0604030504040204" pitchFamily="50" charset="-128"/>
                <a:ea typeface="メイリオ" panose="020B0604030504040204" pitchFamily="50" charset="-128"/>
              </a:rPr>
              <a:t>国際アドバイザリーボード</a:t>
            </a:r>
            <a:endParaRPr kumimoji="1" lang="ja-JP" altLang="en-US" sz="1600" b="1" dirty="0">
              <a:latin typeface="メイリオ" panose="020B0604030504040204" pitchFamily="50" charset="-128"/>
              <a:ea typeface="メイリオ" panose="020B0604030504040204" pitchFamily="50" charset="-128"/>
            </a:endParaRPr>
          </a:p>
        </p:txBody>
      </p:sp>
      <p:cxnSp>
        <p:nvCxnSpPr>
          <p:cNvPr id="23" name="直線コネクタ 22"/>
          <p:cNvCxnSpPr/>
          <p:nvPr/>
        </p:nvCxnSpPr>
        <p:spPr>
          <a:xfrm>
            <a:off x="5704424" y="2060848"/>
            <a:ext cx="428813"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72" name="正方形/長方形 71"/>
          <p:cNvSpPr/>
          <p:nvPr/>
        </p:nvSpPr>
        <p:spPr>
          <a:xfrm>
            <a:off x="-3060848" y="630947"/>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「基盤強化」を削除</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622332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右矢印 61"/>
          <p:cNvSpPr/>
          <p:nvPr/>
        </p:nvSpPr>
        <p:spPr>
          <a:xfrm>
            <a:off x="1334729" y="4390446"/>
            <a:ext cx="2008213" cy="367288"/>
          </a:xfrm>
          <a:prstGeom prst="rightArrow">
            <a:avLst>
              <a:gd name="adj1" fmla="val 62521"/>
              <a:gd name="adj2" fmla="val 50000"/>
            </a:avLst>
          </a:prstGeom>
          <a:solidFill>
            <a:srgbClr val="C0504D">
              <a:lumMod val="40000"/>
              <a:lumOff val="60000"/>
            </a:srgbClr>
          </a:solidFill>
          <a:ln w="12700" cap="flat" cmpd="sng" algn="ctr">
            <a:noFill/>
            <a:prstDash val="solid"/>
          </a:ln>
          <a:effectLst/>
        </p:spPr>
        <p:txBody>
          <a:bodyPr rot="0" spcFirstLastPara="0" vertOverflow="overflow" horzOverflow="overflow" vert="horz" wrap="none" lIns="540000" tIns="36000" rIns="7200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1" i="0" u="none" strike="noStrike" kern="0" cap="none" spc="0" normalizeH="0" baseline="0" noProof="0" dirty="0" smtClean="0">
                <a:ln>
                  <a:noFill/>
                </a:ln>
                <a:solidFill>
                  <a:prstClr val="black"/>
                </a:solidFill>
                <a:effectLst/>
                <a:uLnTx/>
                <a:uFillTx/>
                <a:latin typeface="メイリオ"/>
                <a:ea typeface="メイリオ"/>
                <a:cs typeface="+mn-cs"/>
              </a:rPr>
              <a:t>出向負担金（</a:t>
            </a:r>
            <a:r>
              <a:rPr kumimoji="0" lang="en-US" altLang="ja-JP" sz="1050" b="1" i="0" u="none" strike="noStrike" kern="0" cap="none" spc="0" normalizeH="0" baseline="0" noProof="0" dirty="0" smtClean="0">
                <a:ln>
                  <a:noFill/>
                </a:ln>
                <a:solidFill>
                  <a:prstClr val="black"/>
                </a:solidFill>
                <a:effectLst/>
                <a:uLnTx/>
                <a:uFillTx/>
                <a:latin typeface="メイリオ"/>
                <a:ea typeface="メイリオ"/>
                <a:cs typeface="+mn-cs"/>
              </a:rPr>
              <a:t>20</a:t>
            </a:r>
            <a:r>
              <a:rPr kumimoji="0" lang="ja-JP" altLang="en-US" sz="1050" b="1" i="0" u="none" strike="noStrike" kern="0" cap="none" spc="0" normalizeH="0" baseline="0" noProof="0" dirty="0" smtClean="0">
                <a:ln>
                  <a:noFill/>
                </a:ln>
                <a:solidFill>
                  <a:prstClr val="black"/>
                </a:solidFill>
                <a:effectLst/>
                <a:uLnTx/>
                <a:uFillTx/>
                <a:latin typeface="メイリオ"/>
                <a:ea typeface="メイリオ"/>
                <a:cs typeface="+mn-cs"/>
              </a:rPr>
              <a:t>％分）</a:t>
            </a:r>
          </a:p>
        </p:txBody>
      </p:sp>
      <p:sp>
        <p:nvSpPr>
          <p:cNvPr id="360" name="円/楕円 5"/>
          <p:cNvSpPr/>
          <p:nvPr/>
        </p:nvSpPr>
        <p:spPr>
          <a:xfrm>
            <a:off x="3355874" y="3763317"/>
            <a:ext cx="1653835" cy="1017446"/>
          </a:xfrm>
          <a:prstGeom prst="ellipse">
            <a:avLst/>
          </a:prstGeom>
          <a:solidFill>
            <a:schemeClr val="accent1">
              <a:lumMod val="20000"/>
              <a:lumOff val="80000"/>
            </a:schemeClr>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lang="ja-JP" altLang="en-US" dirty="0" smtClean="0"/>
              <a:t>人事制度改革（クロスアポイントメント制度）</a:t>
            </a:r>
            <a:endParaRPr kumimoji="1" lang="ja-JP" altLang="en-US" dirty="0"/>
          </a:p>
        </p:txBody>
      </p:sp>
      <p:sp>
        <p:nvSpPr>
          <p:cNvPr id="3" name="スライド番号プレースホルダー 2"/>
          <p:cNvSpPr>
            <a:spLocks noGrp="1"/>
          </p:cNvSpPr>
          <p:nvPr>
            <p:ph type="sldNum" sz="quarter" idx="12"/>
          </p:nvPr>
        </p:nvSpPr>
        <p:spPr>
          <a:xfrm>
            <a:off x="-88848" y="-1054"/>
            <a:ext cx="827584"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付録</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n-cs"/>
              </a:rPr>
              <a:t>10</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8" name="正方形/長方形 47"/>
          <p:cNvSpPr/>
          <p:nvPr/>
        </p:nvSpPr>
        <p:spPr>
          <a:xfrm>
            <a:off x="244103" y="456089"/>
            <a:ext cx="8640960" cy="1764000"/>
          </a:xfrm>
          <a:prstGeom prst="rect">
            <a:avLst/>
          </a:prstGeom>
          <a:ln w="31750">
            <a:solidFill>
              <a:schemeClr val="accent1">
                <a:lumMod val="60000"/>
                <a:lumOff val="40000"/>
              </a:schemeClr>
            </a:solidFill>
          </a:ln>
        </p:spPr>
        <p:txBody>
          <a:bodyPr wrap="square">
            <a:noAutofit/>
          </a:bodyPr>
          <a:lstStyle/>
          <a:p>
            <a:pPr marL="228600" marR="0" lvl="0" indent="-230400" algn="l" defTabSz="914400" rtl="0" eaLnBrk="1" fontAlgn="auto" latinLnBrk="0" hangingPunct="1">
              <a:lnSpc>
                <a:spcPct val="100000"/>
              </a:lnSpc>
              <a:spcBef>
                <a:spcPts val="0"/>
              </a:spcBef>
              <a:spcAft>
                <a:spcPts val="300"/>
              </a:spcAft>
              <a:buClr>
                <a:schemeClr val="tx1"/>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大阪大学は、新たな</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人事交流制度を積極的に</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導入している。</a:t>
            </a:r>
            <a:endParaRPr kumimoji="1" lang="en-US" altLang="ja-JP" sz="1800" b="1" i="0" u="none" strike="noStrike" kern="1200" cap="none" spc="0" normalizeH="0" baseline="0" noProof="0" dirty="0">
              <a:ln>
                <a:noFill/>
              </a:ln>
              <a:solidFill>
                <a:prstClr val="black"/>
              </a:solidFill>
              <a:effectLst/>
              <a:uLnTx/>
              <a:uFillTx/>
              <a:latin typeface="メイリオ"/>
              <a:ea typeface="メイリオ"/>
              <a:cs typeface="+mn-cs"/>
            </a:endParaRPr>
          </a:p>
          <a:p>
            <a:pPr marL="228600" marR="0" lvl="0" indent="-230400" algn="l" defTabSz="914400" rtl="0" eaLnBrk="1" fontAlgn="auto" latinLnBrk="0" hangingPunct="1">
              <a:lnSpc>
                <a:spcPct val="100000"/>
              </a:lnSpc>
              <a:spcBef>
                <a:spcPts val="0"/>
              </a:spcBef>
              <a:spcAft>
                <a:spcPts val="300"/>
              </a:spcAft>
              <a:buClr>
                <a:schemeClr val="tx1"/>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機関協定</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に基づき</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、複数</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の機関に正規の研究者として勤務する「クロスアポイントメント制度」</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を他</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大学に先駆けて</a:t>
            </a:r>
            <a:r>
              <a:rPr kumimoji="1" lang="en-US" altLang="ja-JP" sz="1800" b="1" i="0" u="none" strike="noStrike" kern="1200" cap="none" spc="0" normalizeH="0" baseline="0" noProof="0" dirty="0">
                <a:ln>
                  <a:noFill/>
                </a:ln>
                <a:solidFill>
                  <a:prstClr val="black"/>
                </a:solidFill>
                <a:effectLst/>
                <a:uLnTx/>
                <a:uFillTx/>
                <a:latin typeface="メイリオ"/>
                <a:ea typeface="メイリオ"/>
                <a:cs typeface="+mn-cs"/>
              </a:rPr>
              <a:t>2014</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年からいち早く導入し、</a:t>
            </a:r>
            <a:r>
              <a:rPr kumimoji="1" lang="en-US" altLang="ja-JP" sz="1800" b="1" i="0" u="none" strike="noStrike" kern="1200" cap="none" spc="0" normalizeH="0" baseline="0" noProof="0" dirty="0">
                <a:ln>
                  <a:noFill/>
                </a:ln>
                <a:solidFill>
                  <a:prstClr val="black"/>
                </a:solidFill>
                <a:effectLst/>
                <a:uLnTx/>
                <a:uFillTx/>
                <a:latin typeface="メイリオ"/>
                <a:ea typeface="メイリオ"/>
                <a:cs typeface="+mn-cs"/>
              </a:rPr>
              <a:t>2016</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年度は</a:t>
            </a:r>
            <a:r>
              <a:rPr kumimoji="1" lang="en-US" altLang="ja-JP" sz="1800" b="1" i="0" u="none" strike="noStrike" kern="1200" cap="none" spc="0" normalizeH="0" baseline="0" noProof="0" dirty="0">
                <a:ln>
                  <a:noFill/>
                </a:ln>
                <a:solidFill>
                  <a:prstClr val="black"/>
                </a:solidFill>
                <a:effectLst/>
                <a:uLnTx/>
                <a:uFillTx/>
                <a:latin typeface="メイリオ"/>
                <a:ea typeface="メイリオ"/>
                <a:cs typeface="+mn-cs"/>
              </a:rPr>
              <a:t>60</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件の</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rPr>
              <a:t>実績を誇る</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228600" lvl="0" indent="-230400">
              <a:spcAft>
                <a:spcPts val="300"/>
              </a:spcAft>
              <a:buClr>
                <a:schemeClr val="tx1"/>
              </a:buClr>
              <a:buFont typeface="Wingdings" panose="05000000000000000000" pitchFamily="2" charset="2"/>
              <a:buChar char="l"/>
              <a:defRPr/>
            </a:pPr>
            <a:r>
              <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mn-cs"/>
              </a:rPr>
              <a:t>2017</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年度から</a:t>
            </a:r>
            <a:r>
              <a:rPr kumimoji="1" lang="ja-JP" altLang="en-US" sz="1800" b="1" i="0" u="none" strike="noStrike" kern="1200" cap="none" spc="0" normalizeH="0" baseline="0" noProof="0" dirty="0" smtClean="0">
                <a:ln>
                  <a:noFill/>
                </a:ln>
                <a:solidFill>
                  <a:srgbClr val="C00000"/>
                </a:solidFill>
                <a:effectLst/>
                <a:uLnTx/>
                <a:uFillTx/>
                <a:latin typeface="メイリオ"/>
                <a:ea typeface="メイリオ"/>
                <a:cs typeface="+mn-cs"/>
              </a:rPr>
              <a:t>クロス</a:t>
            </a:r>
            <a:r>
              <a:rPr kumimoji="1" lang="ja-JP" altLang="en-US" sz="1800" b="1" i="0" u="none" strike="noStrike" kern="1200" cap="none" spc="0" normalizeH="0" baseline="0" noProof="0" dirty="0">
                <a:ln>
                  <a:noFill/>
                </a:ln>
                <a:solidFill>
                  <a:srgbClr val="C00000"/>
                </a:solidFill>
                <a:effectLst/>
                <a:uLnTx/>
                <a:uFillTx/>
                <a:latin typeface="メイリオ"/>
                <a:ea typeface="メイリオ"/>
                <a:cs typeface="+mn-cs"/>
              </a:rPr>
              <a:t>・アポイントメント</a:t>
            </a:r>
            <a:r>
              <a:rPr kumimoji="1" lang="ja-JP" altLang="en-US" sz="1800" b="1" i="0" u="none" strike="noStrike" kern="1200" cap="none" spc="0" normalizeH="0" baseline="0" noProof="0" dirty="0" smtClean="0">
                <a:ln>
                  <a:noFill/>
                </a:ln>
                <a:solidFill>
                  <a:srgbClr val="C00000"/>
                </a:solidFill>
                <a:effectLst/>
                <a:uLnTx/>
                <a:uFillTx/>
                <a:latin typeface="メイリオ"/>
                <a:ea typeface="メイリオ"/>
                <a:cs typeface="+mn-cs"/>
              </a:rPr>
              <a:t>制度の適用</a:t>
            </a:r>
            <a:r>
              <a:rPr lang="ja-JP" altLang="en-US" b="1" dirty="0">
                <a:solidFill>
                  <a:srgbClr val="C00000"/>
                </a:solidFill>
              </a:rPr>
              <a:t>を企業</a:t>
            </a:r>
            <a:r>
              <a:rPr lang="ja-JP" altLang="en-US" b="1" dirty="0" smtClean="0">
                <a:solidFill>
                  <a:srgbClr val="C00000"/>
                </a:solidFill>
              </a:rPr>
              <a:t>等に拡大</a:t>
            </a:r>
            <a:r>
              <a:rPr kumimoji="1" lang="ja-JP" altLang="en-US" sz="1800" b="1" i="0" u="none" strike="noStrike" kern="1200" cap="none" spc="0" normalizeH="0" baseline="0" noProof="0" dirty="0" smtClean="0">
                <a:ln>
                  <a:noFill/>
                </a:ln>
                <a:solidFill>
                  <a:srgbClr val="C00000"/>
                </a:solidFill>
                <a:effectLst/>
                <a:uLnTx/>
                <a:uFillTx/>
                <a:latin typeface="メイリオ"/>
                <a:ea typeface="メイリオ"/>
                <a:cs typeface="+mn-cs"/>
              </a:rPr>
              <a:t>し、コマツ、ダイキン工業株式会社との協定を締結</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した。</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9" name="正方形/長方形 48"/>
          <p:cNvSpPr/>
          <p:nvPr/>
        </p:nvSpPr>
        <p:spPr>
          <a:xfrm>
            <a:off x="225528" y="2290762"/>
            <a:ext cx="8666952" cy="768247"/>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u"/>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企業とのクロスアポイントメント制度の実績（</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2017</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4</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月</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1</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日現在）</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　　１．コマツ：本学工学研究科教授をコマツ</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CTO</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室主幹に派遣</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　　２．ダイキン：同社の女性社員（研究職）を本学工学研究科助教として受入</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6" name="円/楕円 5"/>
          <p:cNvSpPr/>
          <p:nvPr/>
        </p:nvSpPr>
        <p:spPr>
          <a:xfrm>
            <a:off x="140725" y="3763317"/>
            <a:ext cx="1653835" cy="1017446"/>
          </a:xfrm>
          <a:prstGeom prst="ellipse">
            <a:avLst/>
          </a:prstGeom>
          <a:solidFill>
            <a:srgbClr val="92D050"/>
          </a:solidFill>
          <a:ln w="25400" cap="flat" cmpd="sng" algn="ctr">
            <a:no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8" name="左右矢印 57"/>
          <p:cNvSpPr/>
          <p:nvPr/>
        </p:nvSpPr>
        <p:spPr>
          <a:xfrm>
            <a:off x="1798285" y="3933303"/>
            <a:ext cx="1564428" cy="420992"/>
          </a:xfrm>
          <a:prstGeom prst="leftRightArrow">
            <a:avLst>
              <a:gd name="adj1" fmla="val 61967"/>
              <a:gd name="adj2" fmla="val 50000"/>
            </a:avLst>
          </a:prstGeom>
          <a:solidFill>
            <a:srgbClr val="4F81BD"/>
          </a:solidFill>
          <a:ln w="25400" cap="flat" cmpd="sng" algn="ctr">
            <a:noFill/>
            <a:prstDash val="solid"/>
          </a:ln>
          <a:effectLst/>
        </p:spPr>
        <p:txBody>
          <a:bodyPr vert="horz" wrap="none" lIns="108000" tIns="36000" rIns="72000" bIns="0" rtlCol="0" anchor="ctr"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latin typeface="メイリオ"/>
                <a:ea typeface="メイリオ"/>
                <a:cs typeface="+mn-cs"/>
              </a:rPr>
              <a:t>協定</a:t>
            </a:r>
          </a:p>
        </p:txBody>
      </p:sp>
      <p:sp>
        <p:nvSpPr>
          <p:cNvPr id="60" name="テキスト ボックス 59"/>
          <p:cNvSpPr txBox="1"/>
          <p:nvPr/>
        </p:nvSpPr>
        <p:spPr>
          <a:xfrm>
            <a:off x="517591" y="6250638"/>
            <a:ext cx="148746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勤務割合分の労務の提供（</a:t>
            </a:r>
            <a:r>
              <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mn-cs"/>
              </a:rPr>
              <a:t>20</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a:t>
            </a:r>
          </a:p>
        </p:txBody>
      </p:sp>
      <p:sp>
        <p:nvSpPr>
          <p:cNvPr id="61" name="テキスト ボックス 60"/>
          <p:cNvSpPr txBox="1"/>
          <p:nvPr/>
        </p:nvSpPr>
        <p:spPr>
          <a:xfrm flipH="1">
            <a:off x="3304637" y="6250638"/>
            <a:ext cx="169494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勤務割合分の労務の提供（</a:t>
            </a:r>
            <a:r>
              <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mn-cs"/>
              </a:rPr>
              <a:t>80</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a:t>
            </a:r>
          </a:p>
        </p:txBody>
      </p:sp>
      <p:sp>
        <p:nvSpPr>
          <p:cNvPr id="63" name="正方形/長方形 62"/>
          <p:cNvSpPr/>
          <p:nvPr/>
        </p:nvSpPr>
        <p:spPr>
          <a:xfrm>
            <a:off x="703027" y="3224459"/>
            <a:ext cx="4024330" cy="463390"/>
          </a:xfrm>
          <a:prstGeom prst="rect">
            <a:avLst/>
          </a:prstGeom>
          <a:noFill/>
          <a:ln w="127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（例）本学の教員が相手機関に出向する場合の模式図</a:t>
            </a:r>
            <a:endParaRPr kumimoji="0" lang="en-US" altLang="ja-JP" sz="1200" b="1" i="0" u="none" strike="noStrike" kern="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勤務割合：本学</a:t>
            </a:r>
            <a:r>
              <a:rPr kumimoji="0" lang="en-US" altLang="ja-JP"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80</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％、相手方機関</a:t>
            </a:r>
            <a:r>
              <a:rPr kumimoji="0" lang="en-US" altLang="ja-JP"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20</a:t>
            </a:r>
            <a:r>
              <a:rPr kumimoji="0" lang="ja-JP" altLang="en-US" sz="1400" b="1" i="0" u="none" strike="noStrike" kern="0" cap="none" spc="0" normalizeH="0" baseline="0" noProof="0" dirty="0" smtClean="0">
                <a:ln>
                  <a:noFill/>
                </a:ln>
                <a:solidFill>
                  <a:srgbClr val="C00000">
                    <a:lumMod val="75000"/>
                  </a:srgbClr>
                </a:solidFill>
                <a:effectLst/>
                <a:uLnTx/>
                <a:uFillTx/>
                <a:latin typeface="メイリオ"/>
                <a:ea typeface="メイリオ"/>
                <a:cs typeface="+mn-cs"/>
              </a:rPr>
              <a:t>％</a:t>
            </a:r>
          </a:p>
        </p:txBody>
      </p:sp>
      <p:sp>
        <p:nvSpPr>
          <p:cNvPr id="64" name="左右矢印 63"/>
          <p:cNvSpPr/>
          <p:nvPr/>
        </p:nvSpPr>
        <p:spPr>
          <a:xfrm rot="2056390">
            <a:off x="857341" y="4878419"/>
            <a:ext cx="1307236" cy="622651"/>
          </a:xfrm>
          <a:prstGeom prst="leftRightArrow">
            <a:avLst>
              <a:gd name="adj1" fmla="val 51894"/>
              <a:gd name="adj2" fmla="val 50000"/>
            </a:avLst>
          </a:prstGeom>
          <a:solidFill>
            <a:schemeClr val="accent1">
              <a:lumMod val="75000"/>
            </a:schemeClr>
          </a:solidFill>
          <a:ln w="12700" cap="flat" cmpd="sng" algn="ctr">
            <a:noFill/>
            <a:prstDash val="solid"/>
          </a:ln>
          <a:effectLst/>
        </p:spPr>
        <p:txBody>
          <a:bodyPr rot="0" spcFirstLastPara="0" vertOverflow="overflow" horzOverflow="overflow" vert="horz" wrap="none" lIns="108000" tIns="36000" rIns="7200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雇用契約</a:t>
            </a:r>
          </a:p>
        </p:txBody>
      </p:sp>
      <p:sp>
        <p:nvSpPr>
          <p:cNvPr id="65" name="左矢印 64"/>
          <p:cNvSpPr/>
          <p:nvPr/>
        </p:nvSpPr>
        <p:spPr>
          <a:xfrm rot="19585037">
            <a:off x="2968637" y="4826222"/>
            <a:ext cx="1229606" cy="603643"/>
          </a:xfrm>
          <a:prstGeom prst="leftArrow">
            <a:avLst>
              <a:gd name="adj1" fmla="val 66262"/>
              <a:gd name="adj2" fmla="val 50000"/>
            </a:avLst>
          </a:prstGeom>
          <a:solidFill>
            <a:schemeClr val="accent5">
              <a:lumMod val="75000"/>
            </a:schemeClr>
          </a:solidFill>
          <a:ln w="12700" cap="flat" cmpd="sng" algn="ctr">
            <a:noFill/>
            <a:prstDash val="solid"/>
          </a:ln>
          <a:effectLst/>
        </p:spPr>
        <p:txBody>
          <a:bodyPr rot="0" spcFirstLastPara="0" vertOverflow="overflow" horzOverflow="overflow" vert="horz" wrap="none" lIns="108000" tIns="36000" rIns="7200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給与支給</a:t>
            </a:r>
            <a:r>
              <a:rPr kumimoji="0" lang="en-US" altLang="ja-JP" sz="1200" b="1" i="0" u="none" strike="noStrike" kern="0" cap="none" spc="0" normalizeH="0" baseline="0" noProof="0" dirty="0" smtClean="0">
                <a:ln>
                  <a:noFill/>
                </a:ln>
                <a:solidFill>
                  <a:prstClr val="white"/>
                </a:solidFill>
                <a:effectLst/>
                <a:uLnTx/>
                <a:uFillTx/>
                <a:latin typeface="メイリオ"/>
                <a:ea typeface="メイリオ"/>
                <a:cs typeface="+mn-cs"/>
              </a:rPr>
              <a:t/>
            </a:r>
            <a:br>
              <a:rPr kumimoji="0" lang="en-US" altLang="ja-JP" sz="1200" b="1" i="0" u="none" strike="noStrike" kern="0" cap="none" spc="0" normalizeH="0" baseline="0" noProof="0" dirty="0" smtClean="0">
                <a:ln>
                  <a:noFill/>
                </a:ln>
                <a:solidFill>
                  <a:prstClr val="white"/>
                </a:solidFill>
                <a:effectLst/>
                <a:uLnTx/>
                <a:uFillTx/>
                <a:latin typeface="メイリオ"/>
                <a:ea typeface="メイリオ"/>
                <a:cs typeface="+mn-cs"/>
              </a:rPr>
            </a:b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200" b="1" i="0" u="none" strike="noStrike" kern="0" cap="none" spc="0" normalizeH="0" baseline="0" noProof="0" dirty="0" smtClean="0">
                <a:ln>
                  <a:noFill/>
                </a:ln>
                <a:solidFill>
                  <a:prstClr val="white"/>
                </a:solidFill>
                <a:effectLst/>
                <a:uLnTx/>
                <a:uFillTx/>
                <a:latin typeface="メイリオ"/>
                <a:ea typeface="メイリオ"/>
                <a:cs typeface="+mn-cs"/>
              </a:rPr>
              <a:t>100</a:t>
            </a:r>
            <a:r>
              <a:rPr kumimoji="0" lang="ja-JP" altLang="en-US" sz="1200" b="1" i="0" u="none" strike="noStrike" kern="0" cap="none" spc="0" normalizeH="0" baseline="0" noProof="0" dirty="0" smtClean="0">
                <a:ln>
                  <a:noFill/>
                </a:ln>
                <a:solidFill>
                  <a:prstClr val="white"/>
                </a:solidFill>
                <a:effectLst/>
                <a:uLnTx/>
                <a:uFillTx/>
                <a:latin typeface="メイリオ"/>
                <a:ea typeface="メイリオ"/>
                <a:cs typeface="+mn-cs"/>
              </a:rPr>
              <a:t>％分）</a:t>
            </a:r>
          </a:p>
        </p:txBody>
      </p:sp>
      <p:sp>
        <p:nvSpPr>
          <p:cNvPr id="66" name="屈折矢印 65"/>
          <p:cNvSpPr/>
          <p:nvPr/>
        </p:nvSpPr>
        <p:spPr>
          <a:xfrm>
            <a:off x="2881194" y="4961495"/>
            <a:ext cx="1758276" cy="1293665"/>
          </a:xfrm>
          <a:prstGeom prst="bentUpArrow">
            <a:avLst>
              <a:gd name="adj1" fmla="val 17896"/>
              <a:gd name="adj2" fmla="val 25000"/>
              <a:gd name="adj3" fmla="val 31216"/>
            </a:avLst>
          </a:prstGeom>
          <a:solidFill>
            <a:srgbClr val="F79646">
              <a:lumMod val="75000"/>
            </a:srgbClr>
          </a:solidFill>
          <a:ln w="127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n-cs"/>
            </a:endParaRPr>
          </a:p>
        </p:txBody>
      </p:sp>
      <p:sp>
        <p:nvSpPr>
          <p:cNvPr id="67" name="屈折矢印 66"/>
          <p:cNvSpPr/>
          <p:nvPr/>
        </p:nvSpPr>
        <p:spPr>
          <a:xfrm flipH="1">
            <a:off x="361625" y="4961495"/>
            <a:ext cx="1826902" cy="1293665"/>
          </a:xfrm>
          <a:prstGeom prst="bentUpArrow">
            <a:avLst>
              <a:gd name="adj1" fmla="val 17896"/>
              <a:gd name="adj2" fmla="val 25000"/>
              <a:gd name="adj3" fmla="val 31216"/>
            </a:avLst>
          </a:prstGeom>
          <a:solidFill>
            <a:srgbClr val="F79646">
              <a:lumMod val="75000"/>
            </a:srgbClr>
          </a:solidFill>
          <a:ln w="127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dirty="0" smtClean="0">
              <a:ln>
                <a:noFill/>
              </a:ln>
              <a:solidFill>
                <a:prstClr val="black"/>
              </a:solidFill>
              <a:effectLst/>
              <a:uLnTx/>
              <a:uFillTx/>
              <a:latin typeface="メイリオ"/>
              <a:ea typeface="メイリオ"/>
              <a:cs typeface="+mn-cs"/>
            </a:endParaRPr>
          </a:p>
        </p:txBody>
      </p:sp>
      <p:grpSp>
        <p:nvGrpSpPr>
          <p:cNvPr id="358" name="グループ化 357"/>
          <p:cNvGrpSpPr/>
          <p:nvPr/>
        </p:nvGrpSpPr>
        <p:grpSpPr>
          <a:xfrm>
            <a:off x="3486966" y="3779627"/>
            <a:ext cx="1468276" cy="891348"/>
            <a:chOff x="9712326" y="4321175"/>
            <a:chExt cx="1616075" cy="981075"/>
          </a:xfrm>
        </p:grpSpPr>
        <p:sp>
          <p:nvSpPr>
            <p:cNvPr id="193" name="Freeform 173"/>
            <p:cNvSpPr>
              <a:spLocks/>
            </p:cNvSpPr>
            <p:nvPr/>
          </p:nvSpPr>
          <p:spPr bwMode="auto">
            <a:xfrm>
              <a:off x="9712326" y="4321175"/>
              <a:ext cx="398463" cy="392112"/>
            </a:xfrm>
            <a:custGeom>
              <a:avLst/>
              <a:gdLst>
                <a:gd name="T0" fmla="*/ 230 w 231"/>
                <a:gd name="T1" fmla="*/ 96 h 227"/>
                <a:gd name="T2" fmla="*/ 146 w 231"/>
                <a:gd name="T3" fmla="*/ 0 h 227"/>
                <a:gd name="T4" fmla="*/ 116 w 231"/>
                <a:gd name="T5" fmla="*/ 30 h 227"/>
                <a:gd name="T6" fmla="*/ 195 w 231"/>
                <a:gd name="T7" fmla="*/ 95 h 227"/>
                <a:gd name="T8" fmla="*/ 116 w 231"/>
                <a:gd name="T9" fmla="*/ 140 h 227"/>
                <a:gd name="T10" fmla="*/ 36 w 231"/>
                <a:gd name="T11" fmla="*/ 95 h 227"/>
                <a:gd name="T12" fmla="*/ 116 w 231"/>
                <a:gd name="T13" fmla="*/ 30 h 227"/>
                <a:gd name="T14" fmla="*/ 85 w 231"/>
                <a:gd name="T15" fmla="*/ 0 h 227"/>
                <a:gd name="T16" fmla="*/ 1 w 231"/>
                <a:gd name="T17" fmla="*/ 96 h 227"/>
                <a:gd name="T18" fmla="*/ 0 w 231"/>
                <a:gd name="T19" fmla="*/ 111 h 227"/>
                <a:gd name="T20" fmla="*/ 2 w 231"/>
                <a:gd name="T21" fmla="*/ 131 h 227"/>
                <a:gd name="T22" fmla="*/ 23 w 231"/>
                <a:gd name="T23" fmla="*/ 129 h 227"/>
                <a:gd name="T24" fmla="*/ 37 w 231"/>
                <a:gd name="T25" fmla="*/ 130 h 227"/>
                <a:gd name="T26" fmla="*/ 97 w 231"/>
                <a:gd name="T27" fmla="*/ 177 h 227"/>
                <a:gd name="T28" fmla="*/ 102 w 231"/>
                <a:gd name="T29" fmla="*/ 191 h 227"/>
                <a:gd name="T30" fmla="*/ 104 w 231"/>
                <a:gd name="T31" fmla="*/ 209 h 227"/>
                <a:gd name="T32" fmla="*/ 102 w 231"/>
                <a:gd name="T33" fmla="*/ 226 h 227"/>
                <a:gd name="T34" fmla="*/ 102 w 231"/>
                <a:gd name="T35" fmla="*/ 227 h 227"/>
                <a:gd name="T36" fmla="*/ 129 w 231"/>
                <a:gd name="T37" fmla="*/ 227 h 227"/>
                <a:gd name="T38" fmla="*/ 129 w 231"/>
                <a:gd name="T39" fmla="*/ 226 h 227"/>
                <a:gd name="T40" fmla="*/ 127 w 231"/>
                <a:gd name="T41" fmla="*/ 209 h 227"/>
                <a:gd name="T42" fmla="*/ 129 w 231"/>
                <a:gd name="T43" fmla="*/ 191 h 227"/>
                <a:gd name="T44" fmla="*/ 134 w 231"/>
                <a:gd name="T45" fmla="*/ 177 h 227"/>
                <a:gd name="T46" fmla="*/ 194 w 231"/>
                <a:gd name="T47" fmla="*/ 130 h 227"/>
                <a:gd name="T48" fmla="*/ 208 w 231"/>
                <a:gd name="T49" fmla="*/ 129 h 227"/>
                <a:gd name="T50" fmla="*/ 229 w 231"/>
                <a:gd name="T51" fmla="*/ 131 h 227"/>
                <a:gd name="T52" fmla="*/ 231 w 231"/>
                <a:gd name="T53" fmla="*/ 111 h 227"/>
                <a:gd name="T54" fmla="*/ 230 w 231"/>
                <a:gd name="T55" fmla="*/ 9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1" h="227">
                  <a:moveTo>
                    <a:pt x="230" y="96"/>
                  </a:moveTo>
                  <a:cubicBezTo>
                    <a:pt x="224" y="50"/>
                    <a:pt x="190" y="12"/>
                    <a:pt x="146" y="0"/>
                  </a:cubicBezTo>
                  <a:cubicBezTo>
                    <a:pt x="116" y="30"/>
                    <a:pt x="116" y="30"/>
                    <a:pt x="116" y="30"/>
                  </a:cubicBezTo>
                  <a:cubicBezTo>
                    <a:pt x="155" y="30"/>
                    <a:pt x="187" y="58"/>
                    <a:pt x="195" y="95"/>
                  </a:cubicBezTo>
                  <a:cubicBezTo>
                    <a:pt x="162" y="98"/>
                    <a:pt x="134" y="115"/>
                    <a:pt x="116" y="140"/>
                  </a:cubicBezTo>
                  <a:cubicBezTo>
                    <a:pt x="97" y="115"/>
                    <a:pt x="69" y="98"/>
                    <a:pt x="36" y="95"/>
                  </a:cubicBezTo>
                  <a:cubicBezTo>
                    <a:pt x="44" y="58"/>
                    <a:pt x="77" y="30"/>
                    <a:pt x="116" y="30"/>
                  </a:cubicBezTo>
                  <a:cubicBezTo>
                    <a:pt x="85" y="0"/>
                    <a:pt x="85" y="0"/>
                    <a:pt x="85" y="0"/>
                  </a:cubicBezTo>
                  <a:cubicBezTo>
                    <a:pt x="41" y="12"/>
                    <a:pt x="7" y="50"/>
                    <a:pt x="1" y="96"/>
                  </a:cubicBezTo>
                  <a:cubicBezTo>
                    <a:pt x="1" y="101"/>
                    <a:pt x="0" y="106"/>
                    <a:pt x="0" y="111"/>
                  </a:cubicBezTo>
                  <a:cubicBezTo>
                    <a:pt x="0" y="118"/>
                    <a:pt x="1" y="125"/>
                    <a:pt x="2" y="131"/>
                  </a:cubicBezTo>
                  <a:cubicBezTo>
                    <a:pt x="9" y="130"/>
                    <a:pt x="16" y="129"/>
                    <a:pt x="23" y="129"/>
                  </a:cubicBezTo>
                  <a:cubicBezTo>
                    <a:pt x="28" y="129"/>
                    <a:pt x="32" y="129"/>
                    <a:pt x="37" y="130"/>
                  </a:cubicBezTo>
                  <a:cubicBezTo>
                    <a:pt x="64" y="134"/>
                    <a:pt x="86" y="152"/>
                    <a:pt x="97" y="177"/>
                  </a:cubicBezTo>
                  <a:cubicBezTo>
                    <a:pt x="99" y="181"/>
                    <a:pt x="101" y="186"/>
                    <a:pt x="102" y="191"/>
                  </a:cubicBezTo>
                  <a:cubicBezTo>
                    <a:pt x="103" y="197"/>
                    <a:pt x="104" y="203"/>
                    <a:pt x="104" y="209"/>
                  </a:cubicBezTo>
                  <a:cubicBezTo>
                    <a:pt x="104" y="215"/>
                    <a:pt x="103" y="221"/>
                    <a:pt x="102" y="226"/>
                  </a:cubicBezTo>
                  <a:cubicBezTo>
                    <a:pt x="102" y="227"/>
                    <a:pt x="102" y="227"/>
                    <a:pt x="102" y="227"/>
                  </a:cubicBezTo>
                  <a:cubicBezTo>
                    <a:pt x="129" y="227"/>
                    <a:pt x="129" y="227"/>
                    <a:pt x="129" y="227"/>
                  </a:cubicBezTo>
                  <a:cubicBezTo>
                    <a:pt x="129" y="226"/>
                    <a:pt x="129" y="226"/>
                    <a:pt x="129" y="226"/>
                  </a:cubicBezTo>
                  <a:cubicBezTo>
                    <a:pt x="128" y="221"/>
                    <a:pt x="127" y="215"/>
                    <a:pt x="127" y="209"/>
                  </a:cubicBezTo>
                  <a:cubicBezTo>
                    <a:pt x="127" y="203"/>
                    <a:pt x="128" y="197"/>
                    <a:pt x="129" y="191"/>
                  </a:cubicBezTo>
                  <a:cubicBezTo>
                    <a:pt x="130" y="186"/>
                    <a:pt x="132" y="181"/>
                    <a:pt x="134" y="177"/>
                  </a:cubicBezTo>
                  <a:cubicBezTo>
                    <a:pt x="145" y="152"/>
                    <a:pt x="167" y="134"/>
                    <a:pt x="194" y="130"/>
                  </a:cubicBezTo>
                  <a:cubicBezTo>
                    <a:pt x="199" y="129"/>
                    <a:pt x="203" y="129"/>
                    <a:pt x="208" y="129"/>
                  </a:cubicBezTo>
                  <a:cubicBezTo>
                    <a:pt x="215" y="129"/>
                    <a:pt x="222" y="130"/>
                    <a:pt x="229" y="131"/>
                  </a:cubicBezTo>
                  <a:cubicBezTo>
                    <a:pt x="230" y="125"/>
                    <a:pt x="231" y="118"/>
                    <a:pt x="231" y="111"/>
                  </a:cubicBezTo>
                  <a:cubicBezTo>
                    <a:pt x="231" y="106"/>
                    <a:pt x="231" y="101"/>
                    <a:pt x="230" y="96"/>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174"/>
            <p:cNvSpPr>
              <a:spLocks/>
            </p:cNvSpPr>
            <p:nvPr/>
          </p:nvSpPr>
          <p:spPr bwMode="auto">
            <a:xfrm>
              <a:off x="10210801" y="4321175"/>
              <a:ext cx="230188" cy="247650"/>
            </a:xfrm>
            <a:custGeom>
              <a:avLst/>
              <a:gdLst>
                <a:gd name="T0" fmla="*/ 94 w 134"/>
                <a:gd name="T1" fmla="*/ 97 h 143"/>
                <a:gd name="T2" fmla="*/ 77 w 134"/>
                <a:gd name="T3" fmla="*/ 55 h 143"/>
                <a:gd name="T4" fmla="*/ 132 w 134"/>
                <a:gd name="T5" fmla="*/ 55 h 143"/>
                <a:gd name="T6" fmla="*/ 132 w 134"/>
                <a:gd name="T7" fmla="*/ 41 h 143"/>
                <a:gd name="T8" fmla="*/ 76 w 134"/>
                <a:gd name="T9" fmla="*/ 41 h 143"/>
                <a:gd name="T10" fmla="*/ 76 w 134"/>
                <a:gd name="T11" fmla="*/ 38 h 143"/>
                <a:gd name="T12" fmla="*/ 76 w 134"/>
                <a:gd name="T13" fmla="*/ 0 h 143"/>
                <a:gd name="T14" fmla="*/ 58 w 134"/>
                <a:gd name="T15" fmla="*/ 0 h 143"/>
                <a:gd name="T16" fmla="*/ 58 w 134"/>
                <a:gd name="T17" fmla="*/ 38 h 143"/>
                <a:gd name="T18" fmla="*/ 58 w 134"/>
                <a:gd name="T19" fmla="*/ 41 h 143"/>
                <a:gd name="T20" fmla="*/ 2 w 134"/>
                <a:gd name="T21" fmla="*/ 41 h 143"/>
                <a:gd name="T22" fmla="*/ 2 w 134"/>
                <a:gd name="T23" fmla="*/ 55 h 143"/>
                <a:gd name="T24" fmla="*/ 57 w 134"/>
                <a:gd name="T25" fmla="*/ 55 h 143"/>
                <a:gd name="T26" fmla="*/ 40 w 134"/>
                <a:gd name="T27" fmla="*/ 97 h 143"/>
                <a:gd name="T28" fmla="*/ 6 w 134"/>
                <a:gd name="T29" fmla="*/ 124 h 143"/>
                <a:gd name="T30" fmla="*/ 0 w 134"/>
                <a:gd name="T31" fmla="*/ 127 h 143"/>
                <a:gd name="T32" fmla="*/ 0 w 134"/>
                <a:gd name="T33" fmla="*/ 143 h 143"/>
                <a:gd name="T34" fmla="*/ 52 w 134"/>
                <a:gd name="T35" fmla="*/ 106 h 143"/>
                <a:gd name="T36" fmla="*/ 65 w 134"/>
                <a:gd name="T37" fmla="*/ 83 h 143"/>
                <a:gd name="T38" fmla="*/ 65 w 134"/>
                <a:gd name="T39" fmla="*/ 83 h 143"/>
                <a:gd name="T40" fmla="*/ 67 w 134"/>
                <a:gd name="T41" fmla="*/ 82 h 143"/>
                <a:gd name="T42" fmla="*/ 69 w 134"/>
                <a:gd name="T43" fmla="*/ 83 h 143"/>
                <a:gd name="T44" fmla="*/ 69 w 134"/>
                <a:gd name="T45" fmla="*/ 83 h 143"/>
                <a:gd name="T46" fmla="*/ 82 w 134"/>
                <a:gd name="T47" fmla="*/ 106 h 143"/>
                <a:gd name="T48" fmla="*/ 134 w 134"/>
                <a:gd name="T49" fmla="*/ 143 h 143"/>
                <a:gd name="T50" fmla="*/ 134 w 134"/>
                <a:gd name="T51" fmla="*/ 127 h 143"/>
                <a:gd name="T52" fmla="*/ 94 w 134"/>
                <a:gd name="T53" fmla="*/ 9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143">
                  <a:moveTo>
                    <a:pt x="94" y="97"/>
                  </a:moveTo>
                  <a:cubicBezTo>
                    <a:pt x="84" y="84"/>
                    <a:pt x="79" y="68"/>
                    <a:pt x="77" y="55"/>
                  </a:cubicBezTo>
                  <a:cubicBezTo>
                    <a:pt x="132" y="55"/>
                    <a:pt x="132" y="55"/>
                    <a:pt x="132" y="55"/>
                  </a:cubicBezTo>
                  <a:cubicBezTo>
                    <a:pt x="132" y="41"/>
                    <a:pt x="132" y="41"/>
                    <a:pt x="132" y="41"/>
                  </a:cubicBezTo>
                  <a:cubicBezTo>
                    <a:pt x="76" y="41"/>
                    <a:pt x="76" y="41"/>
                    <a:pt x="76" y="41"/>
                  </a:cubicBezTo>
                  <a:cubicBezTo>
                    <a:pt x="76" y="38"/>
                    <a:pt x="76" y="38"/>
                    <a:pt x="76" y="38"/>
                  </a:cubicBezTo>
                  <a:cubicBezTo>
                    <a:pt x="76" y="0"/>
                    <a:pt x="76" y="0"/>
                    <a:pt x="76" y="0"/>
                  </a:cubicBezTo>
                  <a:cubicBezTo>
                    <a:pt x="58" y="0"/>
                    <a:pt x="58" y="0"/>
                    <a:pt x="58" y="0"/>
                  </a:cubicBezTo>
                  <a:cubicBezTo>
                    <a:pt x="58" y="38"/>
                    <a:pt x="58" y="38"/>
                    <a:pt x="58" y="38"/>
                  </a:cubicBezTo>
                  <a:cubicBezTo>
                    <a:pt x="58" y="41"/>
                    <a:pt x="58" y="41"/>
                    <a:pt x="58" y="41"/>
                  </a:cubicBezTo>
                  <a:cubicBezTo>
                    <a:pt x="2" y="41"/>
                    <a:pt x="2" y="41"/>
                    <a:pt x="2" y="41"/>
                  </a:cubicBezTo>
                  <a:cubicBezTo>
                    <a:pt x="2" y="55"/>
                    <a:pt x="2" y="55"/>
                    <a:pt x="2" y="55"/>
                  </a:cubicBezTo>
                  <a:cubicBezTo>
                    <a:pt x="57" y="55"/>
                    <a:pt x="57" y="55"/>
                    <a:pt x="57" y="55"/>
                  </a:cubicBezTo>
                  <a:cubicBezTo>
                    <a:pt x="55" y="68"/>
                    <a:pt x="50" y="84"/>
                    <a:pt x="40" y="97"/>
                  </a:cubicBezTo>
                  <a:cubicBezTo>
                    <a:pt x="30" y="111"/>
                    <a:pt x="16" y="120"/>
                    <a:pt x="6" y="124"/>
                  </a:cubicBezTo>
                  <a:cubicBezTo>
                    <a:pt x="4" y="125"/>
                    <a:pt x="2" y="126"/>
                    <a:pt x="0" y="127"/>
                  </a:cubicBezTo>
                  <a:cubicBezTo>
                    <a:pt x="0" y="143"/>
                    <a:pt x="0" y="143"/>
                    <a:pt x="0" y="143"/>
                  </a:cubicBezTo>
                  <a:cubicBezTo>
                    <a:pt x="12" y="139"/>
                    <a:pt x="35" y="129"/>
                    <a:pt x="52" y="106"/>
                  </a:cubicBezTo>
                  <a:cubicBezTo>
                    <a:pt x="58" y="98"/>
                    <a:pt x="62" y="91"/>
                    <a:pt x="65" y="83"/>
                  </a:cubicBezTo>
                  <a:cubicBezTo>
                    <a:pt x="65" y="83"/>
                    <a:pt x="65" y="83"/>
                    <a:pt x="65" y="83"/>
                  </a:cubicBezTo>
                  <a:cubicBezTo>
                    <a:pt x="67" y="82"/>
                    <a:pt x="67" y="82"/>
                    <a:pt x="67" y="82"/>
                  </a:cubicBezTo>
                  <a:cubicBezTo>
                    <a:pt x="69" y="83"/>
                    <a:pt x="69" y="83"/>
                    <a:pt x="69" y="83"/>
                  </a:cubicBezTo>
                  <a:cubicBezTo>
                    <a:pt x="69" y="83"/>
                    <a:pt x="69" y="83"/>
                    <a:pt x="69" y="83"/>
                  </a:cubicBezTo>
                  <a:cubicBezTo>
                    <a:pt x="72" y="91"/>
                    <a:pt x="76" y="98"/>
                    <a:pt x="82" y="106"/>
                  </a:cubicBezTo>
                  <a:cubicBezTo>
                    <a:pt x="99" y="129"/>
                    <a:pt x="122" y="139"/>
                    <a:pt x="134" y="143"/>
                  </a:cubicBezTo>
                  <a:cubicBezTo>
                    <a:pt x="134" y="127"/>
                    <a:pt x="134" y="127"/>
                    <a:pt x="134" y="127"/>
                  </a:cubicBezTo>
                  <a:cubicBezTo>
                    <a:pt x="123" y="123"/>
                    <a:pt x="107" y="114"/>
                    <a:pt x="94" y="97"/>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175"/>
            <p:cNvSpPr>
              <a:spLocks/>
            </p:cNvSpPr>
            <p:nvPr/>
          </p:nvSpPr>
          <p:spPr bwMode="auto">
            <a:xfrm>
              <a:off x="10745788" y="4321175"/>
              <a:ext cx="233363" cy="247650"/>
            </a:xfrm>
            <a:custGeom>
              <a:avLst/>
              <a:gdLst>
                <a:gd name="T0" fmla="*/ 94 w 135"/>
                <a:gd name="T1" fmla="*/ 97 h 143"/>
                <a:gd name="T2" fmla="*/ 78 w 135"/>
                <a:gd name="T3" fmla="*/ 55 h 143"/>
                <a:gd name="T4" fmla="*/ 133 w 135"/>
                <a:gd name="T5" fmla="*/ 55 h 143"/>
                <a:gd name="T6" fmla="*/ 133 w 135"/>
                <a:gd name="T7" fmla="*/ 41 h 143"/>
                <a:gd name="T8" fmla="*/ 76 w 135"/>
                <a:gd name="T9" fmla="*/ 41 h 143"/>
                <a:gd name="T10" fmla="*/ 76 w 135"/>
                <a:gd name="T11" fmla="*/ 38 h 143"/>
                <a:gd name="T12" fmla="*/ 76 w 135"/>
                <a:gd name="T13" fmla="*/ 0 h 143"/>
                <a:gd name="T14" fmla="*/ 59 w 135"/>
                <a:gd name="T15" fmla="*/ 0 h 143"/>
                <a:gd name="T16" fmla="*/ 59 w 135"/>
                <a:gd name="T17" fmla="*/ 38 h 143"/>
                <a:gd name="T18" fmla="*/ 59 w 135"/>
                <a:gd name="T19" fmla="*/ 41 h 143"/>
                <a:gd name="T20" fmla="*/ 2 w 135"/>
                <a:gd name="T21" fmla="*/ 41 h 143"/>
                <a:gd name="T22" fmla="*/ 2 w 135"/>
                <a:gd name="T23" fmla="*/ 55 h 143"/>
                <a:gd name="T24" fmla="*/ 58 w 135"/>
                <a:gd name="T25" fmla="*/ 55 h 143"/>
                <a:gd name="T26" fmla="*/ 41 w 135"/>
                <a:gd name="T27" fmla="*/ 97 h 143"/>
                <a:gd name="T28" fmla="*/ 6 w 135"/>
                <a:gd name="T29" fmla="*/ 124 h 143"/>
                <a:gd name="T30" fmla="*/ 0 w 135"/>
                <a:gd name="T31" fmla="*/ 127 h 143"/>
                <a:gd name="T32" fmla="*/ 0 w 135"/>
                <a:gd name="T33" fmla="*/ 143 h 143"/>
                <a:gd name="T34" fmla="*/ 53 w 135"/>
                <a:gd name="T35" fmla="*/ 106 h 143"/>
                <a:gd name="T36" fmla="*/ 66 w 135"/>
                <a:gd name="T37" fmla="*/ 83 h 143"/>
                <a:gd name="T38" fmla="*/ 66 w 135"/>
                <a:gd name="T39" fmla="*/ 83 h 143"/>
                <a:gd name="T40" fmla="*/ 68 w 135"/>
                <a:gd name="T41" fmla="*/ 82 h 143"/>
                <a:gd name="T42" fmla="*/ 70 w 135"/>
                <a:gd name="T43" fmla="*/ 83 h 143"/>
                <a:gd name="T44" fmla="*/ 70 w 135"/>
                <a:gd name="T45" fmla="*/ 83 h 143"/>
                <a:gd name="T46" fmla="*/ 82 w 135"/>
                <a:gd name="T47" fmla="*/ 106 h 143"/>
                <a:gd name="T48" fmla="*/ 135 w 135"/>
                <a:gd name="T49" fmla="*/ 143 h 143"/>
                <a:gd name="T50" fmla="*/ 135 w 135"/>
                <a:gd name="T51" fmla="*/ 127 h 143"/>
                <a:gd name="T52" fmla="*/ 94 w 135"/>
                <a:gd name="T53" fmla="*/ 9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5" h="143">
                  <a:moveTo>
                    <a:pt x="94" y="97"/>
                  </a:moveTo>
                  <a:cubicBezTo>
                    <a:pt x="85" y="84"/>
                    <a:pt x="80" y="68"/>
                    <a:pt x="78" y="55"/>
                  </a:cubicBezTo>
                  <a:cubicBezTo>
                    <a:pt x="133" y="55"/>
                    <a:pt x="133" y="55"/>
                    <a:pt x="133" y="55"/>
                  </a:cubicBezTo>
                  <a:cubicBezTo>
                    <a:pt x="133" y="41"/>
                    <a:pt x="133" y="41"/>
                    <a:pt x="133" y="41"/>
                  </a:cubicBezTo>
                  <a:cubicBezTo>
                    <a:pt x="76" y="41"/>
                    <a:pt x="76" y="41"/>
                    <a:pt x="76" y="41"/>
                  </a:cubicBezTo>
                  <a:cubicBezTo>
                    <a:pt x="76" y="38"/>
                    <a:pt x="76" y="38"/>
                    <a:pt x="76" y="38"/>
                  </a:cubicBezTo>
                  <a:cubicBezTo>
                    <a:pt x="76" y="0"/>
                    <a:pt x="76" y="0"/>
                    <a:pt x="76" y="0"/>
                  </a:cubicBezTo>
                  <a:cubicBezTo>
                    <a:pt x="59" y="0"/>
                    <a:pt x="59" y="0"/>
                    <a:pt x="59" y="0"/>
                  </a:cubicBezTo>
                  <a:cubicBezTo>
                    <a:pt x="59" y="38"/>
                    <a:pt x="59" y="38"/>
                    <a:pt x="59" y="38"/>
                  </a:cubicBezTo>
                  <a:cubicBezTo>
                    <a:pt x="59" y="41"/>
                    <a:pt x="59" y="41"/>
                    <a:pt x="59" y="41"/>
                  </a:cubicBezTo>
                  <a:cubicBezTo>
                    <a:pt x="2" y="41"/>
                    <a:pt x="2" y="41"/>
                    <a:pt x="2" y="41"/>
                  </a:cubicBezTo>
                  <a:cubicBezTo>
                    <a:pt x="2" y="55"/>
                    <a:pt x="2" y="55"/>
                    <a:pt x="2" y="55"/>
                  </a:cubicBezTo>
                  <a:cubicBezTo>
                    <a:pt x="58" y="55"/>
                    <a:pt x="58" y="55"/>
                    <a:pt x="58" y="55"/>
                  </a:cubicBezTo>
                  <a:cubicBezTo>
                    <a:pt x="56" y="68"/>
                    <a:pt x="51" y="84"/>
                    <a:pt x="41" y="97"/>
                  </a:cubicBezTo>
                  <a:cubicBezTo>
                    <a:pt x="30" y="111"/>
                    <a:pt x="17" y="120"/>
                    <a:pt x="6" y="124"/>
                  </a:cubicBezTo>
                  <a:cubicBezTo>
                    <a:pt x="4" y="125"/>
                    <a:pt x="2" y="126"/>
                    <a:pt x="0" y="127"/>
                  </a:cubicBezTo>
                  <a:cubicBezTo>
                    <a:pt x="0" y="143"/>
                    <a:pt x="0" y="143"/>
                    <a:pt x="0" y="143"/>
                  </a:cubicBezTo>
                  <a:cubicBezTo>
                    <a:pt x="13" y="139"/>
                    <a:pt x="35" y="129"/>
                    <a:pt x="53" y="106"/>
                  </a:cubicBezTo>
                  <a:cubicBezTo>
                    <a:pt x="58" y="98"/>
                    <a:pt x="62" y="91"/>
                    <a:pt x="66" y="83"/>
                  </a:cubicBezTo>
                  <a:cubicBezTo>
                    <a:pt x="66" y="83"/>
                    <a:pt x="66" y="83"/>
                    <a:pt x="66" y="83"/>
                  </a:cubicBezTo>
                  <a:cubicBezTo>
                    <a:pt x="68" y="82"/>
                    <a:pt x="68" y="82"/>
                    <a:pt x="68" y="82"/>
                  </a:cubicBezTo>
                  <a:cubicBezTo>
                    <a:pt x="70" y="83"/>
                    <a:pt x="70" y="83"/>
                    <a:pt x="70" y="83"/>
                  </a:cubicBezTo>
                  <a:cubicBezTo>
                    <a:pt x="70" y="83"/>
                    <a:pt x="70" y="83"/>
                    <a:pt x="70" y="83"/>
                  </a:cubicBezTo>
                  <a:cubicBezTo>
                    <a:pt x="73" y="91"/>
                    <a:pt x="77" y="98"/>
                    <a:pt x="82" y="106"/>
                  </a:cubicBezTo>
                  <a:cubicBezTo>
                    <a:pt x="100" y="129"/>
                    <a:pt x="122" y="139"/>
                    <a:pt x="135" y="143"/>
                  </a:cubicBezTo>
                  <a:cubicBezTo>
                    <a:pt x="135" y="127"/>
                    <a:pt x="135" y="127"/>
                    <a:pt x="135" y="127"/>
                  </a:cubicBezTo>
                  <a:cubicBezTo>
                    <a:pt x="124" y="123"/>
                    <a:pt x="107" y="114"/>
                    <a:pt x="94" y="97"/>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176"/>
            <p:cNvSpPr>
              <a:spLocks noEditPoints="1"/>
            </p:cNvSpPr>
            <p:nvPr/>
          </p:nvSpPr>
          <p:spPr bwMode="auto">
            <a:xfrm>
              <a:off x="10479088" y="4330700"/>
              <a:ext cx="236538" cy="238125"/>
            </a:xfrm>
            <a:custGeom>
              <a:avLst/>
              <a:gdLst>
                <a:gd name="T0" fmla="*/ 31 w 137"/>
                <a:gd name="T1" fmla="*/ 14 h 138"/>
                <a:gd name="T2" fmla="*/ 32 w 137"/>
                <a:gd name="T3" fmla="*/ 13 h 138"/>
                <a:gd name="T4" fmla="*/ 29 w 137"/>
                <a:gd name="T5" fmla="*/ 10 h 138"/>
                <a:gd name="T6" fmla="*/ 25 w 137"/>
                <a:gd name="T7" fmla="*/ 10 h 138"/>
                <a:gd name="T8" fmla="*/ 14 w 137"/>
                <a:gd name="T9" fmla="*/ 10 h 138"/>
                <a:gd name="T10" fmla="*/ 14 w 137"/>
                <a:gd name="T11" fmla="*/ 138 h 138"/>
                <a:gd name="T12" fmla="*/ 0 w 137"/>
                <a:gd name="T13" fmla="*/ 138 h 138"/>
                <a:gd name="T14" fmla="*/ 0 w 137"/>
                <a:gd name="T15" fmla="*/ 0 h 138"/>
                <a:gd name="T16" fmla="*/ 46 w 137"/>
                <a:gd name="T17" fmla="*/ 0 h 138"/>
                <a:gd name="T18" fmla="*/ 46 w 137"/>
                <a:gd name="T19" fmla="*/ 13 h 138"/>
                <a:gd name="T20" fmla="*/ 36 w 137"/>
                <a:gd name="T21" fmla="*/ 42 h 138"/>
                <a:gd name="T22" fmla="*/ 37 w 137"/>
                <a:gd name="T23" fmla="*/ 44 h 138"/>
                <a:gd name="T24" fmla="*/ 46 w 137"/>
                <a:gd name="T25" fmla="*/ 68 h 138"/>
                <a:gd name="T26" fmla="*/ 35 w 137"/>
                <a:gd name="T27" fmla="*/ 98 h 138"/>
                <a:gd name="T28" fmla="*/ 29 w 137"/>
                <a:gd name="T29" fmla="*/ 103 h 138"/>
                <a:gd name="T30" fmla="*/ 25 w 137"/>
                <a:gd name="T31" fmla="*/ 91 h 138"/>
                <a:gd name="T32" fmla="*/ 26 w 137"/>
                <a:gd name="T33" fmla="*/ 90 h 138"/>
                <a:gd name="T34" fmla="*/ 34 w 137"/>
                <a:gd name="T35" fmla="*/ 68 h 138"/>
                <a:gd name="T36" fmla="*/ 27 w 137"/>
                <a:gd name="T37" fmla="*/ 51 h 138"/>
                <a:gd name="T38" fmla="*/ 21 w 137"/>
                <a:gd name="T39" fmla="*/ 43 h 138"/>
                <a:gd name="T40" fmla="*/ 21 w 137"/>
                <a:gd name="T41" fmla="*/ 43 h 138"/>
                <a:gd name="T42" fmla="*/ 21 w 137"/>
                <a:gd name="T43" fmla="*/ 43 h 138"/>
                <a:gd name="T44" fmla="*/ 30 w 137"/>
                <a:gd name="T45" fmla="*/ 17 h 138"/>
                <a:gd name="T46" fmla="*/ 31 w 137"/>
                <a:gd name="T47" fmla="*/ 14 h 138"/>
                <a:gd name="T48" fmla="*/ 137 w 137"/>
                <a:gd name="T49" fmla="*/ 122 h 138"/>
                <a:gd name="T50" fmla="*/ 137 w 137"/>
                <a:gd name="T51" fmla="*/ 136 h 138"/>
                <a:gd name="T52" fmla="*/ 107 w 137"/>
                <a:gd name="T53" fmla="*/ 117 h 138"/>
                <a:gd name="T54" fmla="*/ 99 w 137"/>
                <a:gd name="T55" fmla="*/ 110 h 138"/>
                <a:gd name="T56" fmla="*/ 90 w 137"/>
                <a:gd name="T57" fmla="*/ 120 h 138"/>
                <a:gd name="T58" fmla="*/ 65 w 137"/>
                <a:gd name="T59" fmla="*/ 137 h 138"/>
                <a:gd name="T60" fmla="*/ 65 w 137"/>
                <a:gd name="T61" fmla="*/ 123 h 138"/>
                <a:gd name="T62" fmla="*/ 81 w 137"/>
                <a:gd name="T63" fmla="*/ 110 h 138"/>
                <a:gd name="T64" fmla="*/ 91 w 137"/>
                <a:gd name="T65" fmla="*/ 100 h 138"/>
                <a:gd name="T66" fmla="*/ 80 w 137"/>
                <a:gd name="T67" fmla="*/ 85 h 138"/>
                <a:gd name="T68" fmla="*/ 70 w 137"/>
                <a:gd name="T69" fmla="*/ 63 h 138"/>
                <a:gd name="T70" fmla="*/ 68 w 137"/>
                <a:gd name="T71" fmla="*/ 83 h 138"/>
                <a:gd name="T72" fmla="*/ 52 w 137"/>
                <a:gd name="T73" fmla="*/ 119 h 138"/>
                <a:gd name="T74" fmla="*/ 37 w 137"/>
                <a:gd name="T75" fmla="*/ 129 h 138"/>
                <a:gd name="T76" fmla="*/ 33 w 137"/>
                <a:gd name="T77" fmla="*/ 117 h 138"/>
                <a:gd name="T78" fmla="*/ 42 w 137"/>
                <a:gd name="T79" fmla="*/ 110 h 138"/>
                <a:gd name="T80" fmla="*/ 56 w 137"/>
                <a:gd name="T81" fmla="*/ 81 h 138"/>
                <a:gd name="T82" fmla="*/ 57 w 137"/>
                <a:gd name="T83" fmla="*/ 56 h 138"/>
                <a:gd name="T84" fmla="*/ 57 w 137"/>
                <a:gd name="T85" fmla="*/ 49 h 138"/>
                <a:gd name="T86" fmla="*/ 57 w 137"/>
                <a:gd name="T87" fmla="*/ 0 h 138"/>
                <a:gd name="T88" fmla="*/ 132 w 137"/>
                <a:gd name="T89" fmla="*/ 0 h 138"/>
                <a:gd name="T90" fmla="*/ 132 w 137"/>
                <a:gd name="T91" fmla="*/ 13 h 138"/>
                <a:gd name="T92" fmla="*/ 73 w 137"/>
                <a:gd name="T93" fmla="*/ 13 h 138"/>
                <a:gd name="T94" fmla="*/ 73 w 137"/>
                <a:gd name="T95" fmla="*/ 37 h 138"/>
                <a:gd name="T96" fmla="*/ 131 w 137"/>
                <a:gd name="T97" fmla="*/ 37 h 138"/>
                <a:gd name="T98" fmla="*/ 116 w 137"/>
                <a:gd name="T99" fmla="*/ 84 h 138"/>
                <a:gd name="T100" fmla="*/ 107 w 137"/>
                <a:gd name="T101" fmla="*/ 100 h 138"/>
                <a:gd name="T102" fmla="*/ 115 w 137"/>
                <a:gd name="T103" fmla="*/ 108 h 138"/>
                <a:gd name="T104" fmla="*/ 137 w 137"/>
                <a:gd name="T105" fmla="*/ 122 h 138"/>
                <a:gd name="T106" fmla="*/ 114 w 137"/>
                <a:gd name="T107" fmla="*/ 52 h 138"/>
                <a:gd name="T108" fmla="*/ 114 w 137"/>
                <a:gd name="T109" fmla="*/ 52 h 138"/>
                <a:gd name="T110" fmla="*/ 112 w 137"/>
                <a:gd name="T111" fmla="*/ 49 h 138"/>
                <a:gd name="T112" fmla="*/ 106 w 137"/>
                <a:gd name="T113" fmla="*/ 49 h 138"/>
                <a:gd name="T114" fmla="*/ 79 w 137"/>
                <a:gd name="T115" fmla="*/ 49 h 138"/>
                <a:gd name="T116" fmla="*/ 91 w 137"/>
                <a:gd name="T117" fmla="*/ 78 h 138"/>
                <a:gd name="T118" fmla="*/ 99 w 137"/>
                <a:gd name="T119" fmla="*/ 89 h 138"/>
                <a:gd name="T120" fmla="*/ 105 w 137"/>
                <a:gd name="T121" fmla="*/ 79 h 138"/>
                <a:gd name="T122" fmla="*/ 113 w 137"/>
                <a:gd name="T123" fmla="*/ 57 h 138"/>
                <a:gd name="T124" fmla="*/ 114 w 137"/>
                <a:gd name="T125" fmla="*/ 5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 h="138">
                  <a:moveTo>
                    <a:pt x="31" y="14"/>
                  </a:moveTo>
                  <a:cubicBezTo>
                    <a:pt x="32" y="13"/>
                    <a:pt x="32" y="13"/>
                    <a:pt x="32" y="13"/>
                  </a:cubicBezTo>
                  <a:cubicBezTo>
                    <a:pt x="29" y="10"/>
                    <a:pt x="29" y="10"/>
                    <a:pt x="29" y="10"/>
                  </a:cubicBezTo>
                  <a:cubicBezTo>
                    <a:pt x="25" y="10"/>
                    <a:pt x="25" y="10"/>
                    <a:pt x="25" y="10"/>
                  </a:cubicBezTo>
                  <a:cubicBezTo>
                    <a:pt x="14" y="10"/>
                    <a:pt x="14" y="10"/>
                    <a:pt x="14" y="10"/>
                  </a:cubicBezTo>
                  <a:cubicBezTo>
                    <a:pt x="14" y="138"/>
                    <a:pt x="14" y="138"/>
                    <a:pt x="14" y="138"/>
                  </a:cubicBezTo>
                  <a:cubicBezTo>
                    <a:pt x="0" y="138"/>
                    <a:pt x="0" y="138"/>
                    <a:pt x="0" y="138"/>
                  </a:cubicBezTo>
                  <a:cubicBezTo>
                    <a:pt x="0" y="0"/>
                    <a:pt x="0" y="0"/>
                    <a:pt x="0" y="0"/>
                  </a:cubicBezTo>
                  <a:cubicBezTo>
                    <a:pt x="46" y="0"/>
                    <a:pt x="46" y="0"/>
                    <a:pt x="46" y="0"/>
                  </a:cubicBezTo>
                  <a:cubicBezTo>
                    <a:pt x="46" y="13"/>
                    <a:pt x="46" y="13"/>
                    <a:pt x="46" y="13"/>
                  </a:cubicBezTo>
                  <a:cubicBezTo>
                    <a:pt x="36" y="42"/>
                    <a:pt x="36" y="42"/>
                    <a:pt x="36" y="42"/>
                  </a:cubicBezTo>
                  <a:cubicBezTo>
                    <a:pt x="37" y="44"/>
                    <a:pt x="37" y="44"/>
                    <a:pt x="37" y="44"/>
                  </a:cubicBezTo>
                  <a:cubicBezTo>
                    <a:pt x="42" y="50"/>
                    <a:pt x="46" y="58"/>
                    <a:pt x="46" y="68"/>
                  </a:cubicBezTo>
                  <a:cubicBezTo>
                    <a:pt x="46" y="83"/>
                    <a:pt x="41" y="93"/>
                    <a:pt x="35" y="98"/>
                  </a:cubicBezTo>
                  <a:cubicBezTo>
                    <a:pt x="33" y="100"/>
                    <a:pt x="31" y="102"/>
                    <a:pt x="29" y="103"/>
                  </a:cubicBezTo>
                  <a:cubicBezTo>
                    <a:pt x="25" y="91"/>
                    <a:pt x="25" y="91"/>
                    <a:pt x="25" y="91"/>
                  </a:cubicBezTo>
                  <a:cubicBezTo>
                    <a:pt x="26" y="90"/>
                    <a:pt x="26" y="90"/>
                    <a:pt x="26" y="90"/>
                  </a:cubicBezTo>
                  <a:cubicBezTo>
                    <a:pt x="30" y="86"/>
                    <a:pt x="34" y="80"/>
                    <a:pt x="34" y="68"/>
                  </a:cubicBezTo>
                  <a:cubicBezTo>
                    <a:pt x="34" y="62"/>
                    <a:pt x="31" y="56"/>
                    <a:pt x="27" y="51"/>
                  </a:cubicBezTo>
                  <a:cubicBezTo>
                    <a:pt x="24" y="47"/>
                    <a:pt x="21" y="43"/>
                    <a:pt x="21" y="43"/>
                  </a:cubicBezTo>
                  <a:cubicBezTo>
                    <a:pt x="21" y="43"/>
                    <a:pt x="21" y="43"/>
                    <a:pt x="21" y="43"/>
                  </a:cubicBezTo>
                  <a:cubicBezTo>
                    <a:pt x="21" y="43"/>
                    <a:pt x="21" y="43"/>
                    <a:pt x="21" y="43"/>
                  </a:cubicBezTo>
                  <a:cubicBezTo>
                    <a:pt x="30" y="17"/>
                    <a:pt x="30" y="17"/>
                    <a:pt x="30" y="17"/>
                  </a:cubicBezTo>
                  <a:lnTo>
                    <a:pt x="31" y="14"/>
                  </a:lnTo>
                  <a:close/>
                  <a:moveTo>
                    <a:pt x="137" y="122"/>
                  </a:moveTo>
                  <a:cubicBezTo>
                    <a:pt x="137" y="136"/>
                    <a:pt x="137" y="136"/>
                    <a:pt x="137" y="136"/>
                  </a:cubicBezTo>
                  <a:cubicBezTo>
                    <a:pt x="125" y="131"/>
                    <a:pt x="115" y="125"/>
                    <a:pt x="107" y="117"/>
                  </a:cubicBezTo>
                  <a:cubicBezTo>
                    <a:pt x="104" y="115"/>
                    <a:pt x="102" y="112"/>
                    <a:pt x="99" y="110"/>
                  </a:cubicBezTo>
                  <a:cubicBezTo>
                    <a:pt x="96" y="113"/>
                    <a:pt x="93" y="117"/>
                    <a:pt x="90" y="120"/>
                  </a:cubicBezTo>
                  <a:cubicBezTo>
                    <a:pt x="83" y="126"/>
                    <a:pt x="75" y="133"/>
                    <a:pt x="65" y="137"/>
                  </a:cubicBezTo>
                  <a:cubicBezTo>
                    <a:pt x="65" y="123"/>
                    <a:pt x="65" y="123"/>
                    <a:pt x="65" y="123"/>
                  </a:cubicBezTo>
                  <a:cubicBezTo>
                    <a:pt x="71" y="119"/>
                    <a:pt x="76" y="115"/>
                    <a:pt x="81" y="110"/>
                  </a:cubicBezTo>
                  <a:cubicBezTo>
                    <a:pt x="85" y="107"/>
                    <a:pt x="88" y="104"/>
                    <a:pt x="91" y="100"/>
                  </a:cubicBezTo>
                  <a:cubicBezTo>
                    <a:pt x="87" y="95"/>
                    <a:pt x="83" y="90"/>
                    <a:pt x="80" y="85"/>
                  </a:cubicBezTo>
                  <a:cubicBezTo>
                    <a:pt x="76" y="78"/>
                    <a:pt x="73" y="70"/>
                    <a:pt x="70" y="63"/>
                  </a:cubicBezTo>
                  <a:cubicBezTo>
                    <a:pt x="70" y="69"/>
                    <a:pt x="69" y="76"/>
                    <a:pt x="68" y="83"/>
                  </a:cubicBezTo>
                  <a:cubicBezTo>
                    <a:pt x="67" y="96"/>
                    <a:pt x="63" y="108"/>
                    <a:pt x="52" y="119"/>
                  </a:cubicBezTo>
                  <a:cubicBezTo>
                    <a:pt x="47" y="124"/>
                    <a:pt x="41" y="127"/>
                    <a:pt x="37" y="129"/>
                  </a:cubicBezTo>
                  <a:cubicBezTo>
                    <a:pt x="33" y="117"/>
                    <a:pt x="33" y="117"/>
                    <a:pt x="33" y="117"/>
                  </a:cubicBezTo>
                  <a:cubicBezTo>
                    <a:pt x="36" y="115"/>
                    <a:pt x="39" y="113"/>
                    <a:pt x="42" y="110"/>
                  </a:cubicBezTo>
                  <a:cubicBezTo>
                    <a:pt x="52" y="100"/>
                    <a:pt x="54" y="93"/>
                    <a:pt x="56" y="81"/>
                  </a:cubicBezTo>
                  <a:cubicBezTo>
                    <a:pt x="57" y="73"/>
                    <a:pt x="57" y="63"/>
                    <a:pt x="57" y="56"/>
                  </a:cubicBezTo>
                  <a:cubicBezTo>
                    <a:pt x="57" y="53"/>
                    <a:pt x="57" y="51"/>
                    <a:pt x="57" y="49"/>
                  </a:cubicBezTo>
                  <a:cubicBezTo>
                    <a:pt x="57" y="0"/>
                    <a:pt x="57" y="0"/>
                    <a:pt x="57" y="0"/>
                  </a:cubicBezTo>
                  <a:cubicBezTo>
                    <a:pt x="132" y="0"/>
                    <a:pt x="132" y="0"/>
                    <a:pt x="132" y="0"/>
                  </a:cubicBezTo>
                  <a:cubicBezTo>
                    <a:pt x="132" y="13"/>
                    <a:pt x="132" y="13"/>
                    <a:pt x="132" y="13"/>
                  </a:cubicBezTo>
                  <a:cubicBezTo>
                    <a:pt x="73" y="13"/>
                    <a:pt x="73" y="13"/>
                    <a:pt x="73" y="13"/>
                  </a:cubicBezTo>
                  <a:cubicBezTo>
                    <a:pt x="73" y="37"/>
                    <a:pt x="73" y="37"/>
                    <a:pt x="73" y="37"/>
                  </a:cubicBezTo>
                  <a:cubicBezTo>
                    <a:pt x="131" y="37"/>
                    <a:pt x="131" y="37"/>
                    <a:pt x="131" y="37"/>
                  </a:cubicBezTo>
                  <a:cubicBezTo>
                    <a:pt x="128" y="54"/>
                    <a:pt x="123" y="70"/>
                    <a:pt x="116" y="84"/>
                  </a:cubicBezTo>
                  <a:cubicBezTo>
                    <a:pt x="114" y="89"/>
                    <a:pt x="111" y="94"/>
                    <a:pt x="107" y="100"/>
                  </a:cubicBezTo>
                  <a:cubicBezTo>
                    <a:pt x="110" y="102"/>
                    <a:pt x="113" y="105"/>
                    <a:pt x="115" y="108"/>
                  </a:cubicBezTo>
                  <a:cubicBezTo>
                    <a:pt x="122" y="113"/>
                    <a:pt x="129" y="118"/>
                    <a:pt x="137" y="122"/>
                  </a:cubicBezTo>
                  <a:close/>
                  <a:moveTo>
                    <a:pt x="114" y="52"/>
                  </a:moveTo>
                  <a:cubicBezTo>
                    <a:pt x="114" y="52"/>
                    <a:pt x="114" y="52"/>
                    <a:pt x="114" y="52"/>
                  </a:cubicBezTo>
                  <a:cubicBezTo>
                    <a:pt x="112" y="49"/>
                    <a:pt x="112" y="49"/>
                    <a:pt x="112" y="49"/>
                  </a:cubicBezTo>
                  <a:cubicBezTo>
                    <a:pt x="106" y="49"/>
                    <a:pt x="106" y="49"/>
                    <a:pt x="106" y="49"/>
                  </a:cubicBezTo>
                  <a:cubicBezTo>
                    <a:pt x="79" y="49"/>
                    <a:pt x="79" y="49"/>
                    <a:pt x="79" y="49"/>
                  </a:cubicBezTo>
                  <a:cubicBezTo>
                    <a:pt x="82" y="60"/>
                    <a:pt x="86" y="70"/>
                    <a:pt x="91" y="78"/>
                  </a:cubicBezTo>
                  <a:cubicBezTo>
                    <a:pt x="94" y="82"/>
                    <a:pt x="96" y="85"/>
                    <a:pt x="99" y="89"/>
                  </a:cubicBezTo>
                  <a:cubicBezTo>
                    <a:pt x="101" y="86"/>
                    <a:pt x="103" y="82"/>
                    <a:pt x="105" y="79"/>
                  </a:cubicBezTo>
                  <a:cubicBezTo>
                    <a:pt x="108" y="72"/>
                    <a:pt x="111" y="64"/>
                    <a:pt x="113" y="57"/>
                  </a:cubicBezTo>
                  <a:lnTo>
                    <a:pt x="114" y="52"/>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177"/>
            <p:cNvSpPr>
              <a:spLocks noEditPoints="1"/>
            </p:cNvSpPr>
            <p:nvPr/>
          </p:nvSpPr>
          <p:spPr bwMode="auto">
            <a:xfrm>
              <a:off x="11009313" y="4321175"/>
              <a:ext cx="238125" cy="247650"/>
            </a:xfrm>
            <a:custGeom>
              <a:avLst/>
              <a:gdLst>
                <a:gd name="T0" fmla="*/ 37 w 138"/>
                <a:gd name="T1" fmla="*/ 0 h 143"/>
                <a:gd name="T2" fmla="*/ 24 w 138"/>
                <a:gd name="T3" fmla="*/ 0 h 143"/>
                <a:gd name="T4" fmla="*/ 24 w 138"/>
                <a:gd name="T5" fmla="*/ 20 h 143"/>
                <a:gd name="T6" fmla="*/ 37 w 138"/>
                <a:gd name="T7" fmla="*/ 20 h 143"/>
                <a:gd name="T8" fmla="*/ 37 w 138"/>
                <a:gd name="T9" fmla="*/ 0 h 143"/>
                <a:gd name="T10" fmla="*/ 70 w 138"/>
                <a:gd name="T11" fmla="*/ 0 h 143"/>
                <a:gd name="T12" fmla="*/ 57 w 138"/>
                <a:gd name="T13" fmla="*/ 0 h 143"/>
                <a:gd name="T14" fmla="*/ 57 w 138"/>
                <a:gd name="T15" fmla="*/ 20 h 143"/>
                <a:gd name="T16" fmla="*/ 70 w 138"/>
                <a:gd name="T17" fmla="*/ 20 h 143"/>
                <a:gd name="T18" fmla="*/ 70 w 138"/>
                <a:gd name="T19" fmla="*/ 0 h 143"/>
                <a:gd name="T20" fmla="*/ 18 w 138"/>
                <a:gd name="T21" fmla="*/ 39 h 143"/>
                <a:gd name="T22" fmla="*/ 116 w 138"/>
                <a:gd name="T23" fmla="*/ 39 h 143"/>
                <a:gd name="T24" fmla="*/ 120 w 138"/>
                <a:gd name="T25" fmla="*/ 44 h 143"/>
                <a:gd name="T26" fmla="*/ 120 w 138"/>
                <a:gd name="T27" fmla="*/ 62 h 143"/>
                <a:gd name="T28" fmla="*/ 136 w 138"/>
                <a:gd name="T29" fmla="*/ 62 h 143"/>
                <a:gd name="T30" fmla="*/ 136 w 138"/>
                <a:gd name="T31" fmla="*/ 27 h 143"/>
                <a:gd name="T32" fmla="*/ 104 w 138"/>
                <a:gd name="T33" fmla="*/ 27 h 143"/>
                <a:gd name="T34" fmla="*/ 110 w 138"/>
                <a:gd name="T35" fmla="*/ 20 h 143"/>
                <a:gd name="T36" fmla="*/ 121 w 138"/>
                <a:gd name="T37" fmla="*/ 0 h 143"/>
                <a:gd name="T38" fmla="*/ 106 w 138"/>
                <a:gd name="T39" fmla="*/ 0 h 143"/>
                <a:gd name="T40" fmla="*/ 97 w 138"/>
                <a:gd name="T41" fmla="*/ 16 h 143"/>
                <a:gd name="T42" fmla="*/ 86 w 138"/>
                <a:gd name="T43" fmla="*/ 27 h 143"/>
                <a:gd name="T44" fmla="*/ 2 w 138"/>
                <a:gd name="T45" fmla="*/ 27 h 143"/>
                <a:gd name="T46" fmla="*/ 2 w 138"/>
                <a:gd name="T47" fmla="*/ 62 h 143"/>
                <a:gd name="T48" fmla="*/ 18 w 138"/>
                <a:gd name="T49" fmla="*/ 62 h 143"/>
                <a:gd name="T50" fmla="*/ 18 w 138"/>
                <a:gd name="T51" fmla="*/ 39 h 143"/>
                <a:gd name="T52" fmla="*/ 138 w 138"/>
                <a:gd name="T53" fmla="*/ 99 h 143"/>
                <a:gd name="T54" fmla="*/ 138 w 138"/>
                <a:gd name="T55" fmla="*/ 87 h 143"/>
                <a:gd name="T56" fmla="*/ 78 w 138"/>
                <a:gd name="T57" fmla="*/ 87 h 143"/>
                <a:gd name="T58" fmla="*/ 78 w 138"/>
                <a:gd name="T59" fmla="*/ 80 h 143"/>
                <a:gd name="T60" fmla="*/ 93 w 138"/>
                <a:gd name="T61" fmla="*/ 72 h 143"/>
                <a:gd name="T62" fmla="*/ 106 w 138"/>
                <a:gd name="T63" fmla="*/ 62 h 143"/>
                <a:gd name="T64" fmla="*/ 106 w 138"/>
                <a:gd name="T65" fmla="*/ 51 h 143"/>
                <a:gd name="T66" fmla="*/ 30 w 138"/>
                <a:gd name="T67" fmla="*/ 51 h 143"/>
                <a:gd name="T68" fmla="*/ 30 w 138"/>
                <a:gd name="T69" fmla="*/ 62 h 143"/>
                <a:gd name="T70" fmla="*/ 87 w 138"/>
                <a:gd name="T71" fmla="*/ 62 h 143"/>
                <a:gd name="T72" fmla="*/ 76 w 138"/>
                <a:gd name="T73" fmla="*/ 69 h 143"/>
                <a:gd name="T74" fmla="*/ 63 w 138"/>
                <a:gd name="T75" fmla="*/ 73 h 143"/>
                <a:gd name="T76" fmla="*/ 63 w 138"/>
                <a:gd name="T77" fmla="*/ 87 h 143"/>
                <a:gd name="T78" fmla="*/ 0 w 138"/>
                <a:gd name="T79" fmla="*/ 87 h 143"/>
                <a:gd name="T80" fmla="*/ 0 w 138"/>
                <a:gd name="T81" fmla="*/ 99 h 143"/>
                <a:gd name="T82" fmla="*/ 63 w 138"/>
                <a:gd name="T83" fmla="*/ 99 h 143"/>
                <a:gd name="T84" fmla="*/ 63 w 138"/>
                <a:gd name="T85" fmla="*/ 114 h 143"/>
                <a:gd name="T86" fmla="*/ 58 w 138"/>
                <a:gd name="T87" fmla="*/ 125 h 143"/>
                <a:gd name="T88" fmla="*/ 46 w 138"/>
                <a:gd name="T89" fmla="*/ 130 h 143"/>
                <a:gd name="T90" fmla="*/ 41 w 138"/>
                <a:gd name="T91" fmla="*/ 131 h 143"/>
                <a:gd name="T92" fmla="*/ 41 w 138"/>
                <a:gd name="T93" fmla="*/ 143 h 143"/>
                <a:gd name="T94" fmla="*/ 65 w 138"/>
                <a:gd name="T95" fmla="*/ 138 h 143"/>
                <a:gd name="T96" fmla="*/ 77 w 138"/>
                <a:gd name="T97" fmla="*/ 124 h 143"/>
                <a:gd name="T98" fmla="*/ 78 w 138"/>
                <a:gd name="T99" fmla="*/ 114 h 143"/>
                <a:gd name="T100" fmla="*/ 78 w 138"/>
                <a:gd name="T101" fmla="*/ 99 h 143"/>
                <a:gd name="T102" fmla="*/ 138 w 138"/>
                <a:gd name="T103"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8" h="143">
                  <a:moveTo>
                    <a:pt x="37" y="0"/>
                  </a:moveTo>
                  <a:cubicBezTo>
                    <a:pt x="24" y="0"/>
                    <a:pt x="24" y="0"/>
                    <a:pt x="24" y="0"/>
                  </a:cubicBezTo>
                  <a:cubicBezTo>
                    <a:pt x="24" y="20"/>
                    <a:pt x="24" y="20"/>
                    <a:pt x="24" y="20"/>
                  </a:cubicBezTo>
                  <a:cubicBezTo>
                    <a:pt x="37" y="20"/>
                    <a:pt x="37" y="20"/>
                    <a:pt x="37" y="20"/>
                  </a:cubicBezTo>
                  <a:lnTo>
                    <a:pt x="37" y="0"/>
                  </a:lnTo>
                  <a:close/>
                  <a:moveTo>
                    <a:pt x="70" y="0"/>
                  </a:moveTo>
                  <a:cubicBezTo>
                    <a:pt x="57" y="0"/>
                    <a:pt x="57" y="0"/>
                    <a:pt x="57" y="0"/>
                  </a:cubicBezTo>
                  <a:cubicBezTo>
                    <a:pt x="57" y="20"/>
                    <a:pt x="57" y="20"/>
                    <a:pt x="57" y="20"/>
                  </a:cubicBezTo>
                  <a:cubicBezTo>
                    <a:pt x="70" y="20"/>
                    <a:pt x="70" y="20"/>
                    <a:pt x="70" y="20"/>
                  </a:cubicBezTo>
                  <a:lnTo>
                    <a:pt x="70" y="0"/>
                  </a:lnTo>
                  <a:close/>
                  <a:moveTo>
                    <a:pt x="18" y="39"/>
                  </a:moveTo>
                  <a:cubicBezTo>
                    <a:pt x="116" y="39"/>
                    <a:pt x="116" y="39"/>
                    <a:pt x="116" y="39"/>
                  </a:cubicBezTo>
                  <a:cubicBezTo>
                    <a:pt x="118" y="39"/>
                    <a:pt x="120" y="41"/>
                    <a:pt x="120" y="44"/>
                  </a:cubicBezTo>
                  <a:cubicBezTo>
                    <a:pt x="120" y="62"/>
                    <a:pt x="120" y="62"/>
                    <a:pt x="120" y="62"/>
                  </a:cubicBezTo>
                  <a:cubicBezTo>
                    <a:pt x="136" y="62"/>
                    <a:pt x="136" y="62"/>
                    <a:pt x="136" y="62"/>
                  </a:cubicBezTo>
                  <a:cubicBezTo>
                    <a:pt x="136" y="27"/>
                    <a:pt x="136" y="27"/>
                    <a:pt x="136" y="27"/>
                  </a:cubicBezTo>
                  <a:cubicBezTo>
                    <a:pt x="104" y="27"/>
                    <a:pt x="104" y="27"/>
                    <a:pt x="104" y="27"/>
                  </a:cubicBezTo>
                  <a:cubicBezTo>
                    <a:pt x="106" y="25"/>
                    <a:pt x="108" y="23"/>
                    <a:pt x="110" y="20"/>
                  </a:cubicBezTo>
                  <a:cubicBezTo>
                    <a:pt x="116" y="12"/>
                    <a:pt x="120" y="3"/>
                    <a:pt x="121" y="0"/>
                  </a:cubicBezTo>
                  <a:cubicBezTo>
                    <a:pt x="106" y="0"/>
                    <a:pt x="106" y="0"/>
                    <a:pt x="106" y="0"/>
                  </a:cubicBezTo>
                  <a:cubicBezTo>
                    <a:pt x="105" y="3"/>
                    <a:pt x="102" y="10"/>
                    <a:pt x="97" y="16"/>
                  </a:cubicBezTo>
                  <a:cubicBezTo>
                    <a:pt x="93" y="21"/>
                    <a:pt x="89" y="25"/>
                    <a:pt x="86" y="27"/>
                  </a:cubicBezTo>
                  <a:cubicBezTo>
                    <a:pt x="2" y="27"/>
                    <a:pt x="2" y="27"/>
                    <a:pt x="2" y="27"/>
                  </a:cubicBezTo>
                  <a:cubicBezTo>
                    <a:pt x="2" y="62"/>
                    <a:pt x="2" y="62"/>
                    <a:pt x="2" y="62"/>
                  </a:cubicBezTo>
                  <a:cubicBezTo>
                    <a:pt x="18" y="62"/>
                    <a:pt x="18" y="62"/>
                    <a:pt x="18" y="62"/>
                  </a:cubicBezTo>
                  <a:lnTo>
                    <a:pt x="18" y="39"/>
                  </a:lnTo>
                  <a:close/>
                  <a:moveTo>
                    <a:pt x="138" y="99"/>
                  </a:moveTo>
                  <a:cubicBezTo>
                    <a:pt x="138" y="87"/>
                    <a:pt x="138" y="87"/>
                    <a:pt x="138" y="87"/>
                  </a:cubicBezTo>
                  <a:cubicBezTo>
                    <a:pt x="78" y="87"/>
                    <a:pt x="78" y="87"/>
                    <a:pt x="78" y="87"/>
                  </a:cubicBezTo>
                  <a:cubicBezTo>
                    <a:pt x="78" y="80"/>
                    <a:pt x="78" y="80"/>
                    <a:pt x="78" y="80"/>
                  </a:cubicBezTo>
                  <a:cubicBezTo>
                    <a:pt x="78" y="80"/>
                    <a:pt x="86" y="76"/>
                    <a:pt x="93" y="72"/>
                  </a:cubicBezTo>
                  <a:cubicBezTo>
                    <a:pt x="100" y="68"/>
                    <a:pt x="106" y="62"/>
                    <a:pt x="106" y="62"/>
                  </a:cubicBezTo>
                  <a:cubicBezTo>
                    <a:pt x="106" y="51"/>
                    <a:pt x="106" y="51"/>
                    <a:pt x="106" y="51"/>
                  </a:cubicBezTo>
                  <a:cubicBezTo>
                    <a:pt x="30" y="51"/>
                    <a:pt x="30" y="51"/>
                    <a:pt x="30" y="51"/>
                  </a:cubicBezTo>
                  <a:cubicBezTo>
                    <a:pt x="30" y="62"/>
                    <a:pt x="30" y="62"/>
                    <a:pt x="30" y="62"/>
                  </a:cubicBezTo>
                  <a:cubicBezTo>
                    <a:pt x="87" y="62"/>
                    <a:pt x="87" y="62"/>
                    <a:pt x="87" y="62"/>
                  </a:cubicBezTo>
                  <a:cubicBezTo>
                    <a:pt x="87" y="62"/>
                    <a:pt x="82" y="66"/>
                    <a:pt x="76" y="69"/>
                  </a:cubicBezTo>
                  <a:cubicBezTo>
                    <a:pt x="69" y="72"/>
                    <a:pt x="63" y="73"/>
                    <a:pt x="63" y="73"/>
                  </a:cubicBezTo>
                  <a:cubicBezTo>
                    <a:pt x="63" y="87"/>
                    <a:pt x="63" y="87"/>
                    <a:pt x="63" y="87"/>
                  </a:cubicBezTo>
                  <a:cubicBezTo>
                    <a:pt x="0" y="87"/>
                    <a:pt x="0" y="87"/>
                    <a:pt x="0" y="87"/>
                  </a:cubicBezTo>
                  <a:cubicBezTo>
                    <a:pt x="0" y="99"/>
                    <a:pt x="0" y="99"/>
                    <a:pt x="0" y="99"/>
                  </a:cubicBezTo>
                  <a:cubicBezTo>
                    <a:pt x="63" y="99"/>
                    <a:pt x="63" y="99"/>
                    <a:pt x="63" y="99"/>
                  </a:cubicBezTo>
                  <a:cubicBezTo>
                    <a:pt x="63" y="114"/>
                    <a:pt x="63" y="114"/>
                    <a:pt x="63" y="114"/>
                  </a:cubicBezTo>
                  <a:cubicBezTo>
                    <a:pt x="63" y="114"/>
                    <a:pt x="63" y="122"/>
                    <a:pt x="58" y="125"/>
                  </a:cubicBezTo>
                  <a:cubicBezTo>
                    <a:pt x="53" y="129"/>
                    <a:pt x="49" y="130"/>
                    <a:pt x="46" y="130"/>
                  </a:cubicBezTo>
                  <a:cubicBezTo>
                    <a:pt x="43" y="131"/>
                    <a:pt x="41" y="131"/>
                    <a:pt x="41" y="131"/>
                  </a:cubicBezTo>
                  <a:cubicBezTo>
                    <a:pt x="41" y="143"/>
                    <a:pt x="41" y="143"/>
                    <a:pt x="41" y="143"/>
                  </a:cubicBezTo>
                  <a:cubicBezTo>
                    <a:pt x="41" y="143"/>
                    <a:pt x="56" y="143"/>
                    <a:pt x="65" y="138"/>
                  </a:cubicBezTo>
                  <a:cubicBezTo>
                    <a:pt x="73" y="134"/>
                    <a:pt x="75" y="129"/>
                    <a:pt x="77" y="124"/>
                  </a:cubicBezTo>
                  <a:cubicBezTo>
                    <a:pt x="78" y="119"/>
                    <a:pt x="78" y="114"/>
                    <a:pt x="78" y="114"/>
                  </a:cubicBezTo>
                  <a:cubicBezTo>
                    <a:pt x="78" y="99"/>
                    <a:pt x="78" y="99"/>
                    <a:pt x="78" y="99"/>
                  </a:cubicBezTo>
                  <a:lnTo>
                    <a:pt x="138" y="9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178"/>
            <p:cNvSpPr>
              <a:spLocks noEditPoints="1"/>
            </p:cNvSpPr>
            <p:nvPr/>
          </p:nvSpPr>
          <p:spPr bwMode="auto">
            <a:xfrm>
              <a:off x="10199688" y="4618038"/>
              <a:ext cx="73025" cy="95250"/>
            </a:xfrm>
            <a:custGeom>
              <a:avLst/>
              <a:gdLst>
                <a:gd name="T0" fmla="*/ 42 w 42"/>
                <a:gd name="T1" fmla="*/ 27 h 55"/>
                <a:gd name="T2" fmla="*/ 21 w 42"/>
                <a:gd name="T3" fmla="*/ 55 h 55"/>
                <a:gd name="T4" fmla="*/ 0 w 42"/>
                <a:gd name="T5" fmla="*/ 27 h 55"/>
                <a:gd name="T6" fmla="*/ 21 w 42"/>
                <a:gd name="T7" fmla="*/ 0 h 55"/>
                <a:gd name="T8" fmla="*/ 42 w 42"/>
                <a:gd name="T9" fmla="*/ 27 h 55"/>
                <a:gd name="T10" fmla="*/ 9 w 42"/>
                <a:gd name="T11" fmla="*/ 27 h 55"/>
                <a:gd name="T12" fmla="*/ 21 w 42"/>
                <a:gd name="T13" fmla="*/ 48 h 55"/>
                <a:gd name="T14" fmla="*/ 33 w 42"/>
                <a:gd name="T15" fmla="*/ 27 h 55"/>
                <a:gd name="T16" fmla="*/ 21 w 42"/>
                <a:gd name="T17" fmla="*/ 7 h 55"/>
                <a:gd name="T18" fmla="*/ 9 w 42"/>
                <a:gd name="T19"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5">
                  <a:moveTo>
                    <a:pt x="42" y="27"/>
                  </a:moveTo>
                  <a:cubicBezTo>
                    <a:pt x="42" y="45"/>
                    <a:pt x="34" y="55"/>
                    <a:pt x="21" y="55"/>
                  </a:cubicBezTo>
                  <a:cubicBezTo>
                    <a:pt x="9" y="55"/>
                    <a:pt x="0" y="45"/>
                    <a:pt x="0" y="27"/>
                  </a:cubicBezTo>
                  <a:cubicBezTo>
                    <a:pt x="0" y="10"/>
                    <a:pt x="9" y="0"/>
                    <a:pt x="21" y="0"/>
                  </a:cubicBezTo>
                  <a:cubicBezTo>
                    <a:pt x="34" y="0"/>
                    <a:pt x="42" y="10"/>
                    <a:pt x="42" y="27"/>
                  </a:cubicBezTo>
                  <a:close/>
                  <a:moveTo>
                    <a:pt x="9" y="27"/>
                  </a:moveTo>
                  <a:cubicBezTo>
                    <a:pt x="9" y="41"/>
                    <a:pt x="14" y="48"/>
                    <a:pt x="21" y="48"/>
                  </a:cubicBezTo>
                  <a:cubicBezTo>
                    <a:pt x="28" y="48"/>
                    <a:pt x="33" y="41"/>
                    <a:pt x="33" y="27"/>
                  </a:cubicBezTo>
                  <a:cubicBezTo>
                    <a:pt x="33" y="14"/>
                    <a:pt x="28" y="7"/>
                    <a:pt x="21" y="7"/>
                  </a:cubicBezTo>
                  <a:cubicBezTo>
                    <a:pt x="14" y="7"/>
                    <a:pt x="9" y="14"/>
                    <a:pt x="9" y="27"/>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179"/>
            <p:cNvSpPr>
              <a:spLocks/>
            </p:cNvSpPr>
            <p:nvPr/>
          </p:nvSpPr>
          <p:spPr bwMode="auto">
            <a:xfrm>
              <a:off x="10280651" y="4618038"/>
              <a:ext cx="61913" cy="95250"/>
            </a:xfrm>
            <a:custGeom>
              <a:avLst/>
              <a:gdLst>
                <a:gd name="T0" fmla="*/ 27 w 36"/>
                <a:gd name="T1" fmla="*/ 16 h 55"/>
                <a:gd name="T2" fmla="*/ 18 w 36"/>
                <a:gd name="T3" fmla="*/ 7 h 55"/>
                <a:gd name="T4" fmla="*/ 10 w 36"/>
                <a:gd name="T5" fmla="*/ 14 h 55"/>
                <a:gd name="T6" fmla="*/ 19 w 36"/>
                <a:gd name="T7" fmla="*/ 23 h 55"/>
                <a:gd name="T8" fmla="*/ 22 w 36"/>
                <a:gd name="T9" fmla="*/ 23 h 55"/>
                <a:gd name="T10" fmla="*/ 36 w 36"/>
                <a:gd name="T11" fmla="*/ 39 h 55"/>
                <a:gd name="T12" fmla="*/ 18 w 36"/>
                <a:gd name="T13" fmla="*/ 55 h 55"/>
                <a:gd name="T14" fmla="*/ 0 w 36"/>
                <a:gd name="T15" fmla="*/ 41 h 55"/>
                <a:gd name="T16" fmla="*/ 8 w 36"/>
                <a:gd name="T17" fmla="*/ 38 h 55"/>
                <a:gd name="T18" fmla="*/ 18 w 36"/>
                <a:gd name="T19" fmla="*/ 48 h 55"/>
                <a:gd name="T20" fmla="*/ 27 w 36"/>
                <a:gd name="T21" fmla="*/ 40 h 55"/>
                <a:gd name="T22" fmla="*/ 18 w 36"/>
                <a:gd name="T23" fmla="*/ 31 h 55"/>
                <a:gd name="T24" fmla="*/ 15 w 36"/>
                <a:gd name="T25" fmla="*/ 30 h 55"/>
                <a:gd name="T26" fmla="*/ 2 w 36"/>
                <a:gd name="T27" fmla="*/ 14 h 55"/>
                <a:gd name="T28" fmla="*/ 18 w 36"/>
                <a:gd name="T29" fmla="*/ 0 h 55"/>
                <a:gd name="T30" fmla="*/ 35 w 36"/>
                <a:gd name="T31" fmla="*/ 13 h 55"/>
                <a:gd name="T32" fmla="*/ 27 w 36"/>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5">
                  <a:moveTo>
                    <a:pt x="27" y="16"/>
                  </a:moveTo>
                  <a:cubicBezTo>
                    <a:pt x="25" y="10"/>
                    <a:pt x="23" y="7"/>
                    <a:pt x="18" y="7"/>
                  </a:cubicBezTo>
                  <a:cubicBezTo>
                    <a:pt x="13" y="7"/>
                    <a:pt x="10" y="10"/>
                    <a:pt x="10" y="14"/>
                  </a:cubicBezTo>
                  <a:cubicBezTo>
                    <a:pt x="10" y="18"/>
                    <a:pt x="12" y="21"/>
                    <a:pt x="19" y="23"/>
                  </a:cubicBezTo>
                  <a:cubicBezTo>
                    <a:pt x="22" y="23"/>
                    <a:pt x="22" y="23"/>
                    <a:pt x="22" y="23"/>
                  </a:cubicBezTo>
                  <a:cubicBezTo>
                    <a:pt x="33" y="27"/>
                    <a:pt x="36" y="31"/>
                    <a:pt x="36" y="39"/>
                  </a:cubicBezTo>
                  <a:cubicBezTo>
                    <a:pt x="36" y="48"/>
                    <a:pt x="30" y="55"/>
                    <a:pt x="18" y="55"/>
                  </a:cubicBezTo>
                  <a:cubicBezTo>
                    <a:pt x="9" y="55"/>
                    <a:pt x="2" y="50"/>
                    <a:pt x="0" y="41"/>
                  </a:cubicBezTo>
                  <a:cubicBezTo>
                    <a:pt x="8" y="38"/>
                    <a:pt x="8" y="38"/>
                    <a:pt x="8" y="38"/>
                  </a:cubicBezTo>
                  <a:cubicBezTo>
                    <a:pt x="9" y="44"/>
                    <a:pt x="13" y="48"/>
                    <a:pt x="18" y="48"/>
                  </a:cubicBezTo>
                  <a:cubicBezTo>
                    <a:pt x="24" y="48"/>
                    <a:pt x="27" y="45"/>
                    <a:pt x="27" y="40"/>
                  </a:cubicBezTo>
                  <a:cubicBezTo>
                    <a:pt x="27" y="36"/>
                    <a:pt x="26" y="34"/>
                    <a:pt x="18" y="31"/>
                  </a:cubicBezTo>
                  <a:cubicBezTo>
                    <a:pt x="15" y="30"/>
                    <a:pt x="15" y="30"/>
                    <a:pt x="15" y="30"/>
                  </a:cubicBezTo>
                  <a:cubicBezTo>
                    <a:pt x="5" y="27"/>
                    <a:pt x="2" y="23"/>
                    <a:pt x="2" y="14"/>
                  </a:cubicBezTo>
                  <a:cubicBezTo>
                    <a:pt x="2" y="6"/>
                    <a:pt x="7" y="0"/>
                    <a:pt x="18" y="0"/>
                  </a:cubicBezTo>
                  <a:cubicBezTo>
                    <a:pt x="26" y="0"/>
                    <a:pt x="32" y="4"/>
                    <a:pt x="35" y="13"/>
                  </a:cubicBezTo>
                  <a:lnTo>
                    <a:pt x="27" y="1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180"/>
            <p:cNvSpPr>
              <a:spLocks noEditPoints="1"/>
            </p:cNvSpPr>
            <p:nvPr/>
          </p:nvSpPr>
          <p:spPr bwMode="auto">
            <a:xfrm>
              <a:off x="10348913" y="4619625"/>
              <a:ext cx="69850" cy="92075"/>
            </a:xfrm>
            <a:custGeom>
              <a:avLst/>
              <a:gdLst>
                <a:gd name="T0" fmla="*/ 40 w 40"/>
                <a:gd name="T1" fmla="*/ 53 h 53"/>
                <a:gd name="T2" fmla="*/ 31 w 40"/>
                <a:gd name="T3" fmla="*/ 53 h 53"/>
                <a:gd name="T4" fmla="*/ 27 w 40"/>
                <a:gd name="T5" fmla="*/ 37 h 53"/>
                <a:gd name="T6" fmla="*/ 12 w 40"/>
                <a:gd name="T7" fmla="*/ 37 h 53"/>
                <a:gd name="T8" fmla="*/ 8 w 40"/>
                <a:gd name="T9" fmla="*/ 53 h 53"/>
                <a:gd name="T10" fmla="*/ 0 w 40"/>
                <a:gd name="T11" fmla="*/ 53 h 53"/>
                <a:gd name="T12" fmla="*/ 14 w 40"/>
                <a:gd name="T13" fmla="*/ 0 h 53"/>
                <a:gd name="T14" fmla="*/ 25 w 40"/>
                <a:gd name="T15" fmla="*/ 0 h 53"/>
                <a:gd name="T16" fmla="*/ 40 w 40"/>
                <a:gd name="T17" fmla="*/ 53 h 53"/>
                <a:gd name="T18" fmla="*/ 22 w 40"/>
                <a:gd name="T19" fmla="*/ 20 h 53"/>
                <a:gd name="T20" fmla="*/ 19 w 40"/>
                <a:gd name="T21" fmla="*/ 7 h 53"/>
                <a:gd name="T22" fmla="*/ 19 w 40"/>
                <a:gd name="T23" fmla="*/ 7 h 53"/>
                <a:gd name="T24" fmla="*/ 16 w 40"/>
                <a:gd name="T25" fmla="*/ 20 h 53"/>
                <a:gd name="T26" fmla="*/ 13 w 40"/>
                <a:gd name="T27" fmla="*/ 30 h 53"/>
                <a:gd name="T28" fmla="*/ 25 w 40"/>
                <a:gd name="T29" fmla="*/ 30 h 53"/>
                <a:gd name="T30" fmla="*/ 22 w 40"/>
                <a:gd name="T31"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3">
                  <a:moveTo>
                    <a:pt x="40" y="53"/>
                  </a:moveTo>
                  <a:cubicBezTo>
                    <a:pt x="31" y="53"/>
                    <a:pt x="31" y="53"/>
                    <a:pt x="31" y="53"/>
                  </a:cubicBezTo>
                  <a:cubicBezTo>
                    <a:pt x="27" y="37"/>
                    <a:pt x="27" y="37"/>
                    <a:pt x="27" y="37"/>
                  </a:cubicBezTo>
                  <a:cubicBezTo>
                    <a:pt x="12" y="37"/>
                    <a:pt x="12" y="37"/>
                    <a:pt x="12" y="37"/>
                  </a:cubicBezTo>
                  <a:cubicBezTo>
                    <a:pt x="8" y="53"/>
                    <a:pt x="8" y="53"/>
                    <a:pt x="8" y="53"/>
                  </a:cubicBezTo>
                  <a:cubicBezTo>
                    <a:pt x="0" y="53"/>
                    <a:pt x="0" y="53"/>
                    <a:pt x="0" y="53"/>
                  </a:cubicBezTo>
                  <a:cubicBezTo>
                    <a:pt x="14" y="0"/>
                    <a:pt x="14" y="0"/>
                    <a:pt x="14" y="0"/>
                  </a:cubicBezTo>
                  <a:cubicBezTo>
                    <a:pt x="25" y="0"/>
                    <a:pt x="25" y="0"/>
                    <a:pt x="25" y="0"/>
                  </a:cubicBezTo>
                  <a:lnTo>
                    <a:pt x="40" y="53"/>
                  </a:lnTo>
                  <a:close/>
                  <a:moveTo>
                    <a:pt x="22" y="20"/>
                  </a:moveTo>
                  <a:cubicBezTo>
                    <a:pt x="21" y="16"/>
                    <a:pt x="21" y="12"/>
                    <a:pt x="19" y="7"/>
                  </a:cubicBezTo>
                  <a:cubicBezTo>
                    <a:pt x="19" y="7"/>
                    <a:pt x="19" y="7"/>
                    <a:pt x="19" y="7"/>
                  </a:cubicBezTo>
                  <a:cubicBezTo>
                    <a:pt x="18" y="12"/>
                    <a:pt x="17" y="16"/>
                    <a:pt x="16" y="20"/>
                  </a:cubicBezTo>
                  <a:cubicBezTo>
                    <a:pt x="13" y="30"/>
                    <a:pt x="13" y="30"/>
                    <a:pt x="13" y="30"/>
                  </a:cubicBezTo>
                  <a:cubicBezTo>
                    <a:pt x="25" y="30"/>
                    <a:pt x="25" y="30"/>
                    <a:pt x="25" y="30"/>
                  </a:cubicBezTo>
                  <a:lnTo>
                    <a:pt x="22" y="2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181"/>
            <p:cNvSpPr>
              <a:spLocks/>
            </p:cNvSpPr>
            <p:nvPr/>
          </p:nvSpPr>
          <p:spPr bwMode="auto">
            <a:xfrm>
              <a:off x="10428288" y="4619625"/>
              <a:ext cx="66675" cy="92075"/>
            </a:xfrm>
            <a:custGeom>
              <a:avLst/>
              <a:gdLst>
                <a:gd name="T0" fmla="*/ 22 w 42"/>
                <a:gd name="T1" fmla="*/ 23 h 58"/>
                <a:gd name="T2" fmla="*/ 42 w 42"/>
                <a:gd name="T3" fmla="*/ 58 h 58"/>
                <a:gd name="T4" fmla="*/ 31 w 42"/>
                <a:gd name="T5" fmla="*/ 58 h 58"/>
                <a:gd name="T6" fmla="*/ 16 w 42"/>
                <a:gd name="T7" fmla="*/ 30 h 58"/>
                <a:gd name="T8" fmla="*/ 10 w 42"/>
                <a:gd name="T9" fmla="*/ 37 h 58"/>
                <a:gd name="T10" fmla="*/ 10 w 42"/>
                <a:gd name="T11" fmla="*/ 58 h 58"/>
                <a:gd name="T12" fmla="*/ 0 w 42"/>
                <a:gd name="T13" fmla="*/ 58 h 58"/>
                <a:gd name="T14" fmla="*/ 0 w 42"/>
                <a:gd name="T15" fmla="*/ 0 h 58"/>
                <a:gd name="T16" fmla="*/ 10 w 42"/>
                <a:gd name="T17" fmla="*/ 0 h 58"/>
                <a:gd name="T18" fmla="*/ 10 w 42"/>
                <a:gd name="T19" fmla="*/ 26 h 58"/>
                <a:gd name="T20" fmla="*/ 30 w 42"/>
                <a:gd name="T21" fmla="*/ 0 h 58"/>
                <a:gd name="T22" fmla="*/ 39 w 42"/>
                <a:gd name="T23" fmla="*/ 0 h 58"/>
                <a:gd name="T24" fmla="*/ 22 w 42"/>
                <a:gd name="T25" fmla="*/ 2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8">
                  <a:moveTo>
                    <a:pt x="22" y="23"/>
                  </a:moveTo>
                  <a:lnTo>
                    <a:pt x="42" y="58"/>
                  </a:lnTo>
                  <a:lnTo>
                    <a:pt x="31" y="58"/>
                  </a:lnTo>
                  <a:lnTo>
                    <a:pt x="16" y="30"/>
                  </a:lnTo>
                  <a:lnTo>
                    <a:pt x="10" y="37"/>
                  </a:lnTo>
                  <a:lnTo>
                    <a:pt x="10" y="58"/>
                  </a:lnTo>
                  <a:lnTo>
                    <a:pt x="0" y="58"/>
                  </a:lnTo>
                  <a:lnTo>
                    <a:pt x="0" y="0"/>
                  </a:lnTo>
                  <a:lnTo>
                    <a:pt x="10" y="0"/>
                  </a:lnTo>
                  <a:lnTo>
                    <a:pt x="10" y="26"/>
                  </a:lnTo>
                  <a:lnTo>
                    <a:pt x="30" y="0"/>
                  </a:lnTo>
                  <a:lnTo>
                    <a:pt x="39" y="0"/>
                  </a:lnTo>
                  <a:lnTo>
                    <a:pt x="22" y="23"/>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182"/>
            <p:cNvSpPr>
              <a:spLocks noEditPoints="1"/>
            </p:cNvSpPr>
            <p:nvPr/>
          </p:nvSpPr>
          <p:spPr bwMode="auto">
            <a:xfrm>
              <a:off x="10498138" y="4619625"/>
              <a:ext cx="68263" cy="92075"/>
            </a:xfrm>
            <a:custGeom>
              <a:avLst/>
              <a:gdLst>
                <a:gd name="T0" fmla="*/ 40 w 40"/>
                <a:gd name="T1" fmla="*/ 53 h 53"/>
                <a:gd name="T2" fmla="*/ 31 w 40"/>
                <a:gd name="T3" fmla="*/ 53 h 53"/>
                <a:gd name="T4" fmla="*/ 27 w 40"/>
                <a:gd name="T5" fmla="*/ 37 h 53"/>
                <a:gd name="T6" fmla="*/ 12 w 40"/>
                <a:gd name="T7" fmla="*/ 37 h 53"/>
                <a:gd name="T8" fmla="*/ 8 w 40"/>
                <a:gd name="T9" fmla="*/ 53 h 53"/>
                <a:gd name="T10" fmla="*/ 0 w 40"/>
                <a:gd name="T11" fmla="*/ 53 h 53"/>
                <a:gd name="T12" fmla="*/ 15 w 40"/>
                <a:gd name="T13" fmla="*/ 0 h 53"/>
                <a:gd name="T14" fmla="*/ 25 w 40"/>
                <a:gd name="T15" fmla="*/ 0 h 53"/>
                <a:gd name="T16" fmla="*/ 40 w 40"/>
                <a:gd name="T17" fmla="*/ 53 h 53"/>
                <a:gd name="T18" fmla="*/ 23 w 40"/>
                <a:gd name="T19" fmla="*/ 20 h 53"/>
                <a:gd name="T20" fmla="*/ 20 w 40"/>
                <a:gd name="T21" fmla="*/ 7 h 53"/>
                <a:gd name="T22" fmla="*/ 19 w 40"/>
                <a:gd name="T23" fmla="*/ 7 h 53"/>
                <a:gd name="T24" fmla="*/ 16 w 40"/>
                <a:gd name="T25" fmla="*/ 20 h 53"/>
                <a:gd name="T26" fmla="*/ 14 w 40"/>
                <a:gd name="T27" fmla="*/ 30 h 53"/>
                <a:gd name="T28" fmla="*/ 26 w 40"/>
                <a:gd name="T29" fmla="*/ 30 h 53"/>
                <a:gd name="T30" fmla="*/ 23 w 40"/>
                <a:gd name="T31" fmla="*/ 2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 h="53">
                  <a:moveTo>
                    <a:pt x="40" y="53"/>
                  </a:moveTo>
                  <a:cubicBezTo>
                    <a:pt x="31" y="53"/>
                    <a:pt x="31" y="53"/>
                    <a:pt x="31" y="53"/>
                  </a:cubicBezTo>
                  <a:cubicBezTo>
                    <a:pt x="27" y="37"/>
                    <a:pt x="27" y="37"/>
                    <a:pt x="27" y="37"/>
                  </a:cubicBezTo>
                  <a:cubicBezTo>
                    <a:pt x="12" y="37"/>
                    <a:pt x="12" y="37"/>
                    <a:pt x="12" y="37"/>
                  </a:cubicBezTo>
                  <a:cubicBezTo>
                    <a:pt x="8" y="53"/>
                    <a:pt x="8" y="53"/>
                    <a:pt x="8" y="53"/>
                  </a:cubicBezTo>
                  <a:cubicBezTo>
                    <a:pt x="0" y="53"/>
                    <a:pt x="0" y="53"/>
                    <a:pt x="0" y="53"/>
                  </a:cubicBezTo>
                  <a:cubicBezTo>
                    <a:pt x="15" y="0"/>
                    <a:pt x="15" y="0"/>
                    <a:pt x="15" y="0"/>
                  </a:cubicBezTo>
                  <a:cubicBezTo>
                    <a:pt x="25" y="0"/>
                    <a:pt x="25" y="0"/>
                    <a:pt x="25" y="0"/>
                  </a:cubicBezTo>
                  <a:lnTo>
                    <a:pt x="40" y="53"/>
                  </a:lnTo>
                  <a:close/>
                  <a:moveTo>
                    <a:pt x="23" y="20"/>
                  </a:moveTo>
                  <a:cubicBezTo>
                    <a:pt x="22" y="16"/>
                    <a:pt x="21" y="12"/>
                    <a:pt x="20" y="7"/>
                  </a:cubicBezTo>
                  <a:cubicBezTo>
                    <a:pt x="19" y="7"/>
                    <a:pt x="19" y="7"/>
                    <a:pt x="19" y="7"/>
                  </a:cubicBezTo>
                  <a:cubicBezTo>
                    <a:pt x="18" y="12"/>
                    <a:pt x="17" y="16"/>
                    <a:pt x="16" y="20"/>
                  </a:cubicBezTo>
                  <a:cubicBezTo>
                    <a:pt x="14" y="30"/>
                    <a:pt x="14" y="30"/>
                    <a:pt x="14" y="30"/>
                  </a:cubicBezTo>
                  <a:cubicBezTo>
                    <a:pt x="26" y="30"/>
                    <a:pt x="26" y="30"/>
                    <a:pt x="26" y="30"/>
                  </a:cubicBezTo>
                  <a:lnTo>
                    <a:pt x="23" y="2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183"/>
            <p:cNvSpPr>
              <a:spLocks/>
            </p:cNvSpPr>
            <p:nvPr/>
          </p:nvSpPr>
          <p:spPr bwMode="auto">
            <a:xfrm>
              <a:off x="10607676" y="4619625"/>
              <a:ext cx="63500" cy="93662"/>
            </a:xfrm>
            <a:custGeom>
              <a:avLst/>
              <a:gdLst>
                <a:gd name="T0" fmla="*/ 37 w 37"/>
                <a:gd name="T1" fmla="*/ 34 h 54"/>
                <a:gd name="T2" fmla="*/ 18 w 37"/>
                <a:gd name="T3" fmla="*/ 54 h 54"/>
                <a:gd name="T4" fmla="*/ 0 w 37"/>
                <a:gd name="T5" fmla="*/ 34 h 54"/>
                <a:gd name="T6" fmla="*/ 0 w 37"/>
                <a:gd name="T7" fmla="*/ 0 h 54"/>
                <a:gd name="T8" fmla="*/ 8 w 37"/>
                <a:gd name="T9" fmla="*/ 0 h 54"/>
                <a:gd name="T10" fmla="*/ 8 w 37"/>
                <a:gd name="T11" fmla="*/ 34 h 54"/>
                <a:gd name="T12" fmla="*/ 18 w 37"/>
                <a:gd name="T13" fmla="*/ 47 h 54"/>
                <a:gd name="T14" fmla="*/ 29 w 37"/>
                <a:gd name="T15" fmla="*/ 34 h 54"/>
                <a:gd name="T16" fmla="*/ 29 w 37"/>
                <a:gd name="T17" fmla="*/ 0 h 54"/>
                <a:gd name="T18" fmla="*/ 37 w 37"/>
                <a:gd name="T19" fmla="*/ 0 h 54"/>
                <a:gd name="T20" fmla="*/ 37 w 37"/>
                <a:gd name="T21" fmla="*/ 3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54">
                  <a:moveTo>
                    <a:pt x="37" y="34"/>
                  </a:moveTo>
                  <a:cubicBezTo>
                    <a:pt x="37" y="47"/>
                    <a:pt x="29" y="54"/>
                    <a:pt x="18" y="54"/>
                  </a:cubicBezTo>
                  <a:cubicBezTo>
                    <a:pt x="7" y="54"/>
                    <a:pt x="0" y="47"/>
                    <a:pt x="0" y="34"/>
                  </a:cubicBezTo>
                  <a:cubicBezTo>
                    <a:pt x="0" y="0"/>
                    <a:pt x="0" y="0"/>
                    <a:pt x="0" y="0"/>
                  </a:cubicBezTo>
                  <a:cubicBezTo>
                    <a:pt x="8" y="0"/>
                    <a:pt x="8" y="0"/>
                    <a:pt x="8" y="0"/>
                  </a:cubicBezTo>
                  <a:cubicBezTo>
                    <a:pt x="8" y="34"/>
                    <a:pt x="8" y="34"/>
                    <a:pt x="8" y="34"/>
                  </a:cubicBezTo>
                  <a:cubicBezTo>
                    <a:pt x="8" y="43"/>
                    <a:pt x="12" y="47"/>
                    <a:pt x="18" y="47"/>
                  </a:cubicBezTo>
                  <a:cubicBezTo>
                    <a:pt x="25" y="47"/>
                    <a:pt x="29" y="43"/>
                    <a:pt x="29" y="34"/>
                  </a:cubicBezTo>
                  <a:cubicBezTo>
                    <a:pt x="29" y="0"/>
                    <a:pt x="29" y="0"/>
                    <a:pt x="29" y="0"/>
                  </a:cubicBezTo>
                  <a:cubicBezTo>
                    <a:pt x="37" y="0"/>
                    <a:pt x="37" y="0"/>
                    <a:pt x="37" y="0"/>
                  </a:cubicBezTo>
                  <a:lnTo>
                    <a:pt x="37" y="34"/>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184"/>
            <p:cNvSpPr>
              <a:spLocks/>
            </p:cNvSpPr>
            <p:nvPr/>
          </p:nvSpPr>
          <p:spPr bwMode="auto">
            <a:xfrm>
              <a:off x="10688638" y="4619625"/>
              <a:ext cx="65088" cy="92075"/>
            </a:xfrm>
            <a:custGeom>
              <a:avLst/>
              <a:gdLst>
                <a:gd name="T0" fmla="*/ 38 w 38"/>
                <a:gd name="T1" fmla="*/ 53 h 53"/>
                <a:gd name="T2" fmla="*/ 27 w 38"/>
                <a:gd name="T3" fmla="*/ 53 h 53"/>
                <a:gd name="T4" fmla="*/ 16 w 38"/>
                <a:gd name="T5" fmla="*/ 25 h 53"/>
                <a:gd name="T6" fmla="*/ 9 w 38"/>
                <a:gd name="T7" fmla="*/ 8 h 53"/>
                <a:gd name="T8" fmla="*/ 8 w 38"/>
                <a:gd name="T9" fmla="*/ 8 h 53"/>
                <a:gd name="T10" fmla="*/ 8 w 38"/>
                <a:gd name="T11" fmla="*/ 27 h 53"/>
                <a:gd name="T12" fmla="*/ 8 w 38"/>
                <a:gd name="T13" fmla="*/ 53 h 53"/>
                <a:gd name="T14" fmla="*/ 0 w 38"/>
                <a:gd name="T15" fmla="*/ 53 h 53"/>
                <a:gd name="T16" fmla="*/ 0 w 38"/>
                <a:gd name="T17" fmla="*/ 0 h 53"/>
                <a:gd name="T18" fmla="*/ 13 w 38"/>
                <a:gd name="T19" fmla="*/ 0 h 53"/>
                <a:gd name="T20" fmla="*/ 23 w 38"/>
                <a:gd name="T21" fmla="*/ 23 h 53"/>
                <a:gd name="T22" fmla="*/ 30 w 38"/>
                <a:gd name="T23" fmla="*/ 41 h 53"/>
                <a:gd name="T24" fmla="*/ 31 w 38"/>
                <a:gd name="T25" fmla="*/ 41 h 53"/>
                <a:gd name="T26" fmla="*/ 30 w 38"/>
                <a:gd name="T27" fmla="*/ 22 h 53"/>
                <a:gd name="T28" fmla="*/ 30 w 38"/>
                <a:gd name="T29" fmla="*/ 0 h 53"/>
                <a:gd name="T30" fmla="*/ 38 w 38"/>
                <a:gd name="T31" fmla="*/ 0 h 53"/>
                <a:gd name="T32" fmla="*/ 38 w 38"/>
                <a:gd name="T33"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53">
                  <a:moveTo>
                    <a:pt x="38" y="53"/>
                  </a:moveTo>
                  <a:cubicBezTo>
                    <a:pt x="27" y="53"/>
                    <a:pt x="27" y="53"/>
                    <a:pt x="27" y="53"/>
                  </a:cubicBezTo>
                  <a:cubicBezTo>
                    <a:pt x="16" y="25"/>
                    <a:pt x="16" y="25"/>
                    <a:pt x="16" y="25"/>
                  </a:cubicBezTo>
                  <a:cubicBezTo>
                    <a:pt x="13" y="19"/>
                    <a:pt x="11" y="14"/>
                    <a:pt x="9" y="8"/>
                  </a:cubicBezTo>
                  <a:cubicBezTo>
                    <a:pt x="8" y="8"/>
                    <a:pt x="8" y="8"/>
                    <a:pt x="8" y="8"/>
                  </a:cubicBezTo>
                  <a:cubicBezTo>
                    <a:pt x="8" y="14"/>
                    <a:pt x="8" y="21"/>
                    <a:pt x="8" y="27"/>
                  </a:cubicBezTo>
                  <a:cubicBezTo>
                    <a:pt x="8" y="53"/>
                    <a:pt x="8" y="53"/>
                    <a:pt x="8" y="53"/>
                  </a:cubicBezTo>
                  <a:cubicBezTo>
                    <a:pt x="0" y="53"/>
                    <a:pt x="0" y="53"/>
                    <a:pt x="0" y="53"/>
                  </a:cubicBezTo>
                  <a:cubicBezTo>
                    <a:pt x="0" y="0"/>
                    <a:pt x="0" y="0"/>
                    <a:pt x="0" y="0"/>
                  </a:cubicBezTo>
                  <a:cubicBezTo>
                    <a:pt x="13" y="0"/>
                    <a:pt x="13" y="0"/>
                    <a:pt x="13" y="0"/>
                  </a:cubicBezTo>
                  <a:cubicBezTo>
                    <a:pt x="23" y="23"/>
                    <a:pt x="23" y="23"/>
                    <a:pt x="23" y="23"/>
                  </a:cubicBezTo>
                  <a:cubicBezTo>
                    <a:pt x="26" y="30"/>
                    <a:pt x="28" y="35"/>
                    <a:pt x="30" y="41"/>
                  </a:cubicBezTo>
                  <a:cubicBezTo>
                    <a:pt x="31" y="41"/>
                    <a:pt x="31" y="41"/>
                    <a:pt x="31" y="41"/>
                  </a:cubicBezTo>
                  <a:cubicBezTo>
                    <a:pt x="30" y="35"/>
                    <a:pt x="30" y="29"/>
                    <a:pt x="30" y="22"/>
                  </a:cubicBezTo>
                  <a:cubicBezTo>
                    <a:pt x="30" y="0"/>
                    <a:pt x="30" y="0"/>
                    <a:pt x="30" y="0"/>
                  </a:cubicBezTo>
                  <a:cubicBezTo>
                    <a:pt x="38" y="0"/>
                    <a:pt x="38" y="0"/>
                    <a:pt x="38" y="0"/>
                  </a:cubicBezTo>
                  <a:lnTo>
                    <a:pt x="38" y="53"/>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Rectangle 185"/>
            <p:cNvSpPr>
              <a:spLocks noChangeArrowheads="1"/>
            </p:cNvSpPr>
            <p:nvPr/>
          </p:nvSpPr>
          <p:spPr bwMode="auto">
            <a:xfrm>
              <a:off x="10772776" y="4619625"/>
              <a:ext cx="14288" cy="920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186"/>
            <p:cNvSpPr>
              <a:spLocks/>
            </p:cNvSpPr>
            <p:nvPr/>
          </p:nvSpPr>
          <p:spPr bwMode="auto">
            <a:xfrm>
              <a:off x="10799763" y="4619625"/>
              <a:ext cx="68263" cy="92075"/>
            </a:xfrm>
            <a:custGeom>
              <a:avLst/>
              <a:gdLst>
                <a:gd name="T0" fmla="*/ 25 w 40"/>
                <a:gd name="T1" fmla="*/ 53 h 53"/>
                <a:gd name="T2" fmla="*/ 14 w 40"/>
                <a:gd name="T3" fmla="*/ 53 h 53"/>
                <a:gd name="T4" fmla="*/ 0 w 40"/>
                <a:gd name="T5" fmla="*/ 0 h 53"/>
                <a:gd name="T6" fmla="*/ 9 w 40"/>
                <a:gd name="T7" fmla="*/ 0 h 53"/>
                <a:gd name="T8" fmla="*/ 15 w 40"/>
                <a:gd name="T9" fmla="*/ 25 h 53"/>
                <a:gd name="T10" fmla="*/ 20 w 40"/>
                <a:gd name="T11" fmla="*/ 44 h 53"/>
                <a:gd name="T12" fmla="*/ 21 w 40"/>
                <a:gd name="T13" fmla="*/ 44 h 53"/>
                <a:gd name="T14" fmla="*/ 25 w 40"/>
                <a:gd name="T15" fmla="*/ 25 h 53"/>
                <a:gd name="T16" fmla="*/ 32 w 40"/>
                <a:gd name="T17" fmla="*/ 0 h 53"/>
                <a:gd name="T18" fmla="*/ 40 w 40"/>
                <a:gd name="T19" fmla="*/ 0 h 53"/>
                <a:gd name="T20" fmla="*/ 25 w 40"/>
                <a:gd name="T21"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53">
                  <a:moveTo>
                    <a:pt x="25" y="53"/>
                  </a:moveTo>
                  <a:cubicBezTo>
                    <a:pt x="14" y="53"/>
                    <a:pt x="14" y="53"/>
                    <a:pt x="14" y="53"/>
                  </a:cubicBezTo>
                  <a:cubicBezTo>
                    <a:pt x="0" y="0"/>
                    <a:pt x="0" y="0"/>
                    <a:pt x="0" y="0"/>
                  </a:cubicBezTo>
                  <a:cubicBezTo>
                    <a:pt x="9" y="0"/>
                    <a:pt x="9" y="0"/>
                    <a:pt x="9" y="0"/>
                  </a:cubicBezTo>
                  <a:cubicBezTo>
                    <a:pt x="15" y="25"/>
                    <a:pt x="15" y="25"/>
                    <a:pt x="15" y="25"/>
                  </a:cubicBezTo>
                  <a:cubicBezTo>
                    <a:pt x="17" y="32"/>
                    <a:pt x="18" y="38"/>
                    <a:pt x="20" y="44"/>
                  </a:cubicBezTo>
                  <a:cubicBezTo>
                    <a:pt x="21" y="44"/>
                    <a:pt x="21" y="44"/>
                    <a:pt x="21" y="44"/>
                  </a:cubicBezTo>
                  <a:cubicBezTo>
                    <a:pt x="22" y="38"/>
                    <a:pt x="23" y="32"/>
                    <a:pt x="25" y="25"/>
                  </a:cubicBezTo>
                  <a:cubicBezTo>
                    <a:pt x="32" y="0"/>
                    <a:pt x="32" y="0"/>
                    <a:pt x="32" y="0"/>
                  </a:cubicBezTo>
                  <a:cubicBezTo>
                    <a:pt x="40" y="0"/>
                    <a:pt x="40" y="0"/>
                    <a:pt x="40" y="0"/>
                  </a:cubicBezTo>
                  <a:lnTo>
                    <a:pt x="25" y="53"/>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7" name="Freeform 187"/>
            <p:cNvSpPr>
              <a:spLocks/>
            </p:cNvSpPr>
            <p:nvPr/>
          </p:nvSpPr>
          <p:spPr bwMode="auto">
            <a:xfrm>
              <a:off x="10879138" y="4619625"/>
              <a:ext cx="55563" cy="92075"/>
            </a:xfrm>
            <a:custGeom>
              <a:avLst/>
              <a:gdLst>
                <a:gd name="T0" fmla="*/ 34 w 35"/>
                <a:gd name="T1" fmla="*/ 8 h 58"/>
                <a:gd name="T2" fmla="*/ 9 w 35"/>
                <a:gd name="T3" fmla="*/ 8 h 58"/>
                <a:gd name="T4" fmla="*/ 9 w 35"/>
                <a:gd name="T5" fmla="*/ 23 h 58"/>
                <a:gd name="T6" fmla="*/ 29 w 35"/>
                <a:gd name="T7" fmla="*/ 23 h 58"/>
                <a:gd name="T8" fmla="*/ 29 w 35"/>
                <a:gd name="T9" fmla="*/ 31 h 58"/>
                <a:gd name="T10" fmla="*/ 9 w 35"/>
                <a:gd name="T11" fmla="*/ 31 h 58"/>
                <a:gd name="T12" fmla="*/ 9 w 35"/>
                <a:gd name="T13" fmla="*/ 49 h 58"/>
                <a:gd name="T14" fmla="*/ 35 w 35"/>
                <a:gd name="T15" fmla="*/ 49 h 58"/>
                <a:gd name="T16" fmla="*/ 35 w 35"/>
                <a:gd name="T17" fmla="*/ 58 h 58"/>
                <a:gd name="T18" fmla="*/ 0 w 35"/>
                <a:gd name="T19" fmla="*/ 58 h 58"/>
                <a:gd name="T20" fmla="*/ 0 w 35"/>
                <a:gd name="T21" fmla="*/ 0 h 58"/>
                <a:gd name="T22" fmla="*/ 34 w 35"/>
                <a:gd name="T23" fmla="*/ 0 h 58"/>
                <a:gd name="T24" fmla="*/ 34 w 35"/>
                <a:gd name="T25"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58">
                  <a:moveTo>
                    <a:pt x="34" y="8"/>
                  </a:moveTo>
                  <a:lnTo>
                    <a:pt x="9" y="8"/>
                  </a:lnTo>
                  <a:lnTo>
                    <a:pt x="9" y="23"/>
                  </a:lnTo>
                  <a:lnTo>
                    <a:pt x="29" y="23"/>
                  </a:lnTo>
                  <a:lnTo>
                    <a:pt x="29" y="31"/>
                  </a:lnTo>
                  <a:lnTo>
                    <a:pt x="9" y="31"/>
                  </a:lnTo>
                  <a:lnTo>
                    <a:pt x="9" y="49"/>
                  </a:lnTo>
                  <a:lnTo>
                    <a:pt x="35" y="49"/>
                  </a:lnTo>
                  <a:lnTo>
                    <a:pt x="35" y="58"/>
                  </a:lnTo>
                  <a:lnTo>
                    <a:pt x="0" y="58"/>
                  </a:lnTo>
                  <a:lnTo>
                    <a:pt x="0" y="0"/>
                  </a:lnTo>
                  <a:lnTo>
                    <a:pt x="34" y="0"/>
                  </a:lnTo>
                  <a:lnTo>
                    <a:pt x="34" y="8"/>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188"/>
            <p:cNvSpPr>
              <a:spLocks noEditPoints="1"/>
            </p:cNvSpPr>
            <p:nvPr/>
          </p:nvSpPr>
          <p:spPr bwMode="auto">
            <a:xfrm>
              <a:off x="10947401" y="4619625"/>
              <a:ext cx="63500" cy="92075"/>
            </a:xfrm>
            <a:custGeom>
              <a:avLst/>
              <a:gdLst>
                <a:gd name="T0" fmla="*/ 18 w 37"/>
                <a:gd name="T1" fmla="*/ 0 h 53"/>
                <a:gd name="T2" fmla="*/ 35 w 37"/>
                <a:gd name="T3" fmla="*/ 14 h 53"/>
                <a:gd name="T4" fmla="*/ 25 w 37"/>
                <a:gd name="T5" fmla="*/ 28 h 53"/>
                <a:gd name="T6" fmla="*/ 37 w 37"/>
                <a:gd name="T7" fmla="*/ 53 h 53"/>
                <a:gd name="T8" fmla="*/ 28 w 37"/>
                <a:gd name="T9" fmla="*/ 53 h 53"/>
                <a:gd name="T10" fmla="*/ 18 w 37"/>
                <a:gd name="T11" fmla="*/ 29 h 53"/>
                <a:gd name="T12" fmla="*/ 15 w 37"/>
                <a:gd name="T13" fmla="*/ 29 h 53"/>
                <a:gd name="T14" fmla="*/ 9 w 37"/>
                <a:gd name="T15" fmla="*/ 29 h 53"/>
                <a:gd name="T16" fmla="*/ 9 w 37"/>
                <a:gd name="T17" fmla="*/ 53 h 53"/>
                <a:gd name="T18" fmla="*/ 0 w 37"/>
                <a:gd name="T19" fmla="*/ 53 h 53"/>
                <a:gd name="T20" fmla="*/ 0 w 37"/>
                <a:gd name="T21" fmla="*/ 0 h 53"/>
                <a:gd name="T22" fmla="*/ 18 w 37"/>
                <a:gd name="T23" fmla="*/ 0 h 53"/>
                <a:gd name="T24" fmla="*/ 9 w 37"/>
                <a:gd name="T25" fmla="*/ 22 h 53"/>
                <a:gd name="T26" fmla="*/ 17 w 37"/>
                <a:gd name="T27" fmla="*/ 22 h 53"/>
                <a:gd name="T28" fmla="*/ 27 w 37"/>
                <a:gd name="T29" fmla="*/ 14 h 53"/>
                <a:gd name="T30" fmla="*/ 17 w 37"/>
                <a:gd name="T31" fmla="*/ 7 h 53"/>
                <a:gd name="T32" fmla="*/ 9 w 37"/>
                <a:gd name="T33" fmla="*/ 7 h 53"/>
                <a:gd name="T34" fmla="*/ 9 w 37"/>
                <a:gd name="T35" fmla="*/ 2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 h="53">
                  <a:moveTo>
                    <a:pt x="18" y="0"/>
                  </a:moveTo>
                  <a:cubicBezTo>
                    <a:pt x="30" y="0"/>
                    <a:pt x="35" y="5"/>
                    <a:pt x="35" y="14"/>
                  </a:cubicBezTo>
                  <a:cubicBezTo>
                    <a:pt x="35" y="21"/>
                    <a:pt x="32" y="26"/>
                    <a:pt x="25" y="28"/>
                  </a:cubicBezTo>
                  <a:cubicBezTo>
                    <a:pt x="37" y="53"/>
                    <a:pt x="37" y="53"/>
                    <a:pt x="37" y="53"/>
                  </a:cubicBezTo>
                  <a:cubicBezTo>
                    <a:pt x="28" y="53"/>
                    <a:pt x="28" y="53"/>
                    <a:pt x="28" y="53"/>
                  </a:cubicBezTo>
                  <a:cubicBezTo>
                    <a:pt x="18" y="29"/>
                    <a:pt x="18" y="29"/>
                    <a:pt x="18" y="29"/>
                  </a:cubicBezTo>
                  <a:cubicBezTo>
                    <a:pt x="15" y="29"/>
                    <a:pt x="15" y="29"/>
                    <a:pt x="15" y="29"/>
                  </a:cubicBezTo>
                  <a:cubicBezTo>
                    <a:pt x="9" y="29"/>
                    <a:pt x="9" y="29"/>
                    <a:pt x="9" y="29"/>
                  </a:cubicBezTo>
                  <a:cubicBezTo>
                    <a:pt x="9" y="53"/>
                    <a:pt x="9" y="53"/>
                    <a:pt x="9" y="53"/>
                  </a:cubicBezTo>
                  <a:cubicBezTo>
                    <a:pt x="0" y="53"/>
                    <a:pt x="0" y="53"/>
                    <a:pt x="0" y="53"/>
                  </a:cubicBezTo>
                  <a:cubicBezTo>
                    <a:pt x="0" y="0"/>
                    <a:pt x="0" y="0"/>
                    <a:pt x="0" y="0"/>
                  </a:cubicBezTo>
                  <a:lnTo>
                    <a:pt x="18" y="0"/>
                  </a:lnTo>
                  <a:close/>
                  <a:moveTo>
                    <a:pt x="9" y="22"/>
                  </a:moveTo>
                  <a:cubicBezTo>
                    <a:pt x="17" y="22"/>
                    <a:pt x="17" y="22"/>
                    <a:pt x="17" y="22"/>
                  </a:cubicBezTo>
                  <a:cubicBezTo>
                    <a:pt x="24" y="22"/>
                    <a:pt x="27" y="19"/>
                    <a:pt x="27" y="14"/>
                  </a:cubicBezTo>
                  <a:cubicBezTo>
                    <a:pt x="27" y="10"/>
                    <a:pt x="24" y="7"/>
                    <a:pt x="17" y="7"/>
                  </a:cubicBezTo>
                  <a:cubicBezTo>
                    <a:pt x="9" y="7"/>
                    <a:pt x="9" y="7"/>
                    <a:pt x="9" y="7"/>
                  </a:cubicBezTo>
                  <a:lnTo>
                    <a:pt x="9" y="22"/>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189"/>
            <p:cNvSpPr>
              <a:spLocks/>
            </p:cNvSpPr>
            <p:nvPr/>
          </p:nvSpPr>
          <p:spPr bwMode="auto">
            <a:xfrm>
              <a:off x="11015663" y="4618038"/>
              <a:ext cx="61913" cy="95250"/>
            </a:xfrm>
            <a:custGeom>
              <a:avLst/>
              <a:gdLst>
                <a:gd name="T0" fmla="*/ 27 w 36"/>
                <a:gd name="T1" fmla="*/ 16 h 55"/>
                <a:gd name="T2" fmla="*/ 18 w 36"/>
                <a:gd name="T3" fmla="*/ 7 h 55"/>
                <a:gd name="T4" fmla="*/ 10 w 36"/>
                <a:gd name="T5" fmla="*/ 14 h 55"/>
                <a:gd name="T6" fmla="*/ 19 w 36"/>
                <a:gd name="T7" fmla="*/ 23 h 55"/>
                <a:gd name="T8" fmla="*/ 22 w 36"/>
                <a:gd name="T9" fmla="*/ 23 h 55"/>
                <a:gd name="T10" fmla="*/ 36 w 36"/>
                <a:gd name="T11" fmla="*/ 39 h 55"/>
                <a:gd name="T12" fmla="*/ 18 w 36"/>
                <a:gd name="T13" fmla="*/ 55 h 55"/>
                <a:gd name="T14" fmla="*/ 0 w 36"/>
                <a:gd name="T15" fmla="*/ 41 h 55"/>
                <a:gd name="T16" fmla="*/ 8 w 36"/>
                <a:gd name="T17" fmla="*/ 38 h 55"/>
                <a:gd name="T18" fmla="*/ 18 w 36"/>
                <a:gd name="T19" fmla="*/ 48 h 55"/>
                <a:gd name="T20" fmla="*/ 27 w 36"/>
                <a:gd name="T21" fmla="*/ 40 h 55"/>
                <a:gd name="T22" fmla="*/ 18 w 36"/>
                <a:gd name="T23" fmla="*/ 31 h 55"/>
                <a:gd name="T24" fmla="*/ 15 w 36"/>
                <a:gd name="T25" fmla="*/ 30 h 55"/>
                <a:gd name="T26" fmla="*/ 2 w 36"/>
                <a:gd name="T27" fmla="*/ 14 h 55"/>
                <a:gd name="T28" fmla="*/ 18 w 36"/>
                <a:gd name="T29" fmla="*/ 0 h 55"/>
                <a:gd name="T30" fmla="*/ 35 w 36"/>
                <a:gd name="T31" fmla="*/ 13 h 55"/>
                <a:gd name="T32" fmla="*/ 27 w 36"/>
                <a:gd name="T33" fmla="*/ 1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55">
                  <a:moveTo>
                    <a:pt x="27" y="16"/>
                  </a:moveTo>
                  <a:cubicBezTo>
                    <a:pt x="26" y="10"/>
                    <a:pt x="23" y="7"/>
                    <a:pt x="18" y="7"/>
                  </a:cubicBezTo>
                  <a:cubicBezTo>
                    <a:pt x="13" y="7"/>
                    <a:pt x="10" y="10"/>
                    <a:pt x="10" y="14"/>
                  </a:cubicBezTo>
                  <a:cubicBezTo>
                    <a:pt x="10" y="18"/>
                    <a:pt x="12" y="21"/>
                    <a:pt x="19" y="23"/>
                  </a:cubicBezTo>
                  <a:cubicBezTo>
                    <a:pt x="22" y="23"/>
                    <a:pt x="22" y="23"/>
                    <a:pt x="22" y="23"/>
                  </a:cubicBezTo>
                  <a:cubicBezTo>
                    <a:pt x="33" y="27"/>
                    <a:pt x="36" y="31"/>
                    <a:pt x="36" y="39"/>
                  </a:cubicBezTo>
                  <a:cubicBezTo>
                    <a:pt x="36" y="48"/>
                    <a:pt x="30" y="55"/>
                    <a:pt x="18" y="55"/>
                  </a:cubicBezTo>
                  <a:cubicBezTo>
                    <a:pt x="9" y="55"/>
                    <a:pt x="2" y="50"/>
                    <a:pt x="0" y="41"/>
                  </a:cubicBezTo>
                  <a:cubicBezTo>
                    <a:pt x="8" y="38"/>
                    <a:pt x="8" y="38"/>
                    <a:pt x="8" y="38"/>
                  </a:cubicBezTo>
                  <a:cubicBezTo>
                    <a:pt x="9" y="44"/>
                    <a:pt x="13" y="48"/>
                    <a:pt x="18" y="48"/>
                  </a:cubicBezTo>
                  <a:cubicBezTo>
                    <a:pt x="24" y="48"/>
                    <a:pt x="27" y="45"/>
                    <a:pt x="27" y="40"/>
                  </a:cubicBezTo>
                  <a:cubicBezTo>
                    <a:pt x="27" y="36"/>
                    <a:pt x="26" y="34"/>
                    <a:pt x="18" y="31"/>
                  </a:cubicBezTo>
                  <a:cubicBezTo>
                    <a:pt x="15" y="30"/>
                    <a:pt x="15" y="30"/>
                    <a:pt x="15" y="30"/>
                  </a:cubicBezTo>
                  <a:cubicBezTo>
                    <a:pt x="5" y="27"/>
                    <a:pt x="2" y="23"/>
                    <a:pt x="2" y="14"/>
                  </a:cubicBezTo>
                  <a:cubicBezTo>
                    <a:pt x="2" y="6"/>
                    <a:pt x="8" y="0"/>
                    <a:pt x="18" y="0"/>
                  </a:cubicBezTo>
                  <a:cubicBezTo>
                    <a:pt x="26" y="0"/>
                    <a:pt x="32" y="4"/>
                    <a:pt x="35" y="13"/>
                  </a:cubicBezTo>
                  <a:lnTo>
                    <a:pt x="27" y="1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Rectangle 190"/>
            <p:cNvSpPr>
              <a:spLocks noChangeArrowheads="1"/>
            </p:cNvSpPr>
            <p:nvPr/>
          </p:nvSpPr>
          <p:spPr bwMode="auto">
            <a:xfrm>
              <a:off x="11091863" y="4619625"/>
              <a:ext cx="15875" cy="920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191"/>
            <p:cNvSpPr>
              <a:spLocks/>
            </p:cNvSpPr>
            <p:nvPr/>
          </p:nvSpPr>
          <p:spPr bwMode="auto">
            <a:xfrm>
              <a:off x="11118851" y="4619625"/>
              <a:ext cx="65088" cy="92075"/>
            </a:xfrm>
            <a:custGeom>
              <a:avLst/>
              <a:gdLst>
                <a:gd name="T0" fmla="*/ 41 w 41"/>
                <a:gd name="T1" fmla="*/ 8 h 58"/>
                <a:gd name="T2" fmla="*/ 24 w 41"/>
                <a:gd name="T3" fmla="*/ 8 h 58"/>
                <a:gd name="T4" fmla="*/ 24 w 41"/>
                <a:gd name="T5" fmla="*/ 58 h 58"/>
                <a:gd name="T6" fmla="*/ 16 w 41"/>
                <a:gd name="T7" fmla="*/ 58 h 58"/>
                <a:gd name="T8" fmla="*/ 16 w 41"/>
                <a:gd name="T9" fmla="*/ 8 h 58"/>
                <a:gd name="T10" fmla="*/ 0 w 41"/>
                <a:gd name="T11" fmla="*/ 8 h 58"/>
                <a:gd name="T12" fmla="*/ 0 w 41"/>
                <a:gd name="T13" fmla="*/ 0 h 58"/>
                <a:gd name="T14" fmla="*/ 41 w 41"/>
                <a:gd name="T15" fmla="*/ 0 h 58"/>
                <a:gd name="T16" fmla="*/ 41 w 41"/>
                <a:gd name="T17"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8">
                  <a:moveTo>
                    <a:pt x="41" y="8"/>
                  </a:moveTo>
                  <a:lnTo>
                    <a:pt x="24" y="8"/>
                  </a:lnTo>
                  <a:lnTo>
                    <a:pt x="24" y="58"/>
                  </a:lnTo>
                  <a:lnTo>
                    <a:pt x="16" y="58"/>
                  </a:lnTo>
                  <a:lnTo>
                    <a:pt x="16" y="8"/>
                  </a:lnTo>
                  <a:lnTo>
                    <a:pt x="0" y="8"/>
                  </a:lnTo>
                  <a:lnTo>
                    <a:pt x="0" y="0"/>
                  </a:lnTo>
                  <a:lnTo>
                    <a:pt x="41" y="0"/>
                  </a:lnTo>
                  <a:lnTo>
                    <a:pt x="41" y="8"/>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Freeform 192"/>
            <p:cNvSpPr>
              <a:spLocks/>
            </p:cNvSpPr>
            <p:nvPr/>
          </p:nvSpPr>
          <p:spPr bwMode="auto">
            <a:xfrm>
              <a:off x="11188701" y="4619625"/>
              <a:ext cx="68263" cy="92075"/>
            </a:xfrm>
            <a:custGeom>
              <a:avLst/>
              <a:gdLst>
                <a:gd name="T0" fmla="*/ 26 w 43"/>
                <a:gd name="T1" fmla="*/ 34 h 58"/>
                <a:gd name="T2" fmla="*/ 26 w 43"/>
                <a:gd name="T3" fmla="*/ 58 h 58"/>
                <a:gd name="T4" fmla="*/ 16 w 43"/>
                <a:gd name="T5" fmla="*/ 58 h 58"/>
                <a:gd name="T6" fmla="*/ 16 w 43"/>
                <a:gd name="T7" fmla="*/ 34 h 58"/>
                <a:gd name="T8" fmla="*/ 0 w 43"/>
                <a:gd name="T9" fmla="*/ 0 h 58"/>
                <a:gd name="T10" fmla="*/ 10 w 43"/>
                <a:gd name="T11" fmla="*/ 0 h 58"/>
                <a:gd name="T12" fmla="*/ 20 w 43"/>
                <a:gd name="T13" fmla="*/ 22 h 58"/>
                <a:gd name="T14" fmla="*/ 22 w 43"/>
                <a:gd name="T15" fmla="*/ 25 h 58"/>
                <a:gd name="T16" fmla="*/ 24 w 43"/>
                <a:gd name="T17" fmla="*/ 21 h 58"/>
                <a:gd name="T18" fmla="*/ 34 w 43"/>
                <a:gd name="T19" fmla="*/ 0 h 58"/>
                <a:gd name="T20" fmla="*/ 43 w 43"/>
                <a:gd name="T21" fmla="*/ 0 h 58"/>
                <a:gd name="T22" fmla="*/ 26 w 43"/>
                <a:gd name="T23" fmla="*/ 3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8">
                  <a:moveTo>
                    <a:pt x="26" y="34"/>
                  </a:moveTo>
                  <a:lnTo>
                    <a:pt x="26" y="58"/>
                  </a:lnTo>
                  <a:lnTo>
                    <a:pt x="16" y="58"/>
                  </a:lnTo>
                  <a:lnTo>
                    <a:pt x="16" y="34"/>
                  </a:lnTo>
                  <a:lnTo>
                    <a:pt x="0" y="0"/>
                  </a:lnTo>
                  <a:lnTo>
                    <a:pt x="10" y="0"/>
                  </a:lnTo>
                  <a:lnTo>
                    <a:pt x="20" y="22"/>
                  </a:lnTo>
                  <a:lnTo>
                    <a:pt x="22" y="25"/>
                  </a:lnTo>
                  <a:lnTo>
                    <a:pt x="24" y="21"/>
                  </a:lnTo>
                  <a:lnTo>
                    <a:pt x="34" y="0"/>
                  </a:lnTo>
                  <a:lnTo>
                    <a:pt x="43" y="0"/>
                  </a:lnTo>
                  <a:lnTo>
                    <a:pt x="26" y="34"/>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193"/>
            <p:cNvSpPr>
              <a:spLocks/>
            </p:cNvSpPr>
            <p:nvPr/>
          </p:nvSpPr>
          <p:spPr bwMode="auto">
            <a:xfrm>
              <a:off x="10234613" y="4830763"/>
              <a:ext cx="487363" cy="334962"/>
            </a:xfrm>
            <a:custGeom>
              <a:avLst/>
              <a:gdLst>
                <a:gd name="T0" fmla="*/ 286 w 307"/>
                <a:gd name="T1" fmla="*/ 0 h 211"/>
                <a:gd name="T2" fmla="*/ 286 w 307"/>
                <a:gd name="T3" fmla="*/ 14 h 211"/>
                <a:gd name="T4" fmla="*/ 19 w 307"/>
                <a:gd name="T5" fmla="*/ 14 h 211"/>
                <a:gd name="T6" fmla="*/ 19 w 307"/>
                <a:gd name="T7" fmla="*/ 0 h 211"/>
                <a:gd name="T8" fmla="*/ 0 w 307"/>
                <a:gd name="T9" fmla="*/ 0 h 211"/>
                <a:gd name="T10" fmla="*/ 0 w 307"/>
                <a:gd name="T11" fmla="*/ 211 h 211"/>
                <a:gd name="T12" fmla="*/ 8 w 307"/>
                <a:gd name="T13" fmla="*/ 211 h 211"/>
                <a:gd name="T14" fmla="*/ 8 w 307"/>
                <a:gd name="T15" fmla="*/ 155 h 211"/>
                <a:gd name="T16" fmla="*/ 298 w 307"/>
                <a:gd name="T17" fmla="*/ 155 h 211"/>
                <a:gd name="T18" fmla="*/ 298 w 307"/>
                <a:gd name="T19" fmla="*/ 211 h 211"/>
                <a:gd name="T20" fmla="*/ 307 w 307"/>
                <a:gd name="T21" fmla="*/ 211 h 211"/>
                <a:gd name="T22" fmla="*/ 307 w 307"/>
                <a:gd name="T23" fmla="*/ 0 h 211"/>
                <a:gd name="T24" fmla="*/ 286 w 307"/>
                <a:gd name="T25"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7" h="211">
                  <a:moveTo>
                    <a:pt x="286" y="0"/>
                  </a:moveTo>
                  <a:lnTo>
                    <a:pt x="286" y="14"/>
                  </a:lnTo>
                  <a:lnTo>
                    <a:pt x="19" y="14"/>
                  </a:lnTo>
                  <a:lnTo>
                    <a:pt x="19" y="0"/>
                  </a:lnTo>
                  <a:lnTo>
                    <a:pt x="0" y="0"/>
                  </a:lnTo>
                  <a:lnTo>
                    <a:pt x="0" y="211"/>
                  </a:lnTo>
                  <a:lnTo>
                    <a:pt x="8" y="211"/>
                  </a:lnTo>
                  <a:lnTo>
                    <a:pt x="8" y="155"/>
                  </a:lnTo>
                  <a:lnTo>
                    <a:pt x="298" y="155"/>
                  </a:lnTo>
                  <a:lnTo>
                    <a:pt x="298" y="211"/>
                  </a:lnTo>
                  <a:lnTo>
                    <a:pt x="307" y="211"/>
                  </a:lnTo>
                  <a:lnTo>
                    <a:pt x="307" y="0"/>
                  </a:lnTo>
                  <a:lnTo>
                    <a:pt x="286" y="0"/>
                  </a:lnTo>
                  <a:close/>
                </a:path>
              </a:pathLst>
            </a:cu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194"/>
            <p:cNvSpPr>
              <a:spLocks/>
            </p:cNvSpPr>
            <p:nvPr/>
          </p:nvSpPr>
          <p:spPr bwMode="auto">
            <a:xfrm>
              <a:off x="10660063"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Line 195"/>
            <p:cNvSpPr>
              <a:spLocks noChangeShapeType="1"/>
            </p:cNvSpPr>
            <p:nvPr/>
          </p:nvSpPr>
          <p:spPr bwMode="auto">
            <a:xfrm flipV="1">
              <a:off x="10660063"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6" name="Freeform 196"/>
            <p:cNvSpPr>
              <a:spLocks/>
            </p:cNvSpPr>
            <p:nvPr/>
          </p:nvSpPr>
          <p:spPr bwMode="auto">
            <a:xfrm>
              <a:off x="10296526"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7" name="Line 197"/>
            <p:cNvSpPr>
              <a:spLocks noChangeShapeType="1"/>
            </p:cNvSpPr>
            <p:nvPr/>
          </p:nvSpPr>
          <p:spPr bwMode="auto">
            <a:xfrm flipV="1">
              <a:off x="10296526"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8" name="Freeform 198"/>
            <p:cNvSpPr>
              <a:spLocks/>
            </p:cNvSpPr>
            <p:nvPr/>
          </p:nvSpPr>
          <p:spPr bwMode="auto">
            <a:xfrm>
              <a:off x="10598151"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9" name="Line 199"/>
            <p:cNvSpPr>
              <a:spLocks noChangeShapeType="1"/>
            </p:cNvSpPr>
            <p:nvPr/>
          </p:nvSpPr>
          <p:spPr bwMode="auto">
            <a:xfrm flipV="1">
              <a:off x="10598151"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0" name="Freeform 200"/>
            <p:cNvSpPr>
              <a:spLocks/>
            </p:cNvSpPr>
            <p:nvPr/>
          </p:nvSpPr>
          <p:spPr bwMode="auto">
            <a:xfrm>
              <a:off x="10560051"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1" name="Line 201"/>
            <p:cNvSpPr>
              <a:spLocks noChangeShapeType="1"/>
            </p:cNvSpPr>
            <p:nvPr/>
          </p:nvSpPr>
          <p:spPr bwMode="auto">
            <a:xfrm flipV="1">
              <a:off x="10560051"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2" name="Freeform 202"/>
            <p:cNvSpPr>
              <a:spLocks/>
            </p:cNvSpPr>
            <p:nvPr/>
          </p:nvSpPr>
          <p:spPr bwMode="auto">
            <a:xfrm>
              <a:off x="10496551"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3" name="Line 203"/>
            <p:cNvSpPr>
              <a:spLocks noChangeShapeType="1"/>
            </p:cNvSpPr>
            <p:nvPr/>
          </p:nvSpPr>
          <p:spPr bwMode="auto">
            <a:xfrm flipV="1">
              <a:off x="10496551"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4" name="Freeform 204"/>
            <p:cNvSpPr>
              <a:spLocks/>
            </p:cNvSpPr>
            <p:nvPr/>
          </p:nvSpPr>
          <p:spPr bwMode="auto">
            <a:xfrm>
              <a:off x="10458451"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5" name="Line 205"/>
            <p:cNvSpPr>
              <a:spLocks noChangeShapeType="1"/>
            </p:cNvSpPr>
            <p:nvPr/>
          </p:nvSpPr>
          <p:spPr bwMode="auto">
            <a:xfrm flipV="1">
              <a:off x="10458451"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6" name="Freeform 206"/>
            <p:cNvSpPr>
              <a:spLocks/>
            </p:cNvSpPr>
            <p:nvPr/>
          </p:nvSpPr>
          <p:spPr bwMode="auto">
            <a:xfrm>
              <a:off x="10396538"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7" name="Line 207"/>
            <p:cNvSpPr>
              <a:spLocks noChangeShapeType="1"/>
            </p:cNvSpPr>
            <p:nvPr/>
          </p:nvSpPr>
          <p:spPr bwMode="auto">
            <a:xfrm flipV="1">
              <a:off x="10396538"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8" name="Freeform 208"/>
            <p:cNvSpPr>
              <a:spLocks/>
            </p:cNvSpPr>
            <p:nvPr/>
          </p:nvSpPr>
          <p:spPr bwMode="auto">
            <a:xfrm>
              <a:off x="10358438" y="4852988"/>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9" name="Line 209"/>
            <p:cNvSpPr>
              <a:spLocks noChangeShapeType="1"/>
            </p:cNvSpPr>
            <p:nvPr/>
          </p:nvSpPr>
          <p:spPr bwMode="auto">
            <a:xfrm flipV="1">
              <a:off x="10358438" y="4852988"/>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0" name="Freeform 210"/>
            <p:cNvSpPr>
              <a:spLocks/>
            </p:cNvSpPr>
            <p:nvPr/>
          </p:nvSpPr>
          <p:spPr bwMode="auto">
            <a:xfrm>
              <a:off x="10660063"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1" name="Line 211"/>
            <p:cNvSpPr>
              <a:spLocks noChangeShapeType="1"/>
            </p:cNvSpPr>
            <p:nvPr/>
          </p:nvSpPr>
          <p:spPr bwMode="auto">
            <a:xfrm flipV="1">
              <a:off x="10660063"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2" name="Freeform 212"/>
            <p:cNvSpPr>
              <a:spLocks/>
            </p:cNvSpPr>
            <p:nvPr/>
          </p:nvSpPr>
          <p:spPr bwMode="auto">
            <a:xfrm>
              <a:off x="10296526"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3" name="Line 213"/>
            <p:cNvSpPr>
              <a:spLocks noChangeShapeType="1"/>
            </p:cNvSpPr>
            <p:nvPr/>
          </p:nvSpPr>
          <p:spPr bwMode="auto">
            <a:xfrm flipV="1">
              <a:off x="10296526"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4" name="Freeform 214"/>
            <p:cNvSpPr>
              <a:spLocks/>
            </p:cNvSpPr>
            <p:nvPr/>
          </p:nvSpPr>
          <p:spPr bwMode="auto">
            <a:xfrm>
              <a:off x="10598151"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5" name="Line 215"/>
            <p:cNvSpPr>
              <a:spLocks noChangeShapeType="1"/>
            </p:cNvSpPr>
            <p:nvPr/>
          </p:nvSpPr>
          <p:spPr bwMode="auto">
            <a:xfrm flipV="1">
              <a:off x="10598151"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6" name="Freeform 216"/>
            <p:cNvSpPr>
              <a:spLocks/>
            </p:cNvSpPr>
            <p:nvPr/>
          </p:nvSpPr>
          <p:spPr bwMode="auto">
            <a:xfrm>
              <a:off x="10560051"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7" name="Line 217"/>
            <p:cNvSpPr>
              <a:spLocks noChangeShapeType="1"/>
            </p:cNvSpPr>
            <p:nvPr/>
          </p:nvSpPr>
          <p:spPr bwMode="auto">
            <a:xfrm flipV="1">
              <a:off x="10560051"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8" name="Freeform 218"/>
            <p:cNvSpPr>
              <a:spLocks/>
            </p:cNvSpPr>
            <p:nvPr/>
          </p:nvSpPr>
          <p:spPr bwMode="auto">
            <a:xfrm>
              <a:off x="10496551"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9" name="Line 219"/>
            <p:cNvSpPr>
              <a:spLocks noChangeShapeType="1"/>
            </p:cNvSpPr>
            <p:nvPr/>
          </p:nvSpPr>
          <p:spPr bwMode="auto">
            <a:xfrm flipV="1">
              <a:off x="10496551"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0" name="Freeform 220"/>
            <p:cNvSpPr>
              <a:spLocks/>
            </p:cNvSpPr>
            <p:nvPr/>
          </p:nvSpPr>
          <p:spPr bwMode="auto">
            <a:xfrm>
              <a:off x="10458451"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1" name="Line 221"/>
            <p:cNvSpPr>
              <a:spLocks noChangeShapeType="1"/>
            </p:cNvSpPr>
            <p:nvPr/>
          </p:nvSpPr>
          <p:spPr bwMode="auto">
            <a:xfrm flipV="1">
              <a:off x="10458451"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2" name="Freeform 222"/>
            <p:cNvSpPr>
              <a:spLocks/>
            </p:cNvSpPr>
            <p:nvPr/>
          </p:nvSpPr>
          <p:spPr bwMode="auto">
            <a:xfrm>
              <a:off x="10396538"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3" name="Line 223"/>
            <p:cNvSpPr>
              <a:spLocks noChangeShapeType="1"/>
            </p:cNvSpPr>
            <p:nvPr/>
          </p:nvSpPr>
          <p:spPr bwMode="auto">
            <a:xfrm flipV="1">
              <a:off x="10396538"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4" name="Freeform 224"/>
            <p:cNvSpPr>
              <a:spLocks/>
            </p:cNvSpPr>
            <p:nvPr/>
          </p:nvSpPr>
          <p:spPr bwMode="auto">
            <a:xfrm>
              <a:off x="10358438" y="4965700"/>
              <a:ext cx="0" cy="80962"/>
            </a:xfrm>
            <a:custGeom>
              <a:avLst/>
              <a:gdLst>
                <a:gd name="T0" fmla="*/ 51 h 51"/>
                <a:gd name="T1" fmla="*/ 0 h 51"/>
                <a:gd name="T2" fmla="*/ 51 h 51"/>
              </a:gdLst>
              <a:ahLst/>
              <a:cxnLst>
                <a:cxn ang="0">
                  <a:pos x="0" y="T0"/>
                </a:cxn>
                <a:cxn ang="0">
                  <a:pos x="0" y="T1"/>
                </a:cxn>
                <a:cxn ang="0">
                  <a:pos x="0" y="T2"/>
                </a:cxn>
              </a:cxnLst>
              <a:rect l="0" t="0" r="r" b="b"/>
              <a:pathLst>
                <a:path h="51">
                  <a:moveTo>
                    <a:pt x="0" y="51"/>
                  </a:moveTo>
                  <a:lnTo>
                    <a:pt x="0" y="0"/>
                  </a:lnTo>
                  <a:lnTo>
                    <a:pt x="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5" name="Line 225"/>
            <p:cNvSpPr>
              <a:spLocks noChangeShapeType="1"/>
            </p:cNvSpPr>
            <p:nvPr/>
          </p:nvSpPr>
          <p:spPr bwMode="auto">
            <a:xfrm flipV="1">
              <a:off x="10358438" y="4965700"/>
              <a:ext cx="0" cy="80962"/>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6" name="Rectangle 226"/>
            <p:cNvSpPr>
              <a:spLocks noChangeArrowheads="1"/>
            </p:cNvSpPr>
            <p:nvPr/>
          </p:nvSpPr>
          <p:spPr bwMode="auto">
            <a:xfrm>
              <a:off x="10247313" y="5076825"/>
              <a:ext cx="460375" cy="88900"/>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7" name="Rectangle 227"/>
            <p:cNvSpPr>
              <a:spLocks noChangeArrowheads="1"/>
            </p:cNvSpPr>
            <p:nvPr/>
          </p:nvSpPr>
          <p:spPr bwMode="auto">
            <a:xfrm>
              <a:off x="10436226" y="4806950"/>
              <a:ext cx="84138" cy="32543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8" name="Rectangle 228"/>
            <p:cNvSpPr>
              <a:spLocks noChangeArrowheads="1"/>
            </p:cNvSpPr>
            <p:nvPr/>
          </p:nvSpPr>
          <p:spPr bwMode="auto">
            <a:xfrm>
              <a:off x="10453688" y="4806950"/>
              <a:ext cx="15875" cy="325437"/>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9" name="Rectangle 229"/>
            <p:cNvSpPr>
              <a:spLocks noChangeArrowheads="1"/>
            </p:cNvSpPr>
            <p:nvPr/>
          </p:nvSpPr>
          <p:spPr bwMode="auto">
            <a:xfrm>
              <a:off x="10485438" y="4806950"/>
              <a:ext cx="17463" cy="325437"/>
            </a:xfrm>
            <a:prstGeom prst="rect">
              <a:avLst/>
            </a:prstGeom>
            <a:solidFill>
              <a:srgbClr val="5E5E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0" name="Freeform 230"/>
            <p:cNvSpPr>
              <a:spLocks/>
            </p:cNvSpPr>
            <p:nvPr/>
          </p:nvSpPr>
          <p:spPr bwMode="auto">
            <a:xfrm>
              <a:off x="10485438" y="4987925"/>
              <a:ext cx="255588" cy="236537"/>
            </a:xfrm>
            <a:custGeom>
              <a:avLst/>
              <a:gdLst>
                <a:gd name="T0" fmla="*/ 105 w 148"/>
                <a:gd name="T1" fmla="*/ 47 h 137"/>
                <a:gd name="T2" fmla="*/ 107 w 148"/>
                <a:gd name="T3" fmla="*/ 35 h 137"/>
                <a:gd name="T4" fmla="*/ 72 w 148"/>
                <a:gd name="T5" fmla="*/ 0 h 137"/>
                <a:gd name="T6" fmla="*/ 37 w 148"/>
                <a:gd name="T7" fmla="*/ 35 h 137"/>
                <a:gd name="T8" fmla="*/ 37 w 148"/>
                <a:gd name="T9" fmla="*/ 36 h 137"/>
                <a:gd name="T10" fmla="*/ 0 w 148"/>
                <a:gd name="T11" fmla="*/ 81 h 137"/>
                <a:gd name="T12" fmla="*/ 46 w 148"/>
                <a:gd name="T13" fmla="*/ 127 h 137"/>
                <a:gd name="T14" fmla="*/ 68 w 148"/>
                <a:gd name="T15" fmla="*/ 121 h 137"/>
                <a:gd name="T16" fmla="*/ 103 w 148"/>
                <a:gd name="T17" fmla="*/ 137 h 137"/>
                <a:gd name="T18" fmla="*/ 148 w 148"/>
                <a:gd name="T19" fmla="*/ 92 h 137"/>
                <a:gd name="T20" fmla="*/ 105 w 148"/>
                <a:gd name="T21" fmla="*/ 4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7">
                  <a:moveTo>
                    <a:pt x="105" y="47"/>
                  </a:moveTo>
                  <a:cubicBezTo>
                    <a:pt x="107" y="43"/>
                    <a:pt x="107" y="39"/>
                    <a:pt x="107" y="35"/>
                  </a:cubicBezTo>
                  <a:cubicBezTo>
                    <a:pt x="107" y="16"/>
                    <a:pt x="92" y="0"/>
                    <a:pt x="72" y="0"/>
                  </a:cubicBezTo>
                  <a:cubicBezTo>
                    <a:pt x="53" y="0"/>
                    <a:pt x="37" y="16"/>
                    <a:pt x="37" y="35"/>
                  </a:cubicBezTo>
                  <a:cubicBezTo>
                    <a:pt x="37" y="36"/>
                    <a:pt x="37" y="36"/>
                    <a:pt x="37" y="36"/>
                  </a:cubicBezTo>
                  <a:cubicBezTo>
                    <a:pt x="16" y="40"/>
                    <a:pt x="0" y="59"/>
                    <a:pt x="0" y="81"/>
                  </a:cubicBezTo>
                  <a:cubicBezTo>
                    <a:pt x="0" y="106"/>
                    <a:pt x="20" y="127"/>
                    <a:pt x="46" y="127"/>
                  </a:cubicBezTo>
                  <a:cubicBezTo>
                    <a:pt x="54" y="127"/>
                    <a:pt x="61" y="124"/>
                    <a:pt x="68" y="121"/>
                  </a:cubicBezTo>
                  <a:cubicBezTo>
                    <a:pt x="76" y="131"/>
                    <a:pt x="89" y="137"/>
                    <a:pt x="103" y="137"/>
                  </a:cubicBezTo>
                  <a:cubicBezTo>
                    <a:pt x="128" y="137"/>
                    <a:pt x="148" y="117"/>
                    <a:pt x="148" y="92"/>
                  </a:cubicBezTo>
                  <a:cubicBezTo>
                    <a:pt x="148" y="68"/>
                    <a:pt x="129" y="48"/>
                    <a:pt x="105" y="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1" name="Freeform 231"/>
            <p:cNvSpPr>
              <a:spLocks/>
            </p:cNvSpPr>
            <p:nvPr/>
          </p:nvSpPr>
          <p:spPr bwMode="auto">
            <a:xfrm>
              <a:off x="10485438" y="4987925"/>
              <a:ext cx="255588" cy="236537"/>
            </a:xfrm>
            <a:custGeom>
              <a:avLst/>
              <a:gdLst>
                <a:gd name="T0" fmla="*/ 105 w 148"/>
                <a:gd name="T1" fmla="*/ 47 h 137"/>
                <a:gd name="T2" fmla="*/ 107 w 148"/>
                <a:gd name="T3" fmla="*/ 35 h 137"/>
                <a:gd name="T4" fmla="*/ 72 w 148"/>
                <a:gd name="T5" fmla="*/ 0 h 137"/>
                <a:gd name="T6" fmla="*/ 37 w 148"/>
                <a:gd name="T7" fmla="*/ 35 h 137"/>
                <a:gd name="T8" fmla="*/ 37 w 148"/>
                <a:gd name="T9" fmla="*/ 36 h 137"/>
                <a:gd name="T10" fmla="*/ 0 w 148"/>
                <a:gd name="T11" fmla="*/ 81 h 137"/>
                <a:gd name="T12" fmla="*/ 46 w 148"/>
                <a:gd name="T13" fmla="*/ 127 h 137"/>
                <a:gd name="T14" fmla="*/ 68 w 148"/>
                <a:gd name="T15" fmla="*/ 121 h 137"/>
                <a:gd name="T16" fmla="*/ 103 w 148"/>
                <a:gd name="T17" fmla="*/ 137 h 137"/>
                <a:gd name="T18" fmla="*/ 148 w 148"/>
                <a:gd name="T19" fmla="*/ 92 h 137"/>
                <a:gd name="T20" fmla="*/ 105 w 148"/>
                <a:gd name="T21" fmla="*/ 4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37">
                  <a:moveTo>
                    <a:pt x="105" y="47"/>
                  </a:moveTo>
                  <a:cubicBezTo>
                    <a:pt x="107" y="43"/>
                    <a:pt x="107" y="39"/>
                    <a:pt x="107" y="35"/>
                  </a:cubicBezTo>
                  <a:cubicBezTo>
                    <a:pt x="107" y="16"/>
                    <a:pt x="92" y="0"/>
                    <a:pt x="72" y="0"/>
                  </a:cubicBezTo>
                  <a:cubicBezTo>
                    <a:pt x="53" y="0"/>
                    <a:pt x="37" y="16"/>
                    <a:pt x="37" y="35"/>
                  </a:cubicBezTo>
                  <a:cubicBezTo>
                    <a:pt x="37" y="36"/>
                    <a:pt x="37" y="36"/>
                    <a:pt x="37" y="36"/>
                  </a:cubicBezTo>
                  <a:cubicBezTo>
                    <a:pt x="16" y="40"/>
                    <a:pt x="0" y="59"/>
                    <a:pt x="0" y="81"/>
                  </a:cubicBezTo>
                  <a:cubicBezTo>
                    <a:pt x="0" y="106"/>
                    <a:pt x="20" y="127"/>
                    <a:pt x="46" y="127"/>
                  </a:cubicBezTo>
                  <a:cubicBezTo>
                    <a:pt x="54" y="127"/>
                    <a:pt x="61" y="124"/>
                    <a:pt x="68" y="121"/>
                  </a:cubicBezTo>
                  <a:cubicBezTo>
                    <a:pt x="76" y="131"/>
                    <a:pt x="89" y="137"/>
                    <a:pt x="103" y="137"/>
                  </a:cubicBezTo>
                  <a:cubicBezTo>
                    <a:pt x="128" y="137"/>
                    <a:pt x="148" y="117"/>
                    <a:pt x="148" y="92"/>
                  </a:cubicBezTo>
                  <a:cubicBezTo>
                    <a:pt x="148" y="68"/>
                    <a:pt x="129" y="48"/>
                    <a:pt x="105" y="47"/>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2" name="Freeform 232"/>
            <p:cNvSpPr>
              <a:spLocks/>
            </p:cNvSpPr>
            <p:nvPr/>
          </p:nvSpPr>
          <p:spPr bwMode="auto">
            <a:xfrm>
              <a:off x="10118726" y="4999038"/>
              <a:ext cx="198438" cy="184150"/>
            </a:xfrm>
            <a:custGeom>
              <a:avLst/>
              <a:gdLst>
                <a:gd name="T0" fmla="*/ 82 w 115"/>
                <a:gd name="T1" fmla="*/ 36 h 106"/>
                <a:gd name="T2" fmla="*/ 83 w 115"/>
                <a:gd name="T3" fmla="*/ 27 h 106"/>
                <a:gd name="T4" fmla="*/ 56 w 115"/>
                <a:gd name="T5" fmla="*/ 0 h 106"/>
                <a:gd name="T6" fmla="*/ 29 w 115"/>
                <a:gd name="T7" fmla="*/ 27 h 106"/>
                <a:gd name="T8" fmla="*/ 29 w 115"/>
                <a:gd name="T9" fmla="*/ 28 h 106"/>
                <a:gd name="T10" fmla="*/ 0 w 115"/>
                <a:gd name="T11" fmla="*/ 63 h 106"/>
                <a:gd name="T12" fmla="*/ 35 w 115"/>
                <a:gd name="T13" fmla="*/ 98 h 106"/>
                <a:gd name="T14" fmla="*/ 53 w 115"/>
                <a:gd name="T15" fmla="*/ 93 h 106"/>
                <a:gd name="T16" fmla="*/ 80 w 115"/>
                <a:gd name="T17" fmla="*/ 106 h 106"/>
                <a:gd name="T18" fmla="*/ 115 w 115"/>
                <a:gd name="T19" fmla="*/ 71 h 106"/>
                <a:gd name="T20" fmla="*/ 82 w 115"/>
                <a:gd name="T21" fmla="*/ 3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6">
                  <a:moveTo>
                    <a:pt x="82" y="36"/>
                  </a:moveTo>
                  <a:cubicBezTo>
                    <a:pt x="83" y="33"/>
                    <a:pt x="83" y="30"/>
                    <a:pt x="83" y="27"/>
                  </a:cubicBezTo>
                  <a:cubicBezTo>
                    <a:pt x="83" y="12"/>
                    <a:pt x="71" y="0"/>
                    <a:pt x="56" y="0"/>
                  </a:cubicBezTo>
                  <a:cubicBezTo>
                    <a:pt x="41" y="0"/>
                    <a:pt x="29" y="12"/>
                    <a:pt x="29" y="27"/>
                  </a:cubicBezTo>
                  <a:cubicBezTo>
                    <a:pt x="29" y="27"/>
                    <a:pt x="29" y="28"/>
                    <a:pt x="29" y="28"/>
                  </a:cubicBezTo>
                  <a:cubicBezTo>
                    <a:pt x="12" y="31"/>
                    <a:pt x="0" y="45"/>
                    <a:pt x="0" y="63"/>
                  </a:cubicBezTo>
                  <a:cubicBezTo>
                    <a:pt x="0" y="82"/>
                    <a:pt x="16" y="98"/>
                    <a:pt x="35" y="98"/>
                  </a:cubicBezTo>
                  <a:cubicBezTo>
                    <a:pt x="42" y="98"/>
                    <a:pt x="47" y="96"/>
                    <a:pt x="53" y="93"/>
                  </a:cubicBezTo>
                  <a:cubicBezTo>
                    <a:pt x="59" y="101"/>
                    <a:pt x="69" y="106"/>
                    <a:pt x="80" y="106"/>
                  </a:cubicBezTo>
                  <a:cubicBezTo>
                    <a:pt x="99" y="106"/>
                    <a:pt x="115" y="90"/>
                    <a:pt x="115" y="71"/>
                  </a:cubicBezTo>
                  <a:cubicBezTo>
                    <a:pt x="115" y="52"/>
                    <a:pt x="100" y="37"/>
                    <a:pt x="82" y="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3" name="Freeform 233"/>
            <p:cNvSpPr>
              <a:spLocks/>
            </p:cNvSpPr>
            <p:nvPr/>
          </p:nvSpPr>
          <p:spPr bwMode="auto">
            <a:xfrm>
              <a:off x="10118726" y="4999038"/>
              <a:ext cx="198438" cy="184150"/>
            </a:xfrm>
            <a:custGeom>
              <a:avLst/>
              <a:gdLst>
                <a:gd name="T0" fmla="*/ 82 w 115"/>
                <a:gd name="T1" fmla="*/ 36 h 106"/>
                <a:gd name="T2" fmla="*/ 83 w 115"/>
                <a:gd name="T3" fmla="*/ 27 h 106"/>
                <a:gd name="T4" fmla="*/ 56 w 115"/>
                <a:gd name="T5" fmla="*/ 0 h 106"/>
                <a:gd name="T6" fmla="*/ 29 w 115"/>
                <a:gd name="T7" fmla="*/ 27 h 106"/>
                <a:gd name="T8" fmla="*/ 29 w 115"/>
                <a:gd name="T9" fmla="*/ 28 h 106"/>
                <a:gd name="T10" fmla="*/ 0 w 115"/>
                <a:gd name="T11" fmla="*/ 63 h 106"/>
                <a:gd name="T12" fmla="*/ 35 w 115"/>
                <a:gd name="T13" fmla="*/ 98 h 106"/>
                <a:gd name="T14" fmla="*/ 53 w 115"/>
                <a:gd name="T15" fmla="*/ 93 h 106"/>
                <a:gd name="T16" fmla="*/ 80 w 115"/>
                <a:gd name="T17" fmla="*/ 106 h 106"/>
                <a:gd name="T18" fmla="*/ 115 w 115"/>
                <a:gd name="T19" fmla="*/ 71 h 106"/>
                <a:gd name="T20" fmla="*/ 82 w 115"/>
                <a:gd name="T21" fmla="*/ 3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06">
                  <a:moveTo>
                    <a:pt x="82" y="36"/>
                  </a:moveTo>
                  <a:cubicBezTo>
                    <a:pt x="83" y="33"/>
                    <a:pt x="83" y="30"/>
                    <a:pt x="83" y="27"/>
                  </a:cubicBezTo>
                  <a:cubicBezTo>
                    <a:pt x="83" y="12"/>
                    <a:pt x="71" y="0"/>
                    <a:pt x="56" y="0"/>
                  </a:cubicBezTo>
                  <a:cubicBezTo>
                    <a:pt x="41" y="0"/>
                    <a:pt x="29" y="12"/>
                    <a:pt x="29" y="27"/>
                  </a:cubicBezTo>
                  <a:cubicBezTo>
                    <a:pt x="29" y="27"/>
                    <a:pt x="29" y="28"/>
                    <a:pt x="29" y="28"/>
                  </a:cubicBezTo>
                  <a:cubicBezTo>
                    <a:pt x="12" y="31"/>
                    <a:pt x="0" y="45"/>
                    <a:pt x="0" y="63"/>
                  </a:cubicBezTo>
                  <a:cubicBezTo>
                    <a:pt x="0" y="82"/>
                    <a:pt x="16" y="98"/>
                    <a:pt x="35" y="98"/>
                  </a:cubicBezTo>
                  <a:cubicBezTo>
                    <a:pt x="42" y="98"/>
                    <a:pt x="47" y="96"/>
                    <a:pt x="53" y="93"/>
                  </a:cubicBezTo>
                  <a:cubicBezTo>
                    <a:pt x="59" y="101"/>
                    <a:pt x="69" y="106"/>
                    <a:pt x="80" y="106"/>
                  </a:cubicBezTo>
                  <a:cubicBezTo>
                    <a:pt x="99" y="106"/>
                    <a:pt x="115" y="90"/>
                    <a:pt x="115" y="71"/>
                  </a:cubicBezTo>
                  <a:cubicBezTo>
                    <a:pt x="115" y="52"/>
                    <a:pt x="100" y="37"/>
                    <a:pt x="82" y="36"/>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4" name="Freeform 234"/>
            <p:cNvSpPr>
              <a:spLocks/>
            </p:cNvSpPr>
            <p:nvPr/>
          </p:nvSpPr>
          <p:spPr bwMode="auto">
            <a:xfrm>
              <a:off x="10821988" y="4868863"/>
              <a:ext cx="361950" cy="276225"/>
            </a:xfrm>
            <a:custGeom>
              <a:avLst/>
              <a:gdLst>
                <a:gd name="T0" fmla="*/ 167 w 210"/>
                <a:gd name="T1" fmla="*/ 69 h 160"/>
                <a:gd name="T2" fmla="*/ 169 w 210"/>
                <a:gd name="T3" fmla="*/ 58 h 160"/>
                <a:gd name="T4" fmla="*/ 134 w 210"/>
                <a:gd name="T5" fmla="*/ 23 h 160"/>
                <a:gd name="T6" fmla="*/ 102 w 210"/>
                <a:gd name="T7" fmla="*/ 43 h 160"/>
                <a:gd name="T8" fmla="*/ 84 w 210"/>
                <a:gd name="T9" fmla="*/ 37 h 160"/>
                <a:gd name="T10" fmla="*/ 86 w 210"/>
                <a:gd name="T11" fmla="*/ 28 h 160"/>
                <a:gd name="T12" fmla="*/ 58 w 210"/>
                <a:gd name="T13" fmla="*/ 0 h 160"/>
                <a:gd name="T14" fmla="*/ 29 w 210"/>
                <a:gd name="T15" fmla="*/ 28 h 160"/>
                <a:gd name="T16" fmla="*/ 29 w 210"/>
                <a:gd name="T17" fmla="*/ 29 h 160"/>
                <a:gd name="T18" fmla="*/ 0 w 210"/>
                <a:gd name="T19" fmla="*/ 65 h 160"/>
                <a:gd name="T20" fmla="*/ 36 w 210"/>
                <a:gd name="T21" fmla="*/ 102 h 160"/>
                <a:gd name="T22" fmla="*/ 54 w 210"/>
                <a:gd name="T23" fmla="*/ 97 h 160"/>
                <a:gd name="T24" fmla="*/ 82 w 210"/>
                <a:gd name="T25" fmla="*/ 110 h 160"/>
                <a:gd name="T26" fmla="*/ 116 w 210"/>
                <a:gd name="T27" fmla="*/ 88 h 160"/>
                <a:gd name="T28" fmla="*/ 125 w 210"/>
                <a:gd name="T29" fmla="*/ 92 h 160"/>
                <a:gd name="T30" fmla="*/ 119 w 210"/>
                <a:gd name="T31" fmla="*/ 114 h 160"/>
                <a:gd name="T32" fmla="*/ 164 w 210"/>
                <a:gd name="T33" fmla="*/ 160 h 160"/>
                <a:gd name="T34" fmla="*/ 210 w 210"/>
                <a:gd name="T35" fmla="*/ 114 h 160"/>
                <a:gd name="T36" fmla="*/ 167 w 210"/>
                <a:gd name="T37" fmla="*/ 6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60">
                  <a:moveTo>
                    <a:pt x="167" y="69"/>
                  </a:moveTo>
                  <a:cubicBezTo>
                    <a:pt x="169" y="66"/>
                    <a:pt x="169" y="62"/>
                    <a:pt x="169" y="58"/>
                  </a:cubicBezTo>
                  <a:cubicBezTo>
                    <a:pt x="169" y="38"/>
                    <a:pt x="154" y="23"/>
                    <a:pt x="134" y="23"/>
                  </a:cubicBezTo>
                  <a:cubicBezTo>
                    <a:pt x="120" y="23"/>
                    <a:pt x="108" y="31"/>
                    <a:pt x="102" y="43"/>
                  </a:cubicBezTo>
                  <a:cubicBezTo>
                    <a:pt x="97" y="40"/>
                    <a:pt x="91" y="38"/>
                    <a:pt x="84" y="37"/>
                  </a:cubicBezTo>
                  <a:cubicBezTo>
                    <a:pt x="85" y="35"/>
                    <a:pt x="86" y="31"/>
                    <a:pt x="86" y="28"/>
                  </a:cubicBezTo>
                  <a:cubicBezTo>
                    <a:pt x="86" y="13"/>
                    <a:pt x="73" y="0"/>
                    <a:pt x="58" y="0"/>
                  </a:cubicBezTo>
                  <a:cubicBezTo>
                    <a:pt x="42" y="0"/>
                    <a:pt x="29" y="13"/>
                    <a:pt x="29" y="28"/>
                  </a:cubicBezTo>
                  <a:cubicBezTo>
                    <a:pt x="29" y="28"/>
                    <a:pt x="29" y="29"/>
                    <a:pt x="29" y="29"/>
                  </a:cubicBezTo>
                  <a:cubicBezTo>
                    <a:pt x="12" y="32"/>
                    <a:pt x="0" y="47"/>
                    <a:pt x="0" y="65"/>
                  </a:cubicBezTo>
                  <a:cubicBezTo>
                    <a:pt x="0" y="85"/>
                    <a:pt x="16" y="102"/>
                    <a:pt x="36" y="102"/>
                  </a:cubicBezTo>
                  <a:cubicBezTo>
                    <a:pt x="43" y="102"/>
                    <a:pt x="49" y="100"/>
                    <a:pt x="54" y="97"/>
                  </a:cubicBezTo>
                  <a:cubicBezTo>
                    <a:pt x="61" y="105"/>
                    <a:pt x="71" y="110"/>
                    <a:pt x="82" y="110"/>
                  </a:cubicBezTo>
                  <a:cubicBezTo>
                    <a:pt x="97" y="110"/>
                    <a:pt x="110" y="101"/>
                    <a:pt x="116" y="88"/>
                  </a:cubicBezTo>
                  <a:cubicBezTo>
                    <a:pt x="119" y="90"/>
                    <a:pt x="122" y="91"/>
                    <a:pt x="125" y="92"/>
                  </a:cubicBezTo>
                  <a:cubicBezTo>
                    <a:pt x="121" y="99"/>
                    <a:pt x="119" y="106"/>
                    <a:pt x="119" y="114"/>
                  </a:cubicBezTo>
                  <a:cubicBezTo>
                    <a:pt x="119" y="139"/>
                    <a:pt x="139" y="160"/>
                    <a:pt x="164" y="160"/>
                  </a:cubicBezTo>
                  <a:cubicBezTo>
                    <a:pt x="189" y="160"/>
                    <a:pt x="210" y="139"/>
                    <a:pt x="210" y="114"/>
                  </a:cubicBezTo>
                  <a:cubicBezTo>
                    <a:pt x="210" y="90"/>
                    <a:pt x="191" y="71"/>
                    <a:pt x="167"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5" name="Freeform 235"/>
            <p:cNvSpPr>
              <a:spLocks/>
            </p:cNvSpPr>
            <p:nvPr/>
          </p:nvSpPr>
          <p:spPr bwMode="auto">
            <a:xfrm>
              <a:off x="10821988" y="4868863"/>
              <a:ext cx="361950" cy="276225"/>
            </a:xfrm>
            <a:custGeom>
              <a:avLst/>
              <a:gdLst>
                <a:gd name="T0" fmla="*/ 167 w 210"/>
                <a:gd name="T1" fmla="*/ 69 h 160"/>
                <a:gd name="T2" fmla="*/ 169 w 210"/>
                <a:gd name="T3" fmla="*/ 58 h 160"/>
                <a:gd name="T4" fmla="*/ 134 w 210"/>
                <a:gd name="T5" fmla="*/ 23 h 160"/>
                <a:gd name="T6" fmla="*/ 102 w 210"/>
                <a:gd name="T7" fmla="*/ 43 h 160"/>
                <a:gd name="T8" fmla="*/ 84 w 210"/>
                <a:gd name="T9" fmla="*/ 37 h 160"/>
                <a:gd name="T10" fmla="*/ 86 w 210"/>
                <a:gd name="T11" fmla="*/ 28 h 160"/>
                <a:gd name="T12" fmla="*/ 58 w 210"/>
                <a:gd name="T13" fmla="*/ 0 h 160"/>
                <a:gd name="T14" fmla="*/ 29 w 210"/>
                <a:gd name="T15" fmla="*/ 28 h 160"/>
                <a:gd name="T16" fmla="*/ 29 w 210"/>
                <a:gd name="T17" fmla="*/ 29 h 160"/>
                <a:gd name="T18" fmla="*/ 0 w 210"/>
                <a:gd name="T19" fmla="*/ 65 h 160"/>
                <a:gd name="T20" fmla="*/ 36 w 210"/>
                <a:gd name="T21" fmla="*/ 102 h 160"/>
                <a:gd name="T22" fmla="*/ 54 w 210"/>
                <a:gd name="T23" fmla="*/ 97 h 160"/>
                <a:gd name="T24" fmla="*/ 82 w 210"/>
                <a:gd name="T25" fmla="*/ 110 h 160"/>
                <a:gd name="T26" fmla="*/ 116 w 210"/>
                <a:gd name="T27" fmla="*/ 88 h 160"/>
                <a:gd name="T28" fmla="*/ 125 w 210"/>
                <a:gd name="T29" fmla="*/ 92 h 160"/>
                <a:gd name="T30" fmla="*/ 119 w 210"/>
                <a:gd name="T31" fmla="*/ 114 h 160"/>
                <a:gd name="T32" fmla="*/ 164 w 210"/>
                <a:gd name="T33" fmla="*/ 160 h 160"/>
                <a:gd name="T34" fmla="*/ 210 w 210"/>
                <a:gd name="T35" fmla="*/ 114 h 160"/>
                <a:gd name="T36" fmla="*/ 167 w 210"/>
                <a:gd name="T37" fmla="*/ 6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0" h="160">
                  <a:moveTo>
                    <a:pt x="167" y="69"/>
                  </a:moveTo>
                  <a:cubicBezTo>
                    <a:pt x="169" y="66"/>
                    <a:pt x="169" y="62"/>
                    <a:pt x="169" y="58"/>
                  </a:cubicBezTo>
                  <a:cubicBezTo>
                    <a:pt x="169" y="38"/>
                    <a:pt x="154" y="23"/>
                    <a:pt x="134" y="23"/>
                  </a:cubicBezTo>
                  <a:cubicBezTo>
                    <a:pt x="120" y="23"/>
                    <a:pt x="108" y="31"/>
                    <a:pt x="102" y="43"/>
                  </a:cubicBezTo>
                  <a:cubicBezTo>
                    <a:pt x="97" y="40"/>
                    <a:pt x="91" y="38"/>
                    <a:pt x="84" y="37"/>
                  </a:cubicBezTo>
                  <a:cubicBezTo>
                    <a:pt x="85" y="35"/>
                    <a:pt x="86" y="31"/>
                    <a:pt x="86" y="28"/>
                  </a:cubicBezTo>
                  <a:cubicBezTo>
                    <a:pt x="86" y="13"/>
                    <a:pt x="73" y="0"/>
                    <a:pt x="58" y="0"/>
                  </a:cubicBezTo>
                  <a:cubicBezTo>
                    <a:pt x="42" y="0"/>
                    <a:pt x="29" y="13"/>
                    <a:pt x="29" y="28"/>
                  </a:cubicBezTo>
                  <a:cubicBezTo>
                    <a:pt x="29" y="28"/>
                    <a:pt x="29" y="29"/>
                    <a:pt x="29" y="29"/>
                  </a:cubicBezTo>
                  <a:cubicBezTo>
                    <a:pt x="12" y="32"/>
                    <a:pt x="0" y="47"/>
                    <a:pt x="0" y="65"/>
                  </a:cubicBezTo>
                  <a:cubicBezTo>
                    <a:pt x="0" y="85"/>
                    <a:pt x="16" y="102"/>
                    <a:pt x="36" y="102"/>
                  </a:cubicBezTo>
                  <a:cubicBezTo>
                    <a:pt x="43" y="102"/>
                    <a:pt x="49" y="100"/>
                    <a:pt x="54" y="97"/>
                  </a:cubicBezTo>
                  <a:cubicBezTo>
                    <a:pt x="61" y="105"/>
                    <a:pt x="71" y="110"/>
                    <a:pt x="82" y="110"/>
                  </a:cubicBezTo>
                  <a:cubicBezTo>
                    <a:pt x="97" y="110"/>
                    <a:pt x="110" y="101"/>
                    <a:pt x="116" y="88"/>
                  </a:cubicBezTo>
                  <a:cubicBezTo>
                    <a:pt x="119" y="90"/>
                    <a:pt x="122" y="91"/>
                    <a:pt x="125" y="92"/>
                  </a:cubicBezTo>
                  <a:cubicBezTo>
                    <a:pt x="121" y="99"/>
                    <a:pt x="119" y="106"/>
                    <a:pt x="119" y="114"/>
                  </a:cubicBezTo>
                  <a:cubicBezTo>
                    <a:pt x="119" y="139"/>
                    <a:pt x="139" y="160"/>
                    <a:pt x="164" y="160"/>
                  </a:cubicBezTo>
                  <a:cubicBezTo>
                    <a:pt x="189" y="160"/>
                    <a:pt x="210" y="139"/>
                    <a:pt x="210" y="114"/>
                  </a:cubicBezTo>
                  <a:cubicBezTo>
                    <a:pt x="210" y="90"/>
                    <a:pt x="191" y="71"/>
                    <a:pt x="167" y="69"/>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6" name="Freeform 236"/>
            <p:cNvSpPr>
              <a:spLocks/>
            </p:cNvSpPr>
            <p:nvPr/>
          </p:nvSpPr>
          <p:spPr bwMode="auto">
            <a:xfrm>
              <a:off x="10658476" y="4964113"/>
              <a:ext cx="484188" cy="338137"/>
            </a:xfrm>
            <a:custGeom>
              <a:avLst/>
              <a:gdLst>
                <a:gd name="T0" fmla="*/ 0 w 305"/>
                <a:gd name="T1" fmla="*/ 0 h 213"/>
                <a:gd name="T2" fmla="*/ 0 w 305"/>
                <a:gd name="T3" fmla="*/ 100 h 213"/>
                <a:gd name="T4" fmla="*/ 100 w 305"/>
                <a:gd name="T5" fmla="*/ 100 h 213"/>
                <a:gd name="T6" fmla="*/ 100 w 305"/>
                <a:gd name="T7" fmla="*/ 213 h 213"/>
                <a:gd name="T8" fmla="*/ 305 w 305"/>
                <a:gd name="T9" fmla="*/ 213 h 213"/>
                <a:gd name="T10" fmla="*/ 305 w 305"/>
                <a:gd name="T11" fmla="*/ 0 h 213"/>
                <a:gd name="T12" fmla="*/ 0 w 305"/>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305" h="213">
                  <a:moveTo>
                    <a:pt x="0" y="0"/>
                  </a:moveTo>
                  <a:lnTo>
                    <a:pt x="0" y="100"/>
                  </a:lnTo>
                  <a:lnTo>
                    <a:pt x="100" y="100"/>
                  </a:lnTo>
                  <a:lnTo>
                    <a:pt x="100" y="213"/>
                  </a:lnTo>
                  <a:lnTo>
                    <a:pt x="305" y="213"/>
                  </a:lnTo>
                  <a:lnTo>
                    <a:pt x="305" y="0"/>
                  </a:lnTo>
                  <a:lnTo>
                    <a:pt x="0" y="0"/>
                  </a:lnTo>
                  <a:close/>
                </a:path>
              </a:pathLst>
            </a:custGeom>
            <a:solidFill>
              <a:srgbClr val="AFAE90"/>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7" name="Freeform 237"/>
            <p:cNvSpPr>
              <a:spLocks/>
            </p:cNvSpPr>
            <p:nvPr/>
          </p:nvSpPr>
          <p:spPr bwMode="auto">
            <a:xfrm>
              <a:off x="9947276" y="4919663"/>
              <a:ext cx="234950" cy="382587"/>
            </a:xfrm>
            <a:custGeom>
              <a:avLst/>
              <a:gdLst>
                <a:gd name="T0" fmla="*/ 0 w 148"/>
                <a:gd name="T1" fmla="*/ 0 h 241"/>
                <a:gd name="T2" fmla="*/ 0 w 148"/>
                <a:gd name="T3" fmla="*/ 241 h 241"/>
                <a:gd name="T4" fmla="*/ 148 w 148"/>
                <a:gd name="T5" fmla="*/ 241 h 241"/>
                <a:gd name="T6" fmla="*/ 148 w 148"/>
                <a:gd name="T7" fmla="*/ 128 h 241"/>
                <a:gd name="T8" fmla="*/ 148 w 148"/>
                <a:gd name="T9" fmla="*/ 0 h 241"/>
                <a:gd name="T10" fmla="*/ 0 w 148"/>
                <a:gd name="T11" fmla="*/ 0 h 241"/>
              </a:gdLst>
              <a:ahLst/>
              <a:cxnLst>
                <a:cxn ang="0">
                  <a:pos x="T0" y="T1"/>
                </a:cxn>
                <a:cxn ang="0">
                  <a:pos x="T2" y="T3"/>
                </a:cxn>
                <a:cxn ang="0">
                  <a:pos x="T4" y="T5"/>
                </a:cxn>
                <a:cxn ang="0">
                  <a:pos x="T6" y="T7"/>
                </a:cxn>
                <a:cxn ang="0">
                  <a:pos x="T8" y="T9"/>
                </a:cxn>
                <a:cxn ang="0">
                  <a:pos x="T10" y="T11"/>
                </a:cxn>
              </a:cxnLst>
              <a:rect l="0" t="0" r="r" b="b"/>
              <a:pathLst>
                <a:path w="148" h="241">
                  <a:moveTo>
                    <a:pt x="0" y="0"/>
                  </a:moveTo>
                  <a:lnTo>
                    <a:pt x="0" y="241"/>
                  </a:lnTo>
                  <a:lnTo>
                    <a:pt x="148" y="241"/>
                  </a:lnTo>
                  <a:lnTo>
                    <a:pt x="148" y="128"/>
                  </a:lnTo>
                  <a:lnTo>
                    <a:pt x="148" y="0"/>
                  </a:lnTo>
                  <a:lnTo>
                    <a:pt x="0" y="0"/>
                  </a:lnTo>
                  <a:close/>
                </a:path>
              </a:pathLst>
            </a:cu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8" name="Freeform 238"/>
            <p:cNvSpPr>
              <a:spLocks/>
            </p:cNvSpPr>
            <p:nvPr/>
          </p:nvSpPr>
          <p:spPr bwMode="auto">
            <a:xfrm>
              <a:off x="10088563" y="5122863"/>
              <a:ext cx="728663" cy="179387"/>
            </a:xfrm>
            <a:custGeom>
              <a:avLst/>
              <a:gdLst>
                <a:gd name="T0" fmla="*/ 0 w 459"/>
                <a:gd name="T1" fmla="*/ 0 h 113"/>
                <a:gd name="T2" fmla="*/ 0 w 459"/>
                <a:gd name="T3" fmla="*/ 113 h 113"/>
                <a:gd name="T4" fmla="*/ 273 w 459"/>
                <a:gd name="T5" fmla="*/ 113 h 113"/>
                <a:gd name="T6" fmla="*/ 273 w 459"/>
                <a:gd name="T7" fmla="*/ 64 h 113"/>
                <a:gd name="T8" fmla="*/ 336 w 459"/>
                <a:gd name="T9" fmla="*/ 64 h 113"/>
                <a:gd name="T10" fmla="*/ 336 w 459"/>
                <a:gd name="T11" fmla="*/ 113 h 113"/>
                <a:gd name="T12" fmla="*/ 459 w 459"/>
                <a:gd name="T13" fmla="*/ 113 h 113"/>
                <a:gd name="T14" fmla="*/ 459 w 459"/>
                <a:gd name="T15" fmla="*/ 0 h 113"/>
                <a:gd name="T16" fmla="*/ 0 w 459"/>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9" h="113">
                  <a:moveTo>
                    <a:pt x="0" y="0"/>
                  </a:moveTo>
                  <a:lnTo>
                    <a:pt x="0" y="113"/>
                  </a:lnTo>
                  <a:lnTo>
                    <a:pt x="273" y="113"/>
                  </a:lnTo>
                  <a:lnTo>
                    <a:pt x="273" y="64"/>
                  </a:lnTo>
                  <a:lnTo>
                    <a:pt x="336" y="64"/>
                  </a:lnTo>
                  <a:lnTo>
                    <a:pt x="336" y="113"/>
                  </a:lnTo>
                  <a:lnTo>
                    <a:pt x="459" y="113"/>
                  </a:lnTo>
                  <a:lnTo>
                    <a:pt x="459" y="0"/>
                  </a:lnTo>
                  <a:lnTo>
                    <a:pt x="0" y="0"/>
                  </a:lnTo>
                  <a:close/>
                </a:path>
              </a:pathLst>
            </a:custGeom>
            <a:solidFill>
              <a:srgbClr val="A97540"/>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9" name="Freeform 239"/>
            <p:cNvSpPr>
              <a:spLocks/>
            </p:cNvSpPr>
            <p:nvPr/>
          </p:nvSpPr>
          <p:spPr bwMode="auto">
            <a:xfrm>
              <a:off x="10134601" y="5145088"/>
              <a:ext cx="387350" cy="157162"/>
            </a:xfrm>
            <a:custGeom>
              <a:avLst/>
              <a:gdLst>
                <a:gd name="T0" fmla="*/ 122 w 244"/>
                <a:gd name="T1" fmla="*/ 31 h 99"/>
                <a:gd name="T2" fmla="*/ 122 w 244"/>
                <a:gd name="T3" fmla="*/ 0 h 99"/>
                <a:gd name="T4" fmla="*/ 0 w 244"/>
                <a:gd name="T5" fmla="*/ 0 h 99"/>
                <a:gd name="T6" fmla="*/ 0 w 244"/>
                <a:gd name="T7" fmla="*/ 31 h 99"/>
                <a:gd name="T8" fmla="*/ 0 w 244"/>
                <a:gd name="T9" fmla="*/ 99 h 99"/>
                <a:gd name="T10" fmla="*/ 244 w 244"/>
                <a:gd name="T11" fmla="*/ 99 h 99"/>
                <a:gd name="T12" fmla="*/ 244 w 244"/>
                <a:gd name="T13" fmla="*/ 31 h 99"/>
                <a:gd name="T14" fmla="*/ 122 w 244"/>
                <a:gd name="T15" fmla="*/ 31 h 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4" h="99">
                  <a:moveTo>
                    <a:pt x="122" y="31"/>
                  </a:moveTo>
                  <a:lnTo>
                    <a:pt x="122" y="0"/>
                  </a:lnTo>
                  <a:lnTo>
                    <a:pt x="0" y="0"/>
                  </a:lnTo>
                  <a:lnTo>
                    <a:pt x="0" y="31"/>
                  </a:lnTo>
                  <a:lnTo>
                    <a:pt x="0" y="99"/>
                  </a:lnTo>
                  <a:lnTo>
                    <a:pt x="244" y="99"/>
                  </a:lnTo>
                  <a:lnTo>
                    <a:pt x="244" y="31"/>
                  </a:lnTo>
                  <a:lnTo>
                    <a:pt x="122" y="31"/>
                  </a:lnTo>
                  <a:close/>
                </a:path>
              </a:pathLst>
            </a:custGeom>
            <a:solidFill>
              <a:srgbClr val="CFA562"/>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0" name="Freeform 240"/>
            <p:cNvSpPr>
              <a:spLocks/>
            </p:cNvSpPr>
            <p:nvPr/>
          </p:nvSpPr>
          <p:spPr bwMode="auto">
            <a:xfrm>
              <a:off x="10174288" y="5186363"/>
              <a:ext cx="39688" cy="0"/>
            </a:xfrm>
            <a:custGeom>
              <a:avLst/>
              <a:gdLst>
                <a:gd name="T0" fmla="*/ 0 w 25"/>
                <a:gd name="T1" fmla="*/ 25 w 25"/>
                <a:gd name="T2" fmla="*/ 0 w 25"/>
              </a:gdLst>
              <a:ahLst/>
              <a:cxnLst>
                <a:cxn ang="0">
                  <a:pos x="T0" y="0"/>
                </a:cxn>
                <a:cxn ang="0">
                  <a:pos x="T1" y="0"/>
                </a:cxn>
                <a:cxn ang="0">
                  <a:pos x="T2" y="0"/>
                </a:cxn>
              </a:cxnLst>
              <a:rect l="0" t="0" r="r" b="b"/>
              <a:pathLst>
                <a:path w="25">
                  <a:moveTo>
                    <a:pt x="0" y="0"/>
                  </a:moveTo>
                  <a:lnTo>
                    <a:pt x="2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1" name="Line 241"/>
            <p:cNvSpPr>
              <a:spLocks noChangeShapeType="1"/>
            </p:cNvSpPr>
            <p:nvPr/>
          </p:nvSpPr>
          <p:spPr bwMode="auto">
            <a:xfrm>
              <a:off x="10174288" y="5186363"/>
              <a:ext cx="3968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2" name="Freeform 242"/>
            <p:cNvSpPr>
              <a:spLocks/>
            </p:cNvSpPr>
            <p:nvPr/>
          </p:nvSpPr>
          <p:spPr bwMode="auto">
            <a:xfrm>
              <a:off x="10244138" y="5186363"/>
              <a:ext cx="39688" cy="0"/>
            </a:xfrm>
            <a:custGeom>
              <a:avLst/>
              <a:gdLst>
                <a:gd name="T0" fmla="*/ 0 w 25"/>
                <a:gd name="T1" fmla="*/ 25 w 25"/>
                <a:gd name="T2" fmla="*/ 0 w 25"/>
              </a:gdLst>
              <a:ahLst/>
              <a:cxnLst>
                <a:cxn ang="0">
                  <a:pos x="T0" y="0"/>
                </a:cxn>
                <a:cxn ang="0">
                  <a:pos x="T1" y="0"/>
                </a:cxn>
                <a:cxn ang="0">
                  <a:pos x="T2" y="0"/>
                </a:cxn>
              </a:cxnLst>
              <a:rect l="0" t="0" r="r" b="b"/>
              <a:pathLst>
                <a:path w="25">
                  <a:moveTo>
                    <a:pt x="0" y="0"/>
                  </a:moveTo>
                  <a:lnTo>
                    <a:pt x="25"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3" name="Line 243"/>
            <p:cNvSpPr>
              <a:spLocks noChangeShapeType="1"/>
            </p:cNvSpPr>
            <p:nvPr/>
          </p:nvSpPr>
          <p:spPr bwMode="auto">
            <a:xfrm>
              <a:off x="10244138" y="5186363"/>
              <a:ext cx="3968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4" name="Freeform 244"/>
            <p:cNvSpPr>
              <a:spLocks/>
            </p:cNvSpPr>
            <p:nvPr/>
          </p:nvSpPr>
          <p:spPr bwMode="auto">
            <a:xfrm>
              <a:off x="10661651" y="5237163"/>
              <a:ext cx="0" cy="20637"/>
            </a:xfrm>
            <a:custGeom>
              <a:avLst/>
              <a:gdLst>
                <a:gd name="T0" fmla="*/ 0 h 13"/>
                <a:gd name="T1" fmla="*/ 13 h 13"/>
                <a:gd name="T2" fmla="*/ 0 h 13"/>
              </a:gdLst>
              <a:ahLst/>
              <a:cxnLst>
                <a:cxn ang="0">
                  <a:pos x="0" y="T0"/>
                </a:cxn>
                <a:cxn ang="0">
                  <a:pos x="0" y="T1"/>
                </a:cxn>
                <a:cxn ang="0">
                  <a:pos x="0" y="T2"/>
                </a:cxn>
              </a:cxnLst>
              <a:rect l="0" t="0" r="r" b="b"/>
              <a:pathLst>
                <a:path h="13">
                  <a:moveTo>
                    <a:pt x="0" y="0"/>
                  </a:move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5" name="Line 245"/>
            <p:cNvSpPr>
              <a:spLocks noChangeShapeType="1"/>
            </p:cNvSpPr>
            <p:nvPr/>
          </p:nvSpPr>
          <p:spPr bwMode="auto">
            <a:xfrm>
              <a:off x="10661651" y="5237163"/>
              <a:ext cx="0" cy="20637"/>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6" name="Freeform 246"/>
            <p:cNvSpPr>
              <a:spLocks/>
            </p:cNvSpPr>
            <p:nvPr/>
          </p:nvSpPr>
          <p:spPr bwMode="auto">
            <a:xfrm>
              <a:off x="10699751" y="5237163"/>
              <a:ext cx="0" cy="20637"/>
            </a:xfrm>
            <a:custGeom>
              <a:avLst/>
              <a:gdLst>
                <a:gd name="T0" fmla="*/ 0 h 13"/>
                <a:gd name="T1" fmla="*/ 13 h 13"/>
                <a:gd name="T2" fmla="*/ 0 h 13"/>
              </a:gdLst>
              <a:ahLst/>
              <a:cxnLst>
                <a:cxn ang="0">
                  <a:pos x="0" y="T0"/>
                </a:cxn>
                <a:cxn ang="0">
                  <a:pos x="0" y="T1"/>
                </a:cxn>
                <a:cxn ang="0">
                  <a:pos x="0" y="T2"/>
                </a:cxn>
              </a:cxnLst>
              <a:rect l="0" t="0" r="r" b="b"/>
              <a:pathLst>
                <a:path h="13">
                  <a:moveTo>
                    <a:pt x="0" y="0"/>
                  </a:move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7" name="Line 247"/>
            <p:cNvSpPr>
              <a:spLocks noChangeShapeType="1"/>
            </p:cNvSpPr>
            <p:nvPr/>
          </p:nvSpPr>
          <p:spPr bwMode="auto">
            <a:xfrm>
              <a:off x="10699751" y="5237163"/>
              <a:ext cx="0" cy="20637"/>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8" name="Freeform 248"/>
            <p:cNvSpPr>
              <a:spLocks/>
            </p:cNvSpPr>
            <p:nvPr/>
          </p:nvSpPr>
          <p:spPr bwMode="auto">
            <a:xfrm>
              <a:off x="10736263" y="5237163"/>
              <a:ext cx="0" cy="20637"/>
            </a:xfrm>
            <a:custGeom>
              <a:avLst/>
              <a:gdLst>
                <a:gd name="T0" fmla="*/ 0 h 13"/>
                <a:gd name="T1" fmla="*/ 13 h 13"/>
                <a:gd name="T2" fmla="*/ 0 h 13"/>
              </a:gdLst>
              <a:ahLst/>
              <a:cxnLst>
                <a:cxn ang="0">
                  <a:pos x="0" y="T0"/>
                </a:cxn>
                <a:cxn ang="0">
                  <a:pos x="0" y="T1"/>
                </a:cxn>
                <a:cxn ang="0">
                  <a:pos x="0" y="T2"/>
                </a:cxn>
              </a:cxnLst>
              <a:rect l="0" t="0" r="r" b="b"/>
              <a:pathLst>
                <a:path h="13">
                  <a:moveTo>
                    <a:pt x="0" y="0"/>
                  </a:move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9" name="Line 249"/>
            <p:cNvSpPr>
              <a:spLocks noChangeShapeType="1"/>
            </p:cNvSpPr>
            <p:nvPr/>
          </p:nvSpPr>
          <p:spPr bwMode="auto">
            <a:xfrm>
              <a:off x="10736263" y="5237163"/>
              <a:ext cx="0" cy="20637"/>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0" name="Freeform 250"/>
            <p:cNvSpPr>
              <a:spLocks/>
            </p:cNvSpPr>
            <p:nvPr/>
          </p:nvSpPr>
          <p:spPr bwMode="auto">
            <a:xfrm>
              <a:off x="10772776" y="5237163"/>
              <a:ext cx="0" cy="20637"/>
            </a:xfrm>
            <a:custGeom>
              <a:avLst/>
              <a:gdLst>
                <a:gd name="T0" fmla="*/ 0 h 13"/>
                <a:gd name="T1" fmla="*/ 13 h 13"/>
                <a:gd name="T2" fmla="*/ 0 h 13"/>
              </a:gdLst>
              <a:ahLst/>
              <a:cxnLst>
                <a:cxn ang="0">
                  <a:pos x="0" y="T0"/>
                </a:cxn>
                <a:cxn ang="0">
                  <a:pos x="0" y="T1"/>
                </a:cxn>
                <a:cxn ang="0">
                  <a:pos x="0" y="T2"/>
                </a:cxn>
              </a:cxnLst>
              <a:rect l="0" t="0" r="r" b="b"/>
              <a:pathLst>
                <a:path h="13">
                  <a:moveTo>
                    <a:pt x="0" y="0"/>
                  </a:moveTo>
                  <a:lnTo>
                    <a:pt x="0" y="1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1" name="Line 251"/>
            <p:cNvSpPr>
              <a:spLocks noChangeShapeType="1"/>
            </p:cNvSpPr>
            <p:nvPr/>
          </p:nvSpPr>
          <p:spPr bwMode="auto">
            <a:xfrm>
              <a:off x="10772776" y="5237163"/>
              <a:ext cx="0" cy="20637"/>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2" name="Freeform 252"/>
            <p:cNvSpPr>
              <a:spLocks/>
            </p:cNvSpPr>
            <p:nvPr/>
          </p:nvSpPr>
          <p:spPr bwMode="auto">
            <a:xfrm>
              <a:off x="10661651" y="5170488"/>
              <a:ext cx="0" cy="22225"/>
            </a:xfrm>
            <a:custGeom>
              <a:avLst/>
              <a:gdLst>
                <a:gd name="T0" fmla="*/ 0 h 14"/>
                <a:gd name="T1" fmla="*/ 14 h 14"/>
                <a:gd name="T2" fmla="*/ 0 h 14"/>
              </a:gdLst>
              <a:ahLst/>
              <a:cxnLst>
                <a:cxn ang="0">
                  <a:pos x="0" y="T0"/>
                </a:cxn>
                <a:cxn ang="0">
                  <a:pos x="0" y="T1"/>
                </a:cxn>
                <a:cxn ang="0">
                  <a:pos x="0" y="T2"/>
                </a:cxn>
              </a:cxnLst>
              <a:rect l="0" t="0" r="r" b="b"/>
              <a:pathLst>
                <a:path h="14">
                  <a:moveTo>
                    <a:pt x="0" y="0"/>
                  </a:move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3" name="Line 253"/>
            <p:cNvSpPr>
              <a:spLocks noChangeShapeType="1"/>
            </p:cNvSpPr>
            <p:nvPr/>
          </p:nvSpPr>
          <p:spPr bwMode="auto">
            <a:xfrm>
              <a:off x="10661651" y="5170488"/>
              <a:ext cx="0" cy="22225"/>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4" name="Freeform 254"/>
            <p:cNvSpPr>
              <a:spLocks/>
            </p:cNvSpPr>
            <p:nvPr/>
          </p:nvSpPr>
          <p:spPr bwMode="auto">
            <a:xfrm>
              <a:off x="10699751" y="5170488"/>
              <a:ext cx="0" cy="22225"/>
            </a:xfrm>
            <a:custGeom>
              <a:avLst/>
              <a:gdLst>
                <a:gd name="T0" fmla="*/ 0 h 14"/>
                <a:gd name="T1" fmla="*/ 14 h 14"/>
                <a:gd name="T2" fmla="*/ 0 h 14"/>
              </a:gdLst>
              <a:ahLst/>
              <a:cxnLst>
                <a:cxn ang="0">
                  <a:pos x="0" y="T0"/>
                </a:cxn>
                <a:cxn ang="0">
                  <a:pos x="0" y="T1"/>
                </a:cxn>
                <a:cxn ang="0">
                  <a:pos x="0" y="T2"/>
                </a:cxn>
              </a:cxnLst>
              <a:rect l="0" t="0" r="r" b="b"/>
              <a:pathLst>
                <a:path h="14">
                  <a:moveTo>
                    <a:pt x="0" y="0"/>
                  </a:move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5" name="Line 255"/>
            <p:cNvSpPr>
              <a:spLocks noChangeShapeType="1"/>
            </p:cNvSpPr>
            <p:nvPr/>
          </p:nvSpPr>
          <p:spPr bwMode="auto">
            <a:xfrm>
              <a:off x="10699751" y="5170488"/>
              <a:ext cx="0" cy="22225"/>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6" name="Freeform 256"/>
            <p:cNvSpPr>
              <a:spLocks/>
            </p:cNvSpPr>
            <p:nvPr/>
          </p:nvSpPr>
          <p:spPr bwMode="auto">
            <a:xfrm>
              <a:off x="10736263" y="5170488"/>
              <a:ext cx="0" cy="22225"/>
            </a:xfrm>
            <a:custGeom>
              <a:avLst/>
              <a:gdLst>
                <a:gd name="T0" fmla="*/ 0 h 14"/>
                <a:gd name="T1" fmla="*/ 14 h 14"/>
                <a:gd name="T2" fmla="*/ 0 h 14"/>
              </a:gdLst>
              <a:ahLst/>
              <a:cxnLst>
                <a:cxn ang="0">
                  <a:pos x="0" y="T0"/>
                </a:cxn>
                <a:cxn ang="0">
                  <a:pos x="0" y="T1"/>
                </a:cxn>
                <a:cxn ang="0">
                  <a:pos x="0" y="T2"/>
                </a:cxn>
              </a:cxnLst>
              <a:rect l="0" t="0" r="r" b="b"/>
              <a:pathLst>
                <a:path h="14">
                  <a:moveTo>
                    <a:pt x="0" y="0"/>
                  </a:move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7" name="Line 257"/>
            <p:cNvSpPr>
              <a:spLocks noChangeShapeType="1"/>
            </p:cNvSpPr>
            <p:nvPr/>
          </p:nvSpPr>
          <p:spPr bwMode="auto">
            <a:xfrm>
              <a:off x="10736263" y="5170488"/>
              <a:ext cx="0" cy="22225"/>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8" name="Freeform 258"/>
            <p:cNvSpPr>
              <a:spLocks/>
            </p:cNvSpPr>
            <p:nvPr/>
          </p:nvSpPr>
          <p:spPr bwMode="auto">
            <a:xfrm>
              <a:off x="10772776" y="5170488"/>
              <a:ext cx="0" cy="22225"/>
            </a:xfrm>
            <a:custGeom>
              <a:avLst/>
              <a:gdLst>
                <a:gd name="T0" fmla="*/ 0 h 14"/>
                <a:gd name="T1" fmla="*/ 14 h 14"/>
                <a:gd name="T2" fmla="*/ 0 h 14"/>
              </a:gdLst>
              <a:ahLst/>
              <a:cxnLst>
                <a:cxn ang="0">
                  <a:pos x="0" y="T0"/>
                </a:cxn>
                <a:cxn ang="0">
                  <a:pos x="0" y="T1"/>
                </a:cxn>
                <a:cxn ang="0">
                  <a:pos x="0" y="T2"/>
                </a:cxn>
              </a:cxnLst>
              <a:rect l="0" t="0" r="r" b="b"/>
              <a:pathLst>
                <a:path h="14">
                  <a:moveTo>
                    <a:pt x="0" y="0"/>
                  </a:moveTo>
                  <a:lnTo>
                    <a:pt x="0" y="14"/>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9" name="Line 259"/>
            <p:cNvSpPr>
              <a:spLocks noChangeShapeType="1"/>
            </p:cNvSpPr>
            <p:nvPr/>
          </p:nvSpPr>
          <p:spPr bwMode="auto">
            <a:xfrm>
              <a:off x="10772776" y="5170488"/>
              <a:ext cx="0" cy="22225"/>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0" name="Freeform 260"/>
            <p:cNvSpPr>
              <a:spLocks/>
            </p:cNvSpPr>
            <p:nvPr/>
          </p:nvSpPr>
          <p:spPr bwMode="auto">
            <a:xfrm>
              <a:off x="10353676" y="5164138"/>
              <a:ext cx="268288" cy="0"/>
            </a:xfrm>
            <a:custGeom>
              <a:avLst/>
              <a:gdLst>
                <a:gd name="T0" fmla="*/ 0 w 169"/>
                <a:gd name="T1" fmla="*/ 169 w 169"/>
                <a:gd name="T2" fmla="*/ 0 w 169"/>
              </a:gdLst>
              <a:ahLst/>
              <a:cxnLst>
                <a:cxn ang="0">
                  <a:pos x="T0" y="0"/>
                </a:cxn>
                <a:cxn ang="0">
                  <a:pos x="T1" y="0"/>
                </a:cxn>
                <a:cxn ang="0">
                  <a:pos x="T2" y="0"/>
                </a:cxn>
              </a:cxnLst>
              <a:rect l="0" t="0" r="r" b="b"/>
              <a:pathLst>
                <a:path w="169">
                  <a:moveTo>
                    <a:pt x="0" y="0"/>
                  </a:moveTo>
                  <a:lnTo>
                    <a:pt x="169"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1" name="Line 261"/>
            <p:cNvSpPr>
              <a:spLocks noChangeShapeType="1"/>
            </p:cNvSpPr>
            <p:nvPr/>
          </p:nvSpPr>
          <p:spPr bwMode="auto">
            <a:xfrm>
              <a:off x="10353676" y="5164138"/>
              <a:ext cx="26828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2" name="Rectangle 262"/>
            <p:cNvSpPr>
              <a:spLocks noChangeArrowheads="1"/>
            </p:cNvSpPr>
            <p:nvPr/>
          </p:nvSpPr>
          <p:spPr bwMode="auto">
            <a:xfrm>
              <a:off x="10864851" y="4964113"/>
              <a:ext cx="69850" cy="33813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3" name="Freeform 263"/>
            <p:cNvSpPr>
              <a:spLocks/>
            </p:cNvSpPr>
            <p:nvPr/>
          </p:nvSpPr>
          <p:spPr bwMode="auto">
            <a:xfrm>
              <a:off x="10963276" y="5005388"/>
              <a:ext cx="147638" cy="0"/>
            </a:xfrm>
            <a:custGeom>
              <a:avLst/>
              <a:gdLst>
                <a:gd name="T0" fmla="*/ 0 w 93"/>
                <a:gd name="T1" fmla="*/ 93 w 93"/>
                <a:gd name="T2" fmla="*/ 0 w 93"/>
              </a:gdLst>
              <a:ahLst/>
              <a:cxnLst>
                <a:cxn ang="0">
                  <a:pos x="T0" y="0"/>
                </a:cxn>
                <a:cxn ang="0">
                  <a:pos x="T1" y="0"/>
                </a:cxn>
                <a:cxn ang="0">
                  <a:pos x="T2" y="0"/>
                </a:cxn>
              </a:cxnLst>
              <a:rect l="0" t="0" r="r" b="b"/>
              <a:pathLst>
                <a:path w="93">
                  <a:moveTo>
                    <a:pt x="0" y="0"/>
                  </a:moveTo>
                  <a:lnTo>
                    <a:pt x="9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4" name="Line 264"/>
            <p:cNvSpPr>
              <a:spLocks noChangeShapeType="1"/>
            </p:cNvSpPr>
            <p:nvPr/>
          </p:nvSpPr>
          <p:spPr bwMode="auto">
            <a:xfrm>
              <a:off x="10963276" y="5005388"/>
              <a:ext cx="14763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5" name="Freeform 265"/>
            <p:cNvSpPr>
              <a:spLocks/>
            </p:cNvSpPr>
            <p:nvPr/>
          </p:nvSpPr>
          <p:spPr bwMode="auto">
            <a:xfrm>
              <a:off x="10963276" y="5037138"/>
              <a:ext cx="147638" cy="0"/>
            </a:xfrm>
            <a:custGeom>
              <a:avLst/>
              <a:gdLst>
                <a:gd name="T0" fmla="*/ 0 w 93"/>
                <a:gd name="T1" fmla="*/ 93 w 93"/>
                <a:gd name="T2" fmla="*/ 0 w 93"/>
              </a:gdLst>
              <a:ahLst/>
              <a:cxnLst>
                <a:cxn ang="0">
                  <a:pos x="T0" y="0"/>
                </a:cxn>
                <a:cxn ang="0">
                  <a:pos x="T1" y="0"/>
                </a:cxn>
                <a:cxn ang="0">
                  <a:pos x="T2" y="0"/>
                </a:cxn>
              </a:cxnLst>
              <a:rect l="0" t="0" r="r" b="b"/>
              <a:pathLst>
                <a:path w="93">
                  <a:moveTo>
                    <a:pt x="0" y="0"/>
                  </a:moveTo>
                  <a:lnTo>
                    <a:pt x="9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6" name="Line 266"/>
            <p:cNvSpPr>
              <a:spLocks noChangeShapeType="1"/>
            </p:cNvSpPr>
            <p:nvPr/>
          </p:nvSpPr>
          <p:spPr bwMode="auto">
            <a:xfrm>
              <a:off x="10963276" y="5037138"/>
              <a:ext cx="14763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7" name="Freeform 267"/>
            <p:cNvSpPr>
              <a:spLocks/>
            </p:cNvSpPr>
            <p:nvPr/>
          </p:nvSpPr>
          <p:spPr bwMode="auto">
            <a:xfrm>
              <a:off x="10963276" y="5070475"/>
              <a:ext cx="147638" cy="0"/>
            </a:xfrm>
            <a:custGeom>
              <a:avLst/>
              <a:gdLst>
                <a:gd name="T0" fmla="*/ 0 w 93"/>
                <a:gd name="T1" fmla="*/ 93 w 93"/>
                <a:gd name="T2" fmla="*/ 0 w 93"/>
              </a:gdLst>
              <a:ahLst/>
              <a:cxnLst>
                <a:cxn ang="0">
                  <a:pos x="T0" y="0"/>
                </a:cxn>
                <a:cxn ang="0">
                  <a:pos x="T1" y="0"/>
                </a:cxn>
                <a:cxn ang="0">
                  <a:pos x="T2" y="0"/>
                </a:cxn>
              </a:cxnLst>
              <a:rect l="0" t="0" r="r" b="b"/>
              <a:pathLst>
                <a:path w="93">
                  <a:moveTo>
                    <a:pt x="0" y="0"/>
                  </a:moveTo>
                  <a:lnTo>
                    <a:pt x="93"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8" name="Line 268"/>
            <p:cNvSpPr>
              <a:spLocks noChangeShapeType="1"/>
            </p:cNvSpPr>
            <p:nvPr/>
          </p:nvSpPr>
          <p:spPr bwMode="auto">
            <a:xfrm>
              <a:off x="10963276" y="5070475"/>
              <a:ext cx="147638"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9" name="Freeform 269"/>
            <p:cNvSpPr>
              <a:spLocks/>
            </p:cNvSpPr>
            <p:nvPr/>
          </p:nvSpPr>
          <p:spPr bwMode="auto">
            <a:xfrm>
              <a:off x="10691813" y="5005388"/>
              <a:ext cx="149225" cy="0"/>
            </a:xfrm>
            <a:custGeom>
              <a:avLst/>
              <a:gdLst>
                <a:gd name="T0" fmla="*/ 94 w 94"/>
                <a:gd name="T1" fmla="*/ 0 w 94"/>
                <a:gd name="T2" fmla="*/ 94 w 94"/>
              </a:gdLst>
              <a:ahLst/>
              <a:cxnLst>
                <a:cxn ang="0">
                  <a:pos x="T0" y="0"/>
                </a:cxn>
                <a:cxn ang="0">
                  <a:pos x="T1" y="0"/>
                </a:cxn>
                <a:cxn ang="0">
                  <a:pos x="T2" y="0"/>
                </a:cxn>
              </a:cxnLst>
              <a:rect l="0" t="0" r="r" b="b"/>
              <a:pathLst>
                <a:path w="94">
                  <a:moveTo>
                    <a:pt x="94" y="0"/>
                  </a:moveTo>
                  <a:lnTo>
                    <a:pt x="0"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0" name="Line 270"/>
            <p:cNvSpPr>
              <a:spLocks noChangeShapeType="1"/>
            </p:cNvSpPr>
            <p:nvPr/>
          </p:nvSpPr>
          <p:spPr bwMode="auto">
            <a:xfrm flipH="1">
              <a:off x="10691813" y="5005388"/>
              <a:ext cx="149225"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1" name="Freeform 271"/>
            <p:cNvSpPr>
              <a:spLocks/>
            </p:cNvSpPr>
            <p:nvPr/>
          </p:nvSpPr>
          <p:spPr bwMode="auto">
            <a:xfrm>
              <a:off x="10691813" y="5037138"/>
              <a:ext cx="149225" cy="0"/>
            </a:xfrm>
            <a:custGeom>
              <a:avLst/>
              <a:gdLst>
                <a:gd name="T0" fmla="*/ 94 w 94"/>
                <a:gd name="T1" fmla="*/ 0 w 94"/>
                <a:gd name="T2" fmla="*/ 94 w 94"/>
              </a:gdLst>
              <a:ahLst/>
              <a:cxnLst>
                <a:cxn ang="0">
                  <a:pos x="T0" y="0"/>
                </a:cxn>
                <a:cxn ang="0">
                  <a:pos x="T1" y="0"/>
                </a:cxn>
                <a:cxn ang="0">
                  <a:pos x="T2" y="0"/>
                </a:cxn>
              </a:cxnLst>
              <a:rect l="0" t="0" r="r" b="b"/>
              <a:pathLst>
                <a:path w="94">
                  <a:moveTo>
                    <a:pt x="94" y="0"/>
                  </a:moveTo>
                  <a:lnTo>
                    <a:pt x="0"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2" name="Line 272"/>
            <p:cNvSpPr>
              <a:spLocks noChangeShapeType="1"/>
            </p:cNvSpPr>
            <p:nvPr/>
          </p:nvSpPr>
          <p:spPr bwMode="auto">
            <a:xfrm flipH="1">
              <a:off x="10691813" y="5037138"/>
              <a:ext cx="149225"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3" name="Freeform 273"/>
            <p:cNvSpPr>
              <a:spLocks/>
            </p:cNvSpPr>
            <p:nvPr/>
          </p:nvSpPr>
          <p:spPr bwMode="auto">
            <a:xfrm>
              <a:off x="10691813" y="5070475"/>
              <a:ext cx="149225" cy="0"/>
            </a:xfrm>
            <a:custGeom>
              <a:avLst/>
              <a:gdLst>
                <a:gd name="T0" fmla="*/ 94 w 94"/>
                <a:gd name="T1" fmla="*/ 0 w 94"/>
                <a:gd name="T2" fmla="*/ 94 w 94"/>
              </a:gdLst>
              <a:ahLst/>
              <a:cxnLst>
                <a:cxn ang="0">
                  <a:pos x="T0" y="0"/>
                </a:cxn>
                <a:cxn ang="0">
                  <a:pos x="T1" y="0"/>
                </a:cxn>
                <a:cxn ang="0">
                  <a:pos x="T2" y="0"/>
                </a:cxn>
              </a:cxnLst>
              <a:rect l="0" t="0" r="r" b="b"/>
              <a:pathLst>
                <a:path w="94">
                  <a:moveTo>
                    <a:pt x="94" y="0"/>
                  </a:moveTo>
                  <a:lnTo>
                    <a:pt x="0" y="0"/>
                  </a:lnTo>
                  <a:lnTo>
                    <a:pt x="9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4" name="Line 274"/>
            <p:cNvSpPr>
              <a:spLocks noChangeShapeType="1"/>
            </p:cNvSpPr>
            <p:nvPr/>
          </p:nvSpPr>
          <p:spPr bwMode="auto">
            <a:xfrm flipH="1">
              <a:off x="10691813" y="5070475"/>
              <a:ext cx="149225"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5" name="Freeform 275"/>
            <p:cNvSpPr>
              <a:spLocks/>
            </p:cNvSpPr>
            <p:nvPr/>
          </p:nvSpPr>
          <p:spPr bwMode="auto">
            <a:xfrm>
              <a:off x="10888663" y="5005388"/>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6" name="Line 276"/>
            <p:cNvSpPr>
              <a:spLocks noChangeShapeType="1"/>
            </p:cNvSpPr>
            <p:nvPr/>
          </p:nvSpPr>
          <p:spPr bwMode="auto">
            <a:xfrm>
              <a:off x="10888663" y="5005388"/>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7" name="Freeform 277"/>
            <p:cNvSpPr>
              <a:spLocks/>
            </p:cNvSpPr>
            <p:nvPr/>
          </p:nvSpPr>
          <p:spPr bwMode="auto">
            <a:xfrm>
              <a:off x="10888663" y="5037138"/>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8" name="Line 278"/>
            <p:cNvSpPr>
              <a:spLocks noChangeShapeType="1"/>
            </p:cNvSpPr>
            <p:nvPr/>
          </p:nvSpPr>
          <p:spPr bwMode="auto">
            <a:xfrm>
              <a:off x="10888663" y="5037138"/>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9" name="Freeform 279"/>
            <p:cNvSpPr>
              <a:spLocks/>
            </p:cNvSpPr>
            <p:nvPr/>
          </p:nvSpPr>
          <p:spPr bwMode="auto">
            <a:xfrm>
              <a:off x="10888663" y="5070475"/>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0" name="Line 280"/>
            <p:cNvSpPr>
              <a:spLocks noChangeShapeType="1"/>
            </p:cNvSpPr>
            <p:nvPr/>
          </p:nvSpPr>
          <p:spPr bwMode="auto">
            <a:xfrm>
              <a:off x="10888663" y="5070475"/>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1" name="Freeform 281"/>
            <p:cNvSpPr>
              <a:spLocks/>
            </p:cNvSpPr>
            <p:nvPr/>
          </p:nvSpPr>
          <p:spPr bwMode="auto">
            <a:xfrm>
              <a:off x="10888663" y="5105400"/>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2" name="Line 282"/>
            <p:cNvSpPr>
              <a:spLocks noChangeShapeType="1"/>
            </p:cNvSpPr>
            <p:nvPr/>
          </p:nvSpPr>
          <p:spPr bwMode="auto">
            <a:xfrm>
              <a:off x="10888663" y="5105400"/>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3" name="Freeform 283"/>
            <p:cNvSpPr>
              <a:spLocks/>
            </p:cNvSpPr>
            <p:nvPr/>
          </p:nvSpPr>
          <p:spPr bwMode="auto">
            <a:xfrm>
              <a:off x="10888663" y="5137150"/>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4" name="Line 284"/>
            <p:cNvSpPr>
              <a:spLocks noChangeShapeType="1"/>
            </p:cNvSpPr>
            <p:nvPr/>
          </p:nvSpPr>
          <p:spPr bwMode="auto">
            <a:xfrm>
              <a:off x="10888663" y="5137150"/>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5" name="Freeform 285"/>
            <p:cNvSpPr>
              <a:spLocks/>
            </p:cNvSpPr>
            <p:nvPr/>
          </p:nvSpPr>
          <p:spPr bwMode="auto">
            <a:xfrm>
              <a:off x="10888663" y="5172075"/>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6" name="Line 286"/>
            <p:cNvSpPr>
              <a:spLocks noChangeShapeType="1"/>
            </p:cNvSpPr>
            <p:nvPr/>
          </p:nvSpPr>
          <p:spPr bwMode="auto">
            <a:xfrm>
              <a:off x="10888663" y="5172075"/>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7" name="Freeform 287"/>
            <p:cNvSpPr>
              <a:spLocks/>
            </p:cNvSpPr>
            <p:nvPr/>
          </p:nvSpPr>
          <p:spPr bwMode="auto">
            <a:xfrm>
              <a:off x="10888663" y="5205413"/>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8" name="Line 288"/>
            <p:cNvSpPr>
              <a:spLocks noChangeShapeType="1"/>
            </p:cNvSpPr>
            <p:nvPr/>
          </p:nvSpPr>
          <p:spPr bwMode="auto">
            <a:xfrm>
              <a:off x="10888663" y="5205413"/>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9" name="Freeform 289"/>
            <p:cNvSpPr>
              <a:spLocks/>
            </p:cNvSpPr>
            <p:nvPr/>
          </p:nvSpPr>
          <p:spPr bwMode="auto">
            <a:xfrm>
              <a:off x="10888663" y="5237163"/>
              <a:ext cx="22225" cy="0"/>
            </a:xfrm>
            <a:custGeom>
              <a:avLst/>
              <a:gdLst>
                <a:gd name="T0" fmla="*/ 0 w 14"/>
                <a:gd name="T1" fmla="*/ 14 w 14"/>
                <a:gd name="T2" fmla="*/ 0 w 14"/>
              </a:gdLst>
              <a:ahLst/>
              <a:cxnLst>
                <a:cxn ang="0">
                  <a:pos x="T0" y="0"/>
                </a:cxn>
                <a:cxn ang="0">
                  <a:pos x="T1" y="0"/>
                </a:cxn>
                <a:cxn ang="0">
                  <a:pos x="T2" y="0"/>
                </a:cxn>
              </a:cxnLst>
              <a:rect l="0" t="0" r="r" b="b"/>
              <a:pathLst>
                <a:path w="14">
                  <a:moveTo>
                    <a:pt x="0" y="0"/>
                  </a:moveTo>
                  <a:lnTo>
                    <a:pt x="1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0" name="Line 290"/>
            <p:cNvSpPr>
              <a:spLocks noChangeShapeType="1"/>
            </p:cNvSpPr>
            <p:nvPr/>
          </p:nvSpPr>
          <p:spPr bwMode="auto">
            <a:xfrm>
              <a:off x="10888663" y="5237163"/>
              <a:ext cx="22225"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1" name="Rectangle 291"/>
            <p:cNvSpPr>
              <a:spLocks noChangeArrowheads="1"/>
            </p:cNvSpPr>
            <p:nvPr/>
          </p:nvSpPr>
          <p:spPr bwMode="auto">
            <a:xfrm>
              <a:off x="10817226" y="5237163"/>
              <a:ext cx="47625" cy="6508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2" name="Rectangle 292"/>
            <p:cNvSpPr>
              <a:spLocks noChangeArrowheads="1"/>
            </p:cNvSpPr>
            <p:nvPr/>
          </p:nvSpPr>
          <p:spPr bwMode="auto">
            <a:xfrm>
              <a:off x="10934701" y="5237163"/>
              <a:ext cx="176213" cy="6508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3" name="Rectangle 293"/>
            <p:cNvSpPr>
              <a:spLocks noChangeArrowheads="1"/>
            </p:cNvSpPr>
            <p:nvPr/>
          </p:nvSpPr>
          <p:spPr bwMode="auto">
            <a:xfrm>
              <a:off x="9871076" y="4849813"/>
              <a:ext cx="76200" cy="45243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4" name="Rectangle 294"/>
            <p:cNvSpPr>
              <a:spLocks noChangeArrowheads="1"/>
            </p:cNvSpPr>
            <p:nvPr/>
          </p:nvSpPr>
          <p:spPr bwMode="auto">
            <a:xfrm>
              <a:off x="9947276" y="4987925"/>
              <a:ext cx="85725" cy="314325"/>
            </a:xfrm>
            <a:prstGeom prst="rect">
              <a:avLst/>
            </a:prstGeom>
            <a:solidFill>
              <a:srgbClr val="65ABDB"/>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5" name="Freeform 295"/>
            <p:cNvSpPr>
              <a:spLocks/>
            </p:cNvSpPr>
            <p:nvPr/>
          </p:nvSpPr>
          <p:spPr bwMode="auto">
            <a:xfrm>
              <a:off x="9947276" y="503078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6" name="Line 296"/>
            <p:cNvSpPr>
              <a:spLocks noChangeShapeType="1"/>
            </p:cNvSpPr>
            <p:nvPr/>
          </p:nvSpPr>
          <p:spPr bwMode="auto">
            <a:xfrm>
              <a:off x="9947276" y="5030788"/>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7" name="Freeform 297"/>
            <p:cNvSpPr>
              <a:spLocks/>
            </p:cNvSpPr>
            <p:nvPr/>
          </p:nvSpPr>
          <p:spPr bwMode="auto">
            <a:xfrm>
              <a:off x="9947276" y="5070475"/>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8" name="Line 298"/>
            <p:cNvSpPr>
              <a:spLocks noChangeShapeType="1"/>
            </p:cNvSpPr>
            <p:nvPr/>
          </p:nvSpPr>
          <p:spPr bwMode="auto">
            <a:xfrm>
              <a:off x="9947276" y="5070475"/>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19" name="Freeform 299"/>
            <p:cNvSpPr>
              <a:spLocks/>
            </p:cNvSpPr>
            <p:nvPr/>
          </p:nvSpPr>
          <p:spPr bwMode="auto">
            <a:xfrm>
              <a:off x="9947276" y="5111750"/>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0" name="Line 300"/>
            <p:cNvSpPr>
              <a:spLocks noChangeShapeType="1"/>
            </p:cNvSpPr>
            <p:nvPr/>
          </p:nvSpPr>
          <p:spPr bwMode="auto">
            <a:xfrm>
              <a:off x="9947276" y="5111750"/>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1" name="Freeform 301"/>
            <p:cNvSpPr>
              <a:spLocks/>
            </p:cNvSpPr>
            <p:nvPr/>
          </p:nvSpPr>
          <p:spPr bwMode="auto">
            <a:xfrm>
              <a:off x="9947276" y="5153025"/>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2" name="Line 302"/>
            <p:cNvSpPr>
              <a:spLocks noChangeShapeType="1"/>
            </p:cNvSpPr>
            <p:nvPr/>
          </p:nvSpPr>
          <p:spPr bwMode="auto">
            <a:xfrm>
              <a:off x="9947276" y="5153025"/>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3" name="Freeform 303"/>
            <p:cNvSpPr>
              <a:spLocks/>
            </p:cNvSpPr>
            <p:nvPr/>
          </p:nvSpPr>
          <p:spPr bwMode="auto">
            <a:xfrm>
              <a:off x="9947276" y="5194300"/>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4" name="Line 304"/>
            <p:cNvSpPr>
              <a:spLocks noChangeShapeType="1"/>
            </p:cNvSpPr>
            <p:nvPr/>
          </p:nvSpPr>
          <p:spPr bwMode="auto">
            <a:xfrm>
              <a:off x="9947276" y="5194300"/>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5" name="Freeform 305"/>
            <p:cNvSpPr>
              <a:spLocks/>
            </p:cNvSpPr>
            <p:nvPr/>
          </p:nvSpPr>
          <p:spPr bwMode="auto">
            <a:xfrm>
              <a:off x="9947276" y="5233988"/>
              <a:ext cx="85725" cy="0"/>
            </a:xfrm>
            <a:custGeom>
              <a:avLst/>
              <a:gdLst>
                <a:gd name="T0" fmla="*/ 0 w 54"/>
                <a:gd name="T1" fmla="*/ 54 w 54"/>
                <a:gd name="T2" fmla="*/ 0 w 54"/>
              </a:gdLst>
              <a:ahLst/>
              <a:cxnLst>
                <a:cxn ang="0">
                  <a:pos x="T0" y="0"/>
                </a:cxn>
                <a:cxn ang="0">
                  <a:pos x="T1" y="0"/>
                </a:cxn>
                <a:cxn ang="0">
                  <a:pos x="T2" y="0"/>
                </a:cxn>
              </a:cxnLst>
              <a:rect l="0" t="0" r="r" b="b"/>
              <a:pathLst>
                <a:path w="54">
                  <a:moveTo>
                    <a:pt x="0" y="0"/>
                  </a:moveTo>
                  <a:lnTo>
                    <a:pt x="5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6" name="Line 306"/>
            <p:cNvSpPr>
              <a:spLocks noChangeShapeType="1"/>
            </p:cNvSpPr>
            <p:nvPr/>
          </p:nvSpPr>
          <p:spPr bwMode="auto">
            <a:xfrm>
              <a:off x="9947276" y="5233988"/>
              <a:ext cx="85725" cy="0"/>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7" name="Freeform 307"/>
            <p:cNvSpPr>
              <a:spLocks/>
            </p:cNvSpPr>
            <p:nvPr/>
          </p:nvSpPr>
          <p:spPr bwMode="auto">
            <a:xfrm>
              <a:off x="9990138" y="4987925"/>
              <a:ext cx="0" cy="314325"/>
            </a:xfrm>
            <a:custGeom>
              <a:avLst/>
              <a:gdLst>
                <a:gd name="T0" fmla="*/ 198 h 198"/>
                <a:gd name="T1" fmla="*/ 0 h 198"/>
                <a:gd name="T2" fmla="*/ 198 h 198"/>
              </a:gdLst>
              <a:ahLst/>
              <a:cxnLst>
                <a:cxn ang="0">
                  <a:pos x="0" y="T0"/>
                </a:cxn>
                <a:cxn ang="0">
                  <a:pos x="0" y="T1"/>
                </a:cxn>
                <a:cxn ang="0">
                  <a:pos x="0" y="T2"/>
                </a:cxn>
              </a:cxnLst>
              <a:rect l="0" t="0" r="r" b="b"/>
              <a:pathLst>
                <a:path h="198">
                  <a:moveTo>
                    <a:pt x="0" y="198"/>
                  </a:moveTo>
                  <a:lnTo>
                    <a:pt x="0" y="0"/>
                  </a:lnTo>
                  <a:lnTo>
                    <a:pt x="0" y="19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8" name="Line 308"/>
            <p:cNvSpPr>
              <a:spLocks noChangeShapeType="1"/>
            </p:cNvSpPr>
            <p:nvPr/>
          </p:nvSpPr>
          <p:spPr bwMode="auto">
            <a:xfrm flipV="1">
              <a:off x="9990138" y="4987925"/>
              <a:ext cx="0" cy="314325"/>
            </a:xfrm>
            <a:prstGeom prst="line">
              <a:avLst/>
            </a:prstGeom>
            <a:noFill/>
            <a:ln w="14288" cap="flat">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29" name="Freeform 309"/>
            <p:cNvSpPr>
              <a:spLocks/>
            </p:cNvSpPr>
            <p:nvPr/>
          </p:nvSpPr>
          <p:spPr bwMode="auto">
            <a:xfrm>
              <a:off x="10074276" y="4967288"/>
              <a:ext cx="63500" cy="0"/>
            </a:xfrm>
            <a:custGeom>
              <a:avLst/>
              <a:gdLst>
                <a:gd name="T0" fmla="*/ 0 w 40"/>
                <a:gd name="T1" fmla="*/ 40 w 40"/>
                <a:gd name="T2" fmla="*/ 0 w 40"/>
              </a:gdLst>
              <a:ahLst/>
              <a:cxnLst>
                <a:cxn ang="0">
                  <a:pos x="T0" y="0"/>
                </a:cxn>
                <a:cxn ang="0">
                  <a:pos x="T1" y="0"/>
                </a:cxn>
                <a:cxn ang="0">
                  <a:pos x="T2" y="0"/>
                </a:cxn>
              </a:cxnLst>
              <a:rect l="0" t="0" r="r" b="b"/>
              <a:pathLst>
                <a:path w="40">
                  <a:moveTo>
                    <a:pt x="0" y="0"/>
                  </a:move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0" name="Line 310"/>
            <p:cNvSpPr>
              <a:spLocks noChangeShapeType="1"/>
            </p:cNvSpPr>
            <p:nvPr/>
          </p:nvSpPr>
          <p:spPr bwMode="auto">
            <a:xfrm>
              <a:off x="10074276" y="4967288"/>
              <a:ext cx="63500"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1" name="Freeform 311"/>
            <p:cNvSpPr>
              <a:spLocks/>
            </p:cNvSpPr>
            <p:nvPr/>
          </p:nvSpPr>
          <p:spPr bwMode="auto">
            <a:xfrm>
              <a:off x="10074276" y="4999038"/>
              <a:ext cx="63500" cy="0"/>
            </a:xfrm>
            <a:custGeom>
              <a:avLst/>
              <a:gdLst>
                <a:gd name="T0" fmla="*/ 0 w 40"/>
                <a:gd name="T1" fmla="*/ 40 w 40"/>
                <a:gd name="T2" fmla="*/ 0 w 40"/>
              </a:gdLst>
              <a:ahLst/>
              <a:cxnLst>
                <a:cxn ang="0">
                  <a:pos x="T0" y="0"/>
                </a:cxn>
                <a:cxn ang="0">
                  <a:pos x="T1" y="0"/>
                </a:cxn>
                <a:cxn ang="0">
                  <a:pos x="T2" y="0"/>
                </a:cxn>
              </a:cxnLst>
              <a:rect l="0" t="0" r="r" b="b"/>
              <a:pathLst>
                <a:path w="40">
                  <a:moveTo>
                    <a:pt x="0" y="0"/>
                  </a:move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2" name="Line 312"/>
            <p:cNvSpPr>
              <a:spLocks noChangeShapeType="1"/>
            </p:cNvSpPr>
            <p:nvPr/>
          </p:nvSpPr>
          <p:spPr bwMode="auto">
            <a:xfrm>
              <a:off x="10074276" y="4999038"/>
              <a:ext cx="63500"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3" name="Freeform 313"/>
            <p:cNvSpPr>
              <a:spLocks/>
            </p:cNvSpPr>
            <p:nvPr/>
          </p:nvSpPr>
          <p:spPr bwMode="auto">
            <a:xfrm>
              <a:off x="10074276" y="5030788"/>
              <a:ext cx="63500" cy="0"/>
            </a:xfrm>
            <a:custGeom>
              <a:avLst/>
              <a:gdLst>
                <a:gd name="T0" fmla="*/ 0 w 40"/>
                <a:gd name="T1" fmla="*/ 40 w 40"/>
                <a:gd name="T2" fmla="*/ 0 w 40"/>
              </a:gdLst>
              <a:ahLst/>
              <a:cxnLst>
                <a:cxn ang="0">
                  <a:pos x="T0" y="0"/>
                </a:cxn>
                <a:cxn ang="0">
                  <a:pos x="T1" y="0"/>
                </a:cxn>
                <a:cxn ang="0">
                  <a:pos x="T2" y="0"/>
                </a:cxn>
              </a:cxnLst>
              <a:rect l="0" t="0" r="r" b="b"/>
              <a:pathLst>
                <a:path w="40">
                  <a:moveTo>
                    <a:pt x="0" y="0"/>
                  </a:moveTo>
                  <a:lnTo>
                    <a:pt x="4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4" name="Line 314"/>
            <p:cNvSpPr>
              <a:spLocks noChangeShapeType="1"/>
            </p:cNvSpPr>
            <p:nvPr/>
          </p:nvSpPr>
          <p:spPr bwMode="auto">
            <a:xfrm>
              <a:off x="10074276" y="5030788"/>
              <a:ext cx="63500" cy="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5" name="Freeform 315"/>
            <p:cNvSpPr>
              <a:spLocks/>
            </p:cNvSpPr>
            <p:nvPr/>
          </p:nvSpPr>
          <p:spPr bwMode="auto">
            <a:xfrm>
              <a:off x="9909176" y="4900613"/>
              <a:ext cx="0" cy="342900"/>
            </a:xfrm>
            <a:custGeom>
              <a:avLst/>
              <a:gdLst>
                <a:gd name="T0" fmla="*/ 0 h 216"/>
                <a:gd name="T1" fmla="*/ 216 h 216"/>
                <a:gd name="T2" fmla="*/ 0 h 216"/>
              </a:gdLst>
              <a:ahLst/>
              <a:cxnLst>
                <a:cxn ang="0">
                  <a:pos x="0" y="T0"/>
                </a:cxn>
                <a:cxn ang="0">
                  <a:pos x="0" y="T1"/>
                </a:cxn>
                <a:cxn ang="0">
                  <a:pos x="0" y="T2"/>
                </a:cxn>
              </a:cxnLst>
              <a:rect l="0" t="0" r="r" b="b"/>
              <a:pathLst>
                <a:path h="216">
                  <a:moveTo>
                    <a:pt x="0" y="0"/>
                  </a:moveTo>
                  <a:lnTo>
                    <a:pt x="0" y="216"/>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6" name="Line 316"/>
            <p:cNvSpPr>
              <a:spLocks noChangeShapeType="1"/>
            </p:cNvSpPr>
            <p:nvPr/>
          </p:nvSpPr>
          <p:spPr bwMode="auto">
            <a:xfrm>
              <a:off x="9909176" y="4900613"/>
              <a:ext cx="0" cy="342900"/>
            </a:xfrm>
            <a:prstGeom prst="line">
              <a:avLst/>
            </a:prstGeom>
            <a:noFill/>
            <a:ln w="14288" cap="rnd">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7" name="Freeform 317"/>
            <p:cNvSpPr>
              <a:spLocks/>
            </p:cNvSpPr>
            <p:nvPr/>
          </p:nvSpPr>
          <p:spPr bwMode="auto">
            <a:xfrm>
              <a:off x="10963276" y="5122863"/>
              <a:ext cx="127000" cy="0"/>
            </a:xfrm>
            <a:custGeom>
              <a:avLst/>
              <a:gdLst>
                <a:gd name="T0" fmla="*/ 0 w 80"/>
                <a:gd name="T1" fmla="*/ 80 w 80"/>
                <a:gd name="T2" fmla="*/ 0 w 80"/>
              </a:gdLst>
              <a:ahLst/>
              <a:cxnLst>
                <a:cxn ang="0">
                  <a:pos x="T0" y="0"/>
                </a:cxn>
                <a:cxn ang="0">
                  <a:pos x="T1" y="0"/>
                </a:cxn>
                <a:cxn ang="0">
                  <a:pos x="T2" y="0"/>
                </a:cxn>
              </a:cxnLst>
              <a:rect l="0" t="0" r="r" b="b"/>
              <a:pathLst>
                <a:path w="80">
                  <a:moveTo>
                    <a:pt x="0" y="0"/>
                  </a:moveTo>
                  <a:lnTo>
                    <a:pt x="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8" name="Line 318"/>
            <p:cNvSpPr>
              <a:spLocks noChangeShapeType="1"/>
            </p:cNvSpPr>
            <p:nvPr/>
          </p:nvSpPr>
          <p:spPr bwMode="auto">
            <a:xfrm>
              <a:off x="10963276" y="5122863"/>
              <a:ext cx="127000"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39" name="Freeform 319"/>
            <p:cNvSpPr>
              <a:spLocks/>
            </p:cNvSpPr>
            <p:nvPr/>
          </p:nvSpPr>
          <p:spPr bwMode="auto">
            <a:xfrm>
              <a:off x="10963276" y="5153025"/>
              <a:ext cx="127000" cy="0"/>
            </a:xfrm>
            <a:custGeom>
              <a:avLst/>
              <a:gdLst>
                <a:gd name="T0" fmla="*/ 0 w 80"/>
                <a:gd name="T1" fmla="*/ 80 w 80"/>
                <a:gd name="T2" fmla="*/ 0 w 80"/>
              </a:gdLst>
              <a:ahLst/>
              <a:cxnLst>
                <a:cxn ang="0">
                  <a:pos x="T0" y="0"/>
                </a:cxn>
                <a:cxn ang="0">
                  <a:pos x="T1" y="0"/>
                </a:cxn>
                <a:cxn ang="0">
                  <a:pos x="T2" y="0"/>
                </a:cxn>
              </a:cxnLst>
              <a:rect l="0" t="0" r="r" b="b"/>
              <a:pathLst>
                <a:path w="80">
                  <a:moveTo>
                    <a:pt x="0" y="0"/>
                  </a:moveTo>
                  <a:lnTo>
                    <a:pt x="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0" name="Line 320"/>
            <p:cNvSpPr>
              <a:spLocks noChangeShapeType="1"/>
            </p:cNvSpPr>
            <p:nvPr/>
          </p:nvSpPr>
          <p:spPr bwMode="auto">
            <a:xfrm>
              <a:off x="10963276" y="5153025"/>
              <a:ext cx="127000"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1" name="Freeform 321"/>
            <p:cNvSpPr>
              <a:spLocks/>
            </p:cNvSpPr>
            <p:nvPr/>
          </p:nvSpPr>
          <p:spPr bwMode="auto">
            <a:xfrm>
              <a:off x="10963276" y="5186363"/>
              <a:ext cx="127000" cy="0"/>
            </a:xfrm>
            <a:custGeom>
              <a:avLst/>
              <a:gdLst>
                <a:gd name="T0" fmla="*/ 0 w 80"/>
                <a:gd name="T1" fmla="*/ 80 w 80"/>
                <a:gd name="T2" fmla="*/ 0 w 80"/>
              </a:gdLst>
              <a:ahLst/>
              <a:cxnLst>
                <a:cxn ang="0">
                  <a:pos x="T0" y="0"/>
                </a:cxn>
                <a:cxn ang="0">
                  <a:pos x="T1" y="0"/>
                </a:cxn>
                <a:cxn ang="0">
                  <a:pos x="T2" y="0"/>
                </a:cxn>
              </a:cxnLst>
              <a:rect l="0" t="0" r="r" b="b"/>
              <a:pathLst>
                <a:path w="80">
                  <a:moveTo>
                    <a:pt x="0" y="0"/>
                  </a:moveTo>
                  <a:lnTo>
                    <a:pt x="8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2" name="Line 322"/>
            <p:cNvSpPr>
              <a:spLocks noChangeShapeType="1"/>
            </p:cNvSpPr>
            <p:nvPr/>
          </p:nvSpPr>
          <p:spPr bwMode="auto">
            <a:xfrm>
              <a:off x="10963276" y="5186363"/>
              <a:ext cx="127000" cy="0"/>
            </a:xfrm>
            <a:prstGeom prst="line">
              <a:avLst/>
            </a:prstGeom>
            <a:noFill/>
            <a:ln w="14288" cap="rnd">
              <a:solidFill>
                <a:srgbClr val="FF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3" name="Rectangle 323"/>
            <p:cNvSpPr>
              <a:spLocks noChangeArrowheads="1"/>
            </p:cNvSpPr>
            <p:nvPr/>
          </p:nvSpPr>
          <p:spPr bwMode="auto">
            <a:xfrm>
              <a:off x="10521951" y="5224463"/>
              <a:ext cx="100013" cy="77787"/>
            </a:xfrm>
            <a:prstGeom prst="rect">
              <a:avLst/>
            </a:prstGeom>
            <a:solidFill>
              <a:srgbClr val="FFFFFF"/>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4" name="Freeform 324"/>
            <p:cNvSpPr>
              <a:spLocks/>
            </p:cNvSpPr>
            <p:nvPr/>
          </p:nvSpPr>
          <p:spPr bwMode="auto">
            <a:xfrm>
              <a:off x="9988551" y="5048250"/>
              <a:ext cx="204788" cy="254000"/>
            </a:xfrm>
            <a:custGeom>
              <a:avLst/>
              <a:gdLst>
                <a:gd name="T0" fmla="*/ 85 w 119"/>
                <a:gd name="T1" fmla="*/ 37 h 147"/>
                <a:gd name="T2" fmla="*/ 87 w 119"/>
                <a:gd name="T3" fmla="*/ 28 h 147"/>
                <a:gd name="T4" fmla="*/ 58 w 119"/>
                <a:gd name="T5" fmla="*/ 0 h 147"/>
                <a:gd name="T6" fmla="*/ 30 w 119"/>
                <a:gd name="T7" fmla="*/ 28 h 147"/>
                <a:gd name="T8" fmla="*/ 30 w 119"/>
                <a:gd name="T9" fmla="*/ 29 h 147"/>
                <a:gd name="T10" fmla="*/ 0 w 119"/>
                <a:gd name="T11" fmla="*/ 65 h 147"/>
                <a:gd name="T12" fmla="*/ 37 w 119"/>
                <a:gd name="T13" fmla="*/ 102 h 147"/>
                <a:gd name="T14" fmla="*/ 46 w 119"/>
                <a:gd name="T15" fmla="*/ 100 h 147"/>
                <a:gd name="T16" fmla="*/ 46 w 119"/>
                <a:gd name="T17" fmla="*/ 147 h 147"/>
                <a:gd name="T18" fmla="*/ 65 w 119"/>
                <a:gd name="T19" fmla="*/ 147 h 147"/>
                <a:gd name="T20" fmla="*/ 65 w 119"/>
                <a:gd name="T21" fmla="*/ 105 h 147"/>
                <a:gd name="T22" fmla="*/ 83 w 119"/>
                <a:gd name="T23" fmla="*/ 110 h 147"/>
                <a:gd name="T24" fmla="*/ 119 w 119"/>
                <a:gd name="T25" fmla="*/ 74 h 147"/>
                <a:gd name="T26" fmla="*/ 85 w 119"/>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47">
                  <a:moveTo>
                    <a:pt x="85" y="37"/>
                  </a:moveTo>
                  <a:cubicBezTo>
                    <a:pt x="86" y="34"/>
                    <a:pt x="87" y="31"/>
                    <a:pt x="87" y="28"/>
                  </a:cubicBezTo>
                  <a:cubicBezTo>
                    <a:pt x="87" y="12"/>
                    <a:pt x="74" y="0"/>
                    <a:pt x="58" y="0"/>
                  </a:cubicBezTo>
                  <a:cubicBezTo>
                    <a:pt x="43" y="0"/>
                    <a:pt x="30" y="12"/>
                    <a:pt x="30" y="28"/>
                  </a:cubicBezTo>
                  <a:cubicBezTo>
                    <a:pt x="30" y="28"/>
                    <a:pt x="30" y="29"/>
                    <a:pt x="30" y="29"/>
                  </a:cubicBezTo>
                  <a:cubicBezTo>
                    <a:pt x="13" y="32"/>
                    <a:pt x="0" y="47"/>
                    <a:pt x="0" y="65"/>
                  </a:cubicBezTo>
                  <a:cubicBezTo>
                    <a:pt x="0" y="85"/>
                    <a:pt x="17" y="102"/>
                    <a:pt x="37" y="102"/>
                  </a:cubicBezTo>
                  <a:cubicBezTo>
                    <a:pt x="40" y="102"/>
                    <a:pt x="43" y="101"/>
                    <a:pt x="46" y="100"/>
                  </a:cubicBezTo>
                  <a:cubicBezTo>
                    <a:pt x="46" y="147"/>
                    <a:pt x="46" y="147"/>
                    <a:pt x="46" y="147"/>
                  </a:cubicBezTo>
                  <a:cubicBezTo>
                    <a:pt x="65" y="147"/>
                    <a:pt x="65" y="147"/>
                    <a:pt x="65" y="147"/>
                  </a:cubicBezTo>
                  <a:cubicBezTo>
                    <a:pt x="65" y="105"/>
                    <a:pt x="65" y="105"/>
                    <a:pt x="65" y="105"/>
                  </a:cubicBezTo>
                  <a:cubicBezTo>
                    <a:pt x="70" y="108"/>
                    <a:pt x="76" y="110"/>
                    <a:pt x="83" y="110"/>
                  </a:cubicBezTo>
                  <a:cubicBezTo>
                    <a:pt x="103" y="110"/>
                    <a:pt x="119" y="94"/>
                    <a:pt x="119" y="74"/>
                  </a:cubicBezTo>
                  <a:cubicBezTo>
                    <a:pt x="119" y="54"/>
                    <a:pt x="104" y="39"/>
                    <a:pt x="85"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5" name="Freeform 325"/>
            <p:cNvSpPr>
              <a:spLocks/>
            </p:cNvSpPr>
            <p:nvPr/>
          </p:nvSpPr>
          <p:spPr bwMode="auto">
            <a:xfrm>
              <a:off x="9988551" y="5048250"/>
              <a:ext cx="204788" cy="254000"/>
            </a:xfrm>
            <a:custGeom>
              <a:avLst/>
              <a:gdLst>
                <a:gd name="T0" fmla="*/ 85 w 119"/>
                <a:gd name="T1" fmla="*/ 37 h 147"/>
                <a:gd name="T2" fmla="*/ 87 w 119"/>
                <a:gd name="T3" fmla="*/ 28 h 147"/>
                <a:gd name="T4" fmla="*/ 58 w 119"/>
                <a:gd name="T5" fmla="*/ 0 h 147"/>
                <a:gd name="T6" fmla="*/ 30 w 119"/>
                <a:gd name="T7" fmla="*/ 28 h 147"/>
                <a:gd name="T8" fmla="*/ 30 w 119"/>
                <a:gd name="T9" fmla="*/ 29 h 147"/>
                <a:gd name="T10" fmla="*/ 0 w 119"/>
                <a:gd name="T11" fmla="*/ 65 h 147"/>
                <a:gd name="T12" fmla="*/ 37 w 119"/>
                <a:gd name="T13" fmla="*/ 102 h 147"/>
                <a:gd name="T14" fmla="*/ 46 w 119"/>
                <a:gd name="T15" fmla="*/ 100 h 147"/>
                <a:gd name="T16" fmla="*/ 46 w 119"/>
                <a:gd name="T17" fmla="*/ 147 h 147"/>
                <a:gd name="T18" fmla="*/ 65 w 119"/>
                <a:gd name="T19" fmla="*/ 147 h 147"/>
                <a:gd name="T20" fmla="*/ 65 w 119"/>
                <a:gd name="T21" fmla="*/ 105 h 147"/>
                <a:gd name="T22" fmla="*/ 83 w 119"/>
                <a:gd name="T23" fmla="*/ 110 h 147"/>
                <a:gd name="T24" fmla="*/ 119 w 119"/>
                <a:gd name="T25" fmla="*/ 74 h 147"/>
                <a:gd name="T26" fmla="*/ 85 w 119"/>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47">
                  <a:moveTo>
                    <a:pt x="85" y="37"/>
                  </a:moveTo>
                  <a:cubicBezTo>
                    <a:pt x="86" y="34"/>
                    <a:pt x="87" y="31"/>
                    <a:pt x="87" y="28"/>
                  </a:cubicBezTo>
                  <a:cubicBezTo>
                    <a:pt x="87" y="12"/>
                    <a:pt x="74" y="0"/>
                    <a:pt x="58" y="0"/>
                  </a:cubicBezTo>
                  <a:cubicBezTo>
                    <a:pt x="43" y="0"/>
                    <a:pt x="30" y="12"/>
                    <a:pt x="30" y="28"/>
                  </a:cubicBezTo>
                  <a:cubicBezTo>
                    <a:pt x="30" y="28"/>
                    <a:pt x="30" y="29"/>
                    <a:pt x="30" y="29"/>
                  </a:cubicBezTo>
                  <a:cubicBezTo>
                    <a:pt x="13" y="32"/>
                    <a:pt x="0" y="47"/>
                    <a:pt x="0" y="65"/>
                  </a:cubicBezTo>
                  <a:cubicBezTo>
                    <a:pt x="0" y="85"/>
                    <a:pt x="17" y="102"/>
                    <a:pt x="37" y="102"/>
                  </a:cubicBezTo>
                  <a:cubicBezTo>
                    <a:pt x="40" y="102"/>
                    <a:pt x="43" y="101"/>
                    <a:pt x="46" y="100"/>
                  </a:cubicBezTo>
                  <a:cubicBezTo>
                    <a:pt x="46" y="147"/>
                    <a:pt x="46" y="147"/>
                    <a:pt x="46" y="147"/>
                  </a:cubicBezTo>
                  <a:cubicBezTo>
                    <a:pt x="65" y="147"/>
                    <a:pt x="65" y="147"/>
                    <a:pt x="65" y="147"/>
                  </a:cubicBezTo>
                  <a:cubicBezTo>
                    <a:pt x="65" y="105"/>
                    <a:pt x="65" y="105"/>
                    <a:pt x="65" y="105"/>
                  </a:cubicBezTo>
                  <a:cubicBezTo>
                    <a:pt x="70" y="108"/>
                    <a:pt x="76" y="110"/>
                    <a:pt x="83" y="110"/>
                  </a:cubicBezTo>
                  <a:cubicBezTo>
                    <a:pt x="103" y="110"/>
                    <a:pt x="119" y="94"/>
                    <a:pt x="119" y="74"/>
                  </a:cubicBezTo>
                  <a:cubicBezTo>
                    <a:pt x="119" y="54"/>
                    <a:pt x="104" y="39"/>
                    <a:pt x="85" y="37"/>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6" name="Freeform 326"/>
            <p:cNvSpPr>
              <a:spLocks/>
            </p:cNvSpPr>
            <p:nvPr/>
          </p:nvSpPr>
          <p:spPr bwMode="auto">
            <a:xfrm>
              <a:off x="10174288" y="5227638"/>
              <a:ext cx="55563" cy="74612"/>
            </a:xfrm>
            <a:custGeom>
              <a:avLst/>
              <a:gdLst>
                <a:gd name="T0" fmla="*/ 16 w 32"/>
                <a:gd name="T1" fmla="*/ 0 h 43"/>
                <a:gd name="T2" fmla="*/ 0 w 32"/>
                <a:gd name="T3" fmla="*/ 16 h 43"/>
                <a:gd name="T4" fmla="*/ 0 w 32"/>
                <a:gd name="T5" fmla="*/ 43 h 43"/>
                <a:gd name="T6" fmla="*/ 32 w 32"/>
                <a:gd name="T7" fmla="*/ 43 h 43"/>
                <a:gd name="T8" fmla="*/ 32 w 32"/>
                <a:gd name="T9" fmla="*/ 16 h 43"/>
                <a:gd name="T10" fmla="*/ 16 w 32"/>
                <a:gd name="T11" fmla="*/ 0 h 43"/>
              </a:gdLst>
              <a:ahLst/>
              <a:cxnLst>
                <a:cxn ang="0">
                  <a:pos x="T0" y="T1"/>
                </a:cxn>
                <a:cxn ang="0">
                  <a:pos x="T2" y="T3"/>
                </a:cxn>
                <a:cxn ang="0">
                  <a:pos x="T4" y="T5"/>
                </a:cxn>
                <a:cxn ang="0">
                  <a:pos x="T6" y="T7"/>
                </a:cxn>
                <a:cxn ang="0">
                  <a:pos x="T8" y="T9"/>
                </a:cxn>
                <a:cxn ang="0">
                  <a:pos x="T10" y="T11"/>
                </a:cxn>
              </a:cxnLst>
              <a:rect l="0" t="0" r="r" b="b"/>
              <a:pathLst>
                <a:path w="32" h="43">
                  <a:moveTo>
                    <a:pt x="16" y="0"/>
                  </a:moveTo>
                  <a:cubicBezTo>
                    <a:pt x="7" y="0"/>
                    <a:pt x="0" y="8"/>
                    <a:pt x="0" y="16"/>
                  </a:cubicBezTo>
                  <a:cubicBezTo>
                    <a:pt x="0" y="43"/>
                    <a:pt x="0" y="43"/>
                    <a:pt x="0" y="43"/>
                  </a:cubicBezTo>
                  <a:cubicBezTo>
                    <a:pt x="32" y="43"/>
                    <a:pt x="32" y="43"/>
                    <a:pt x="32" y="43"/>
                  </a:cubicBezTo>
                  <a:cubicBezTo>
                    <a:pt x="32" y="16"/>
                    <a:pt x="32" y="16"/>
                    <a:pt x="32" y="16"/>
                  </a:cubicBezTo>
                  <a:cubicBezTo>
                    <a:pt x="32" y="8"/>
                    <a:pt x="25" y="0"/>
                    <a:pt x="16" y="0"/>
                  </a:cubicBezTo>
                  <a:close/>
                </a:path>
              </a:pathLst>
            </a:custGeom>
            <a:solidFill>
              <a:srgbClr val="5E5E5E"/>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7" name="Freeform 327"/>
            <p:cNvSpPr>
              <a:spLocks/>
            </p:cNvSpPr>
            <p:nvPr/>
          </p:nvSpPr>
          <p:spPr bwMode="auto">
            <a:xfrm>
              <a:off x="10256838" y="5227638"/>
              <a:ext cx="55563" cy="74612"/>
            </a:xfrm>
            <a:custGeom>
              <a:avLst/>
              <a:gdLst>
                <a:gd name="T0" fmla="*/ 16 w 32"/>
                <a:gd name="T1" fmla="*/ 0 h 43"/>
                <a:gd name="T2" fmla="*/ 0 w 32"/>
                <a:gd name="T3" fmla="*/ 16 h 43"/>
                <a:gd name="T4" fmla="*/ 0 w 32"/>
                <a:gd name="T5" fmla="*/ 43 h 43"/>
                <a:gd name="T6" fmla="*/ 32 w 32"/>
                <a:gd name="T7" fmla="*/ 43 h 43"/>
                <a:gd name="T8" fmla="*/ 32 w 32"/>
                <a:gd name="T9" fmla="*/ 16 h 43"/>
                <a:gd name="T10" fmla="*/ 16 w 32"/>
                <a:gd name="T11" fmla="*/ 0 h 43"/>
              </a:gdLst>
              <a:ahLst/>
              <a:cxnLst>
                <a:cxn ang="0">
                  <a:pos x="T0" y="T1"/>
                </a:cxn>
                <a:cxn ang="0">
                  <a:pos x="T2" y="T3"/>
                </a:cxn>
                <a:cxn ang="0">
                  <a:pos x="T4" y="T5"/>
                </a:cxn>
                <a:cxn ang="0">
                  <a:pos x="T6" y="T7"/>
                </a:cxn>
                <a:cxn ang="0">
                  <a:pos x="T8" y="T9"/>
                </a:cxn>
                <a:cxn ang="0">
                  <a:pos x="T10" y="T11"/>
                </a:cxn>
              </a:cxnLst>
              <a:rect l="0" t="0" r="r" b="b"/>
              <a:pathLst>
                <a:path w="32" h="43">
                  <a:moveTo>
                    <a:pt x="16" y="0"/>
                  </a:moveTo>
                  <a:cubicBezTo>
                    <a:pt x="7" y="0"/>
                    <a:pt x="0" y="8"/>
                    <a:pt x="0" y="16"/>
                  </a:cubicBezTo>
                  <a:cubicBezTo>
                    <a:pt x="0" y="43"/>
                    <a:pt x="0" y="43"/>
                    <a:pt x="0" y="43"/>
                  </a:cubicBezTo>
                  <a:cubicBezTo>
                    <a:pt x="32" y="43"/>
                    <a:pt x="32" y="43"/>
                    <a:pt x="32" y="43"/>
                  </a:cubicBezTo>
                  <a:cubicBezTo>
                    <a:pt x="32" y="16"/>
                    <a:pt x="32" y="16"/>
                    <a:pt x="32" y="16"/>
                  </a:cubicBezTo>
                  <a:cubicBezTo>
                    <a:pt x="32" y="8"/>
                    <a:pt x="25" y="0"/>
                    <a:pt x="16" y="0"/>
                  </a:cubicBezTo>
                  <a:close/>
                </a:path>
              </a:pathLst>
            </a:custGeom>
            <a:solidFill>
              <a:srgbClr val="5E5E5E"/>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8" name="Freeform 328"/>
            <p:cNvSpPr>
              <a:spLocks/>
            </p:cNvSpPr>
            <p:nvPr/>
          </p:nvSpPr>
          <p:spPr bwMode="auto">
            <a:xfrm>
              <a:off x="10339388" y="5227638"/>
              <a:ext cx="55563" cy="74612"/>
            </a:xfrm>
            <a:custGeom>
              <a:avLst/>
              <a:gdLst>
                <a:gd name="T0" fmla="*/ 16 w 32"/>
                <a:gd name="T1" fmla="*/ 0 h 43"/>
                <a:gd name="T2" fmla="*/ 0 w 32"/>
                <a:gd name="T3" fmla="*/ 16 h 43"/>
                <a:gd name="T4" fmla="*/ 0 w 32"/>
                <a:gd name="T5" fmla="*/ 43 h 43"/>
                <a:gd name="T6" fmla="*/ 32 w 32"/>
                <a:gd name="T7" fmla="*/ 43 h 43"/>
                <a:gd name="T8" fmla="*/ 32 w 32"/>
                <a:gd name="T9" fmla="*/ 16 h 43"/>
                <a:gd name="T10" fmla="*/ 16 w 32"/>
                <a:gd name="T11" fmla="*/ 0 h 43"/>
              </a:gdLst>
              <a:ahLst/>
              <a:cxnLst>
                <a:cxn ang="0">
                  <a:pos x="T0" y="T1"/>
                </a:cxn>
                <a:cxn ang="0">
                  <a:pos x="T2" y="T3"/>
                </a:cxn>
                <a:cxn ang="0">
                  <a:pos x="T4" y="T5"/>
                </a:cxn>
                <a:cxn ang="0">
                  <a:pos x="T6" y="T7"/>
                </a:cxn>
                <a:cxn ang="0">
                  <a:pos x="T8" y="T9"/>
                </a:cxn>
                <a:cxn ang="0">
                  <a:pos x="T10" y="T11"/>
                </a:cxn>
              </a:cxnLst>
              <a:rect l="0" t="0" r="r" b="b"/>
              <a:pathLst>
                <a:path w="32" h="43">
                  <a:moveTo>
                    <a:pt x="16" y="0"/>
                  </a:moveTo>
                  <a:cubicBezTo>
                    <a:pt x="7" y="0"/>
                    <a:pt x="0" y="8"/>
                    <a:pt x="0" y="16"/>
                  </a:cubicBezTo>
                  <a:cubicBezTo>
                    <a:pt x="0" y="43"/>
                    <a:pt x="0" y="43"/>
                    <a:pt x="0" y="43"/>
                  </a:cubicBezTo>
                  <a:cubicBezTo>
                    <a:pt x="32" y="43"/>
                    <a:pt x="32" y="43"/>
                    <a:pt x="32" y="43"/>
                  </a:cubicBezTo>
                  <a:cubicBezTo>
                    <a:pt x="32" y="16"/>
                    <a:pt x="32" y="16"/>
                    <a:pt x="32" y="16"/>
                  </a:cubicBezTo>
                  <a:cubicBezTo>
                    <a:pt x="32" y="8"/>
                    <a:pt x="25" y="0"/>
                    <a:pt x="16" y="0"/>
                  </a:cubicBezTo>
                  <a:close/>
                </a:path>
              </a:pathLst>
            </a:custGeom>
            <a:solidFill>
              <a:srgbClr val="5E5E5E"/>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49" name="Freeform 329"/>
            <p:cNvSpPr>
              <a:spLocks/>
            </p:cNvSpPr>
            <p:nvPr/>
          </p:nvSpPr>
          <p:spPr bwMode="auto">
            <a:xfrm>
              <a:off x="10421938" y="5227638"/>
              <a:ext cx="55563" cy="74612"/>
            </a:xfrm>
            <a:custGeom>
              <a:avLst/>
              <a:gdLst>
                <a:gd name="T0" fmla="*/ 16 w 32"/>
                <a:gd name="T1" fmla="*/ 0 h 43"/>
                <a:gd name="T2" fmla="*/ 0 w 32"/>
                <a:gd name="T3" fmla="*/ 16 h 43"/>
                <a:gd name="T4" fmla="*/ 0 w 32"/>
                <a:gd name="T5" fmla="*/ 43 h 43"/>
                <a:gd name="T6" fmla="*/ 32 w 32"/>
                <a:gd name="T7" fmla="*/ 43 h 43"/>
                <a:gd name="T8" fmla="*/ 32 w 32"/>
                <a:gd name="T9" fmla="*/ 16 h 43"/>
                <a:gd name="T10" fmla="*/ 16 w 32"/>
                <a:gd name="T11" fmla="*/ 0 h 43"/>
              </a:gdLst>
              <a:ahLst/>
              <a:cxnLst>
                <a:cxn ang="0">
                  <a:pos x="T0" y="T1"/>
                </a:cxn>
                <a:cxn ang="0">
                  <a:pos x="T2" y="T3"/>
                </a:cxn>
                <a:cxn ang="0">
                  <a:pos x="T4" y="T5"/>
                </a:cxn>
                <a:cxn ang="0">
                  <a:pos x="T6" y="T7"/>
                </a:cxn>
                <a:cxn ang="0">
                  <a:pos x="T8" y="T9"/>
                </a:cxn>
                <a:cxn ang="0">
                  <a:pos x="T10" y="T11"/>
                </a:cxn>
              </a:cxnLst>
              <a:rect l="0" t="0" r="r" b="b"/>
              <a:pathLst>
                <a:path w="32" h="43">
                  <a:moveTo>
                    <a:pt x="16" y="0"/>
                  </a:moveTo>
                  <a:cubicBezTo>
                    <a:pt x="7" y="0"/>
                    <a:pt x="0" y="8"/>
                    <a:pt x="0" y="16"/>
                  </a:cubicBezTo>
                  <a:cubicBezTo>
                    <a:pt x="0" y="43"/>
                    <a:pt x="0" y="43"/>
                    <a:pt x="0" y="43"/>
                  </a:cubicBezTo>
                  <a:cubicBezTo>
                    <a:pt x="32" y="43"/>
                    <a:pt x="32" y="43"/>
                    <a:pt x="32" y="43"/>
                  </a:cubicBezTo>
                  <a:cubicBezTo>
                    <a:pt x="32" y="16"/>
                    <a:pt x="32" y="16"/>
                    <a:pt x="32" y="16"/>
                  </a:cubicBezTo>
                  <a:cubicBezTo>
                    <a:pt x="32" y="8"/>
                    <a:pt x="25" y="0"/>
                    <a:pt x="16" y="0"/>
                  </a:cubicBezTo>
                  <a:close/>
                </a:path>
              </a:pathLst>
            </a:custGeom>
            <a:solidFill>
              <a:srgbClr val="5E5E5E"/>
            </a:solidFill>
            <a:ln w="14288" cap="flat">
              <a:solidFill>
                <a:srgbClr val="5E5E5E"/>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0" name="Freeform 330"/>
            <p:cNvSpPr>
              <a:spLocks/>
            </p:cNvSpPr>
            <p:nvPr/>
          </p:nvSpPr>
          <p:spPr bwMode="auto">
            <a:xfrm>
              <a:off x="11118851" y="5048250"/>
              <a:ext cx="206375" cy="254000"/>
            </a:xfrm>
            <a:custGeom>
              <a:avLst/>
              <a:gdLst>
                <a:gd name="T0" fmla="*/ 85 w 119"/>
                <a:gd name="T1" fmla="*/ 37 h 147"/>
                <a:gd name="T2" fmla="*/ 86 w 119"/>
                <a:gd name="T3" fmla="*/ 28 h 147"/>
                <a:gd name="T4" fmla="*/ 58 w 119"/>
                <a:gd name="T5" fmla="*/ 0 h 147"/>
                <a:gd name="T6" fmla="*/ 30 w 119"/>
                <a:gd name="T7" fmla="*/ 28 h 147"/>
                <a:gd name="T8" fmla="*/ 30 w 119"/>
                <a:gd name="T9" fmla="*/ 29 h 147"/>
                <a:gd name="T10" fmla="*/ 0 w 119"/>
                <a:gd name="T11" fmla="*/ 65 h 147"/>
                <a:gd name="T12" fmla="*/ 37 w 119"/>
                <a:gd name="T13" fmla="*/ 102 h 147"/>
                <a:gd name="T14" fmla="*/ 46 w 119"/>
                <a:gd name="T15" fmla="*/ 100 h 147"/>
                <a:gd name="T16" fmla="*/ 46 w 119"/>
                <a:gd name="T17" fmla="*/ 147 h 147"/>
                <a:gd name="T18" fmla="*/ 64 w 119"/>
                <a:gd name="T19" fmla="*/ 147 h 147"/>
                <a:gd name="T20" fmla="*/ 64 w 119"/>
                <a:gd name="T21" fmla="*/ 105 h 147"/>
                <a:gd name="T22" fmla="*/ 82 w 119"/>
                <a:gd name="T23" fmla="*/ 110 h 147"/>
                <a:gd name="T24" fmla="*/ 119 w 119"/>
                <a:gd name="T25" fmla="*/ 74 h 147"/>
                <a:gd name="T26" fmla="*/ 85 w 119"/>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47">
                  <a:moveTo>
                    <a:pt x="85" y="37"/>
                  </a:moveTo>
                  <a:cubicBezTo>
                    <a:pt x="86" y="34"/>
                    <a:pt x="86" y="31"/>
                    <a:pt x="86" y="28"/>
                  </a:cubicBezTo>
                  <a:cubicBezTo>
                    <a:pt x="86" y="12"/>
                    <a:pt x="74" y="0"/>
                    <a:pt x="58" y="0"/>
                  </a:cubicBezTo>
                  <a:cubicBezTo>
                    <a:pt x="42" y="0"/>
                    <a:pt x="30" y="12"/>
                    <a:pt x="30" y="28"/>
                  </a:cubicBezTo>
                  <a:cubicBezTo>
                    <a:pt x="30" y="28"/>
                    <a:pt x="30" y="29"/>
                    <a:pt x="30" y="29"/>
                  </a:cubicBezTo>
                  <a:cubicBezTo>
                    <a:pt x="13" y="32"/>
                    <a:pt x="0" y="47"/>
                    <a:pt x="0" y="65"/>
                  </a:cubicBezTo>
                  <a:cubicBezTo>
                    <a:pt x="0" y="85"/>
                    <a:pt x="16" y="102"/>
                    <a:pt x="37" y="102"/>
                  </a:cubicBezTo>
                  <a:cubicBezTo>
                    <a:pt x="40" y="102"/>
                    <a:pt x="43" y="101"/>
                    <a:pt x="46" y="100"/>
                  </a:cubicBezTo>
                  <a:cubicBezTo>
                    <a:pt x="46" y="147"/>
                    <a:pt x="46" y="147"/>
                    <a:pt x="46" y="147"/>
                  </a:cubicBezTo>
                  <a:cubicBezTo>
                    <a:pt x="64" y="147"/>
                    <a:pt x="64" y="147"/>
                    <a:pt x="64" y="147"/>
                  </a:cubicBezTo>
                  <a:cubicBezTo>
                    <a:pt x="64" y="105"/>
                    <a:pt x="64" y="105"/>
                    <a:pt x="64" y="105"/>
                  </a:cubicBezTo>
                  <a:cubicBezTo>
                    <a:pt x="70" y="108"/>
                    <a:pt x="76" y="110"/>
                    <a:pt x="82" y="110"/>
                  </a:cubicBezTo>
                  <a:cubicBezTo>
                    <a:pt x="103" y="110"/>
                    <a:pt x="119" y="94"/>
                    <a:pt x="119" y="74"/>
                  </a:cubicBezTo>
                  <a:cubicBezTo>
                    <a:pt x="119" y="54"/>
                    <a:pt x="104" y="39"/>
                    <a:pt x="85"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1" name="Freeform 331"/>
            <p:cNvSpPr>
              <a:spLocks/>
            </p:cNvSpPr>
            <p:nvPr/>
          </p:nvSpPr>
          <p:spPr bwMode="auto">
            <a:xfrm>
              <a:off x="11118851" y="5048250"/>
              <a:ext cx="206375" cy="254000"/>
            </a:xfrm>
            <a:custGeom>
              <a:avLst/>
              <a:gdLst>
                <a:gd name="T0" fmla="*/ 85 w 119"/>
                <a:gd name="T1" fmla="*/ 37 h 147"/>
                <a:gd name="T2" fmla="*/ 86 w 119"/>
                <a:gd name="T3" fmla="*/ 28 h 147"/>
                <a:gd name="T4" fmla="*/ 58 w 119"/>
                <a:gd name="T5" fmla="*/ 0 h 147"/>
                <a:gd name="T6" fmla="*/ 30 w 119"/>
                <a:gd name="T7" fmla="*/ 28 h 147"/>
                <a:gd name="T8" fmla="*/ 30 w 119"/>
                <a:gd name="T9" fmla="*/ 29 h 147"/>
                <a:gd name="T10" fmla="*/ 0 w 119"/>
                <a:gd name="T11" fmla="*/ 65 h 147"/>
                <a:gd name="T12" fmla="*/ 37 w 119"/>
                <a:gd name="T13" fmla="*/ 102 h 147"/>
                <a:gd name="T14" fmla="*/ 46 w 119"/>
                <a:gd name="T15" fmla="*/ 100 h 147"/>
                <a:gd name="T16" fmla="*/ 46 w 119"/>
                <a:gd name="T17" fmla="*/ 147 h 147"/>
                <a:gd name="T18" fmla="*/ 64 w 119"/>
                <a:gd name="T19" fmla="*/ 147 h 147"/>
                <a:gd name="T20" fmla="*/ 64 w 119"/>
                <a:gd name="T21" fmla="*/ 105 h 147"/>
                <a:gd name="T22" fmla="*/ 82 w 119"/>
                <a:gd name="T23" fmla="*/ 110 h 147"/>
                <a:gd name="T24" fmla="*/ 119 w 119"/>
                <a:gd name="T25" fmla="*/ 74 h 147"/>
                <a:gd name="T26" fmla="*/ 85 w 119"/>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147">
                  <a:moveTo>
                    <a:pt x="85" y="37"/>
                  </a:moveTo>
                  <a:cubicBezTo>
                    <a:pt x="86" y="34"/>
                    <a:pt x="86" y="31"/>
                    <a:pt x="86" y="28"/>
                  </a:cubicBezTo>
                  <a:cubicBezTo>
                    <a:pt x="86" y="12"/>
                    <a:pt x="74" y="0"/>
                    <a:pt x="58" y="0"/>
                  </a:cubicBezTo>
                  <a:cubicBezTo>
                    <a:pt x="42" y="0"/>
                    <a:pt x="30" y="12"/>
                    <a:pt x="30" y="28"/>
                  </a:cubicBezTo>
                  <a:cubicBezTo>
                    <a:pt x="30" y="28"/>
                    <a:pt x="30" y="29"/>
                    <a:pt x="30" y="29"/>
                  </a:cubicBezTo>
                  <a:cubicBezTo>
                    <a:pt x="13" y="32"/>
                    <a:pt x="0" y="47"/>
                    <a:pt x="0" y="65"/>
                  </a:cubicBezTo>
                  <a:cubicBezTo>
                    <a:pt x="0" y="85"/>
                    <a:pt x="16" y="102"/>
                    <a:pt x="37" y="102"/>
                  </a:cubicBezTo>
                  <a:cubicBezTo>
                    <a:pt x="40" y="102"/>
                    <a:pt x="43" y="101"/>
                    <a:pt x="46" y="100"/>
                  </a:cubicBezTo>
                  <a:cubicBezTo>
                    <a:pt x="46" y="147"/>
                    <a:pt x="46" y="147"/>
                    <a:pt x="46" y="147"/>
                  </a:cubicBezTo>
                  <a:cubicBezTo>
                    <a:pt x="64" y="147"/>
                    <a:pt x="64" y="147"/>
                    <a:pt x="64" y="147"/>
                  </a:cubicBezTo>
                  <a:cubicBezTo>
                    <a:pt x="64" y="105"/>
                    <a:pt x="64" y="105"/>
                    <a:pt x="64" y="105"/>
                  </a:cubicBezTo>
                  <a:cubicBezTo>
                    <a:pt x="70" y="108"/>
                    <a:pt x="76" y="110"/>
                    <a:pt x="82" y="110"/>
                  </a:cubicBezTo>
                  <a:cubicBezTo>
                    <a:pt x="103" y="110"/>
                    <a:pt x="119" y="94"/>
                    <a:pt x="119" y="74"/>
                  </a:cubicBezTo>
                  <a:cubicBezTo>
                    <a:pt x="119" y="54"/>
                    <a:pt x="104" y="39"/>
                    <a:pt x="85" y="37"/>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2" name="Freeform 332"/>
            <p:cNvSpPr>
              <a:spLocks/>
            </p:cNvSpPr>
            <p:nvPr/>
          </p:nvSpPr>
          <p:spPr bwMode="auto">
            <a:xfrm>
              <a:off x="9723438" y="5048250"/>
              <a:ext cx="206375" cy="254000"/>
            </a:xfrm>
            <a:custGeom>
              <a:avLst/>
              <a:gdLst>
                <a:gd name="T0" fmla="*/ 85 w 120"/>
                <a:gd name="T1" fmla="*/ 37 h 147"/>
                <a:gd name="T2" fmla="*/ 87 w 120"/>
                <a:gd name="T3" fmla="*/ 28 h 147"/>
                <a:gd name="T4" fmla="*/ 59 w 120"/>
                <a:gd name="T5" fmla="*/ 0 h 147"/>
                <a:gd name="T6" fmla="*/ 30 w 120"/>
                <a:gd name="T7" fmla="*/ 28 h 147"/>
                <a:gd name="T8" fmla="*/ 30 w 120"/>
                <a:gd name="T9" fmla="*/ 29 h 147"/>
                <a:gd name="T10" fmla="*/ 0 w 120"/>
                <a:gd name="T11" fmla="*/ 65 h 147"/>
                <a:gd name="T12" fmla="*/ 37 w 120"/>
                <a:gd name="T13" fmla="*/ 102 h 147"/>
                <a:gd name="T14" fmla="*/ 47 w 120"/>
                <a:gd name="T15" fmla="*/ 100 h 147"/>
                <a:gd name="T16" fmla="*/ 47 w 120"/>
                <a:gd name="T17" fmla="*/ 147 h 147"/>
                <a:gd name="T18" fmla="*/ 65 w 120"/>
                <a:gd name="T19" fmla="*/ 147 h 147"/>
                <a:gd name="T20" fmla="*/ 65 w 120"/>
                <a:gd name="T21" fmla="*/ 105 h 147"/>
                <a:gd name="T22" fmla="*/ 83 w 120"/>
                <a:gd name="T23" fmla="*/ 110 h 147"/>
                <a:gd name="T24" fmla="*/ 120 w 120"/>
                <a:gd name="T25" fmla="*/ 74 h 147"/>
                <a:gd name="T26" fmla="*/ 85 w 120"/>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47">
                  <a:moveTo>
                    <a:pt x="85" y="37"/>
                  </a:moveTo>
                  <a:cubicBezTo>
                    <a:pt x="86" y="34"/>
                    <a:pt x="87" y="31"/>
                    <a:pt x="87" y="28"/>
                  </a:cubicBezTo>
                  <a:cubicBezTo>
                    <a:pt x="87" y="12"/>
                    <a:pt x="74" y="0"/>
                    <a:pt x="59" y="0"/>
                  </a:cubicBezTo>
                  <a:cubicBezTo>
                    <a:pt x="43" y="0"/>
                    <a:pt x="30" y="12"/>
                    <a:pt x="30" y="28"/>
                  </a:cubicBezTo>
                  <a:cubicBezTo>
                    <a:pt x="30" y="28"/>
                    <a:pt x="30" y="29"/>
                    <a:pt x="30" y="29"/>
                  </a:cubicBezTo>
                  <a:cubicBezTo>
                    <a:pt x="13" y="32"/>
                    <a:pt x="0" y="47"/>
                    <a:pt x="0" y="65"/>
                  </a:cubicBezTo>
                  <a:cubicBezTo>
                    <a:pt x="0" y="85"/>
                    <a:pt x="17" y="102"/>
                    <a:pt x="37" y="102"/>
                  </a:cubicBezTo>
                  <a:cubicBezTo>
                    <a:pt x="40" y="102"/>
                    <a:pt x="44" y="101"/>
                    <a:pt x="47" y="100"/>
                  </a:cubicBezTo>
                  <a:cubicBezTo>
                    <a:pt x="47" y="147"/>
                    <a:pt x="47" y="147"/>
                    <a:pt x="47" y="147"/>
                  </a:cubicBezTo>
                  <a:cubicBezTo>
                    <a:pt x="65" y="147"/>
                    <a:pt x="65" y="147"/>
                    <a:pt x="65" y="147"/>
                  </a:cubicBezTo>
                  <a:cubicBezTo>
                    <a:pt x="65" y="105"/>
                    <a:pt x="65" y="105"/>
                    <a:pt x="65" y="105"/>
                  </a:cubicBezTo>
                  <a:cubicBezTo>
                    <a:pt x="70" y="108"/>
                    <a:pt x="76" y="110"/>
                    <a:pt x="83" y="110"/>
                  </a:cubicBezTo>
                  <a:cubicBezTo>
                    <a:pt x="103" y="110"/>
                    <a:pt x="120" y="94"/>
                    <a:pt x="120" y="74"/>
                  </a:cubicBezTo>
                  <a:cubicBezTo>
                    <a:pt x="120" y="54"/>
                    <a:pt x="104" y="39"/>
                    <a:pt x="85"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3" name="Freeform 333"/>
            <p:cNvSpPr>
              <a:spLocks/>
            </p:cNvSpPr>
            <p:nvPr/>
          </p:nvSpPr>
          <p:spPr bwMode="auto">
            <a:xfrm>
              <a:off x="9723438" y="5048250"/>
              <a:ext cx="206375" cy="254000"/>
            </a:xfrm>
            <a:custGeom>
              <a:avLst/>
              <a:gdLst>
                <a:gd name="T0" fmla="*/ 85 w 120"/>
                <a:gd name="T1" fmla="*/ 37 h 147"/>
                <a:gd name="T2" fmla="*/ 87 w 120"/>
                <a:gd name="T3" fmla="*/ 28 h 147"/>
                <a:gd name="T4" fmla="*/ 59 w 120"/>
                <a:gd name="T5" fmla="*/ 0 h 147"/>
                <a:gd name="T6" fmla="*/ 30 w 120"/>
                <a:gd name="T7" fmla="*/ 28 h 147"/>
                <a:gd name="T8" fmla="*/ 30 w 120"/>
                <a:gd name="T9" fmla="*/ 29 h 147"/>
                <a:gd name="T10" fmla="*/ 0 w 120"/>
                <a:gd name="T11" fmla="*/ 65 h 147"/>
                <a:gd name="T12" fmla="*/ 37 w 120"/>
                <a:gd name="T13" fmla="*/ 102 h 147"/>
                <a:gd name="T14" fmla="*/ 47 w 120"/>
                <a:gd name="T15" fmla="*/ 100 h 147"/>
                <a:gd name="T16" fmla="*/ 47 w 120"/>
                <a:gd name="T17" fmla="*/ 147 h 147"/>
                <a:gd name="T18" fmla="*/ 65 w 120"/>
                <a:gd name="T19" fmla="*/ 147 h 147"/>
                <a:gd name="T20" fmla="*/ 65 w 120"/>
                <a:gd name="T21" fmla="*/ 105 h 147"/>
                <a:gd name="T22" fmla="*/ 83 w 120"/>
                <a:gd name="T23" fmla="*/ 110 h 147"/>
                <a:gd name="T24" fmla="*/ 120 w 120"/>
                <a:gd name="T25" fmla="*/ 74 h 147"/>
                <a:gd name="T26" fmla="*/ 85 w 120"/>
                <a:gd name="T27" fmla="*/ 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47">
                  <a:moveTo>
                    <a:pt x="85" y="37"/>
                  </a:moveTo>
                  <a:cubicBezTo>
                    <a:pt x="86" y="34"/>
                    <a:pt x="87" y="31"/>
                    <a:pt x="87" y="28"/>
                  </a:cubicBezTo>
                  <a:cubicBezTo>
                    <a:pt x="87" y="12"/>
                    <a:pt x="74" y="0"/>
                    <a:pt x="59" y="0"/>
                  </a:cubicBezTo>
                  <a:cubicBezTo>
                    <a:pt x="43" y="0"/>
                    <a:pt x="30" y="12"/>
                    <a:pt x="30" y="28"/>
                  </a:cubicBezTo>
                  <a:cubicBezTo>
                    <a:pt x="30" y="28"/>
                    <a:pt x="30" y="29"/>
                    <a:pt x="30" y="29"/>
                  </a:cubicBezTo>
                  <a:cubicBezTo>
                    <a:pt x="13" y="32"/>
                    <a:pt x="0" y="47"/>
                    <a:pt x="0" y="65"/>
                  </a:cubicBezTo>
                  <a:cubicBezTo>
                    <a:pt x="0" y="85"/>
                    <a:pt x="17" y="102"/>
                    <a:pt x="37" y="102"/>
                  </a:cubicBezTo>
                  <a:cubicBezTo>
                    <a:pt x="40" y="102"/>
                    <a:pt x="44" y="101"/>
                    <a:pt x="47" y="100"/>
                  </a:cubicBezTo>
                  <a:cubicBezTo>
                    <a:pt x="47" y="147"/>
                    <a:pt x="47" y="147"/>
                    <a:pt x="47" y="147"/>
                  </a:cubicBezTo>
                  <a:cubicBezTo>
                    <a:pt x="65" y="147"/>
                    <a:pt x="65" y="147"/>
                    <a:pt x="65" y="147"/>
                  </a:cubicBezTo>
                  <a:cubicBezTo>
                    <a:pt x="65" y="105"/>
                    <a:pt x="65" y="105"/>
                    <a:pt x="65" y="105"/>
                  </a:cubicBezTo>
                  <a:cubicBezTo>
                    <a:pt x="70" y="108"/>
                    <a:pt x="76" y="110"/>
                    <a:pt x="83" y="110"/>
                  </a:cubicBezTo>
                  <a:cubicBezTo>
                    <a:pt x="103" y="110"/>
                    <a:pt x="120" y="94"/>
                    <a:pt x="120" y="74"/>
                  </a:cubicBezTo>
                  <a:cubicBezTo>
                    <a:pt x="120" y="54"/>
                    <a:pt x="104" y="39"/>
                    <a:pt x="85" y="37"/>
                  </a:cubicBezTo>
                  <a:close/>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4" name="Freeform 334"/>
            <p:cNvSpPr>
              <a:spLocks/>
            </p:cNvSpPr>
            <p:nvPr/>
          </p:nvSpPr>
          <p:spPr bwMode="auto">
            <a:xfrm>
              <a:off x="9723438" y="5302250"/>
              <a:ext cx="1604963" cy="0"/>
            </a:xfrm>
            <a:custGeom>
              <a:avLst/>
              <a:gdLst>
                <a:gd name="T0" fmla="*/ 0 w 1011"/>
                <a:gd name="T1" fmla="*/ 1011 w 1011"/>
                <a:gd name="T2" fmla="*/ 0 w 1011"/>
              </a:gdLst>
              <a:ahLst/>
              <a:cxnLst>
                <a:cxn ang="0">
                  <a:pos x="T0" y="0"/>
                </a:cxn>
                <a:cxn ang="0">
                  <a:pos x="T1" y="0"/>
                </a:cxn>
                <a:cxn ang="0">
                  <a:pos x="T2" y="0"/>
                </a:cxn>
              </a:cxnLst>
              <a:rect l="0" t="0" r="r" b="b"/>
              <a:pathLst>
                <a:path w="1011">
                  <a:moveTo>
                    <a:pt x="0" y="0"/>
                  </a:moveTo>
                  <a:lnTo>
                    <a:pt x="1011"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5" name="Line 335"/>
            <p:cNvSpPr>
              <a:spLocks noChangeShapeType="1"/>
            </p:cNvSpPr>
            <p:nvPr/>
          </p:nvSpPr>
          <p:spPr bwMode="auto">
            <a:xfrm>
              <a:off x="9723438" y="5302250"/>
              <a:ext cx="1604963" cy="0"/>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6" name="Line 336"/>
            <p:cNvSpPr>
              <a:spLocks noChangeShapeType="1"/>
            </p:cNvSpPr>
            <p:nvPr/>
          </p:nvSpPr>
          <p:spPr bwMode="auto">
            <a:xfrm>
              <a:off x="10033001" y="5224463"/>
              <a:ext cx="0" cy="77787"/>
            </a:xfrm>
            <a:prstGeom prst="line">
              <a:avLst/>
            </a:prstGeom>
            <a:noFill/>
            <a:ln w="14288" cap="flat">
              <a:solidFill>
                <a:srgbClr val="5E5E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57" name="Freeform 337"/>
            <p:cNvSpPr>
              <a:spLocks/>
            </p:cNvSpPr>
            <p:nvPr/>
          </p:nvSpPr>
          <p:spPr bwMode="auto">
            <a:xfrm>
              <a:off x="9947276" y="4987925"/>
              <a:ext cx="85725" cy="314325"/>
            </a:xfrm>
            <a:custGeom>
              <a:avLst/>
              <a:gdLst>
                <a:gd name="T0" fmla="*/ 0 w 54"/>
                <a:gd name="T1" fmla="*/ 198 h 198"/>
                <a:gd name="T2" fmla="*/ 0 w 54"/>
                <a:gd name="T3" fmla="*/ 0 h 198"/>
                <a:gd name="T4" fmla="*/ 54 w 54"/>
                <a:gd name="T5" fmla="*/ 0 h 198"/>
                <a:gd name="T6" fmla="*/ 54 w 54"/>
                <a:gd name="T7" fmla="*/ 70 h 198"/>
              </a:gdLst>
              <a:ahLst/>
              <a:cxnLst>
                <a:cxn ang="0">
                  <a:pos x="T0" y="T1"/>
                </a:cxn>
                <a:cxn ang="0">
                  <a:pos x="T2" y="T3"/>
                </a:cxn>
                <a:cxn ang="0">
                  <a:pos x="T4" y="T5"/>
                </a:cxn>
                <a:cxn ang="0">
                  <a:pos x="T6" y="T7"/>
                </a:cxn>
              </a:cxnLst>
              <a:rect l="0" t="0" r="r" b="b"/>
              <a:pathLst>
                <a:path w="54" h="198">
                  <a:moveTo>
                    <a:pt x="0" y="198"/>
                  </a:moveTo>
                  <a:lnTo>
                    <a:pt x="0" y="0"/>
                  </a:lnTo>
                  <a:lnTo>
                    <a:pt x="54" y="0"/>
                  </a:lnTo>
                  <a:lnTo>
                    <a:pt x="54" y="70"/>
                  </a:lnTo>
                </a:path>
              </a:pathLst>
            </a:custGeom>
            <a:noFill/>
            <a:ln w="14288" cap="flat">
              <a:solidFill>
                <a:srgbClr val="5E5E5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pic>
        <p:nvPicPr>
          <p:cNvPr id="359" name="図 3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465" y="3444404"/>
            <a:ext cx="538482" cy="782936"/>
          </a:xfrm>
          <a:prstGeom prst="rect">
            <a:avLst/>
          </a:prstGeom>
        </p:spPr>
      </p:pic>
      <p:sp>
        <p:nvSpPr>
          <p:cNvPr id="57" name="正方形/長方形 56"/>
          <p:cNvSpPr/>
          <p:nvPr/>
        </p:nvSpPr>
        <p:spPr>
          <a:xfrm>
            <a:off x="218589" y="4191436"/>
            <a:ext cx="1498106" cy="465267"/>
          </a:xfrm>
          <a:prstGeom prst="rect">
            <a:avLst/>
          </a:prstGeom>
          <a:noFill/>
          <a:ln w="25400" cap="flat" cmpd="sng" algn="ctr">
            <a:noFill/>
            <a:prstDash val="solid"/>
          </a:ln>
          <a:effectLst/>
        </p:spPr>
        <p:txBody>
          <a:bodyPr wrap="none"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srgbClr val="055DCD">
                    <a:lumMod val="75000"/>
                  </a:srgbClr>
                </a:solidFill>
                <a:effectLst>
                  <a:glow rad="139700">
                    <a:prstClr val="white"/>
                  </a:glow>
                </a:effectLst>
                <a:uLnTx/>
                <a:uFillTx/>
                <a:latin typeface="メイリオ"/>
                <a:ea typeface="メイリオ"/>
                <a:cs typeface="+mn-cs"/>
              </a:rPr>
              <a:t>相手方機関</a:t>
            </a:r>
            <a:endParaRPr kumimoji="0" lang="en-US" altLang="ja-JP" sz="1800" b="1" i="0" u="none" strike="noStrike" kern="0" cap="none" spc="0" normalizeH="0" baseline="0" noProof="0" dirty="0" smtClean="0">
              <a:ln>
                <a:noFill/>
              </a:ln>
              <a:solidFill>
                <a:srgbClr val="055DCD">
                  <a:lumMod val="75000"/>
                </a:srgbClr>
              </a:solidFill>
              <a:effectLst>
                <a:glow rad="139700">
                  <a:prstClr val="white"/>
                </a:glow>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C00000">
                    <a:lumMod val="75000"/>
                  </a:srgbClr>
                </a:solidFill>
                <a:effectLst>
                  <a:glow rad="139700">
                    <a:prstClr val="white"/>
                  </a:glow>
                </a:effectLst>
                <a:uLnTx/>
                <a:uFillTx/>
                <a:latin typeface="メイリオ"/>
                <a:ea typeface="メイリオ"/>
                <a:cs typeface="+mn-cs"/>
              </a:rPr>
              <a:t>（民間にも拡大）</a:t>
            </a:r>
          </a:p>
        </p:txBody>
      </p:sp>
      <p:pic>
        <p:nvPicPr>
          <p:cNvPr id="361" name="図 3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8867" y="5213656"/>
            <a:ext cx="1477562" cy="1385214"/>
          </a:xfrm>
          <a:prstGeom prst="rect">
            <a:avLst/>
          </a:prstGeom>
        </p:spPr>
      </p:pic>
      <p:grpSp>
        <p:nvGrpSpPr>
          <p:cNvPr id="7" name="グループ化 6"/>
          <p:cNvGrpSpPr/>
          <p:nvPr/>
        </p:nvGrpSpPr>
        <p:grpSpPr>
          <a:xfrm>
            <a:off x="5139159" y="3153706"/>
            <a:ext cx="3753321" cy="3208055"/>
            <a:chOff x="5139159" y="3296943"/>
            <a:chExt cx="3753321" cy="3208055"/>
          </a:xfrm>
        </p:grpSpPr>
        <p:graphicFrame>
          <p:nvGraphicFramePr>
            <p:cNvPr id="70" name="グラフ 69"/>
            <p:cNvGraphicFramePr>
              <a:graphicFrameLocks/>
            </p:cNvGraphicFramePr>
            <p:nvPr>
              <p:extLst/>
            </p:nvPr>
          </p:nvGraphicFramePr>
          <p:xfrm>
            <a:off x="5350435" y="3763317"/>
            <a:ext cx="3534628" cy="2638425"/>
          </p:xfrm>
          <a:graphic>
            <a:graphicData uri="http://schemas.openxmlformats.org/drawingml/2006/chart">
              <c:chart xmlns:c="http://schemas.openxmlformats.org/drawingml/2006/chart" xmlns:r="http://schemas.openxmlformats.org/officeDocument/2006/relationships" r:id="rId4"/>
            </a:graphicData>
          </a:graphic>
        </p:graphicFrame>
        <p:sp>
          <p:nvSpPr>
            <p:cNvPr id="5" name="テキスト ボックス 4"/>
            <p:cNvSpPr txBox="1"/>
            <p:nvPr/>
          </p:nvSpPr>
          <p:spPr>
            <a:xfrm>
              <a:off x="5374312" y="3455540"/>
              <a:ext cx="351816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クロスアポイントメント制度の締結実績</a:t>
              </a:r>
            </a:p>
          </p:txBody>
        </p:sp>
        <p:sp>
          <p:nvSpPr>
            <p:cNvPr id="6" name="正方形/長方形 5"/>
            <p:cNvSpPr/>
            <p:nvPr/>
          </p:nvSpPr>
          <p:spPr>
            <a:xfrm>
              <a:off x="5139159" y="3296943"/>
              <a:ext cx="3753321" cy="3208055"/>
            </a:xfrm>
            <a:prstGeom prst="rect">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4" name="テキスト ボックス 3"/>
          <p:cNvSpPr txBox="1"/>
          <p:nvPr/>
        </p:nvSpPr>
        <p:spPr>
          <a:xfrm>
            <a:off x="5139159" y="6361761"/>
            <a:ext cx="3514211" cy="461665"/>
          </a:xfrm>
          <a:prstGeom prst="rect">
            <a:avLst/>
          </a:prstGeom>
          <a:noFill/>
        </p:spPr>
        <p:txBody>
          <a:bodyPr wrap="square" rtlCol="0">
            <a:spAutoFit/>
          </a:bodyPr>
          <a:lstStyle/>
          <a:p>
            <a:r>
              <a:rPr kumimoji="1" lang="en-US" altLang="ja-JP" sz="1200" dirty="0" smtClean="0">
                <a:latin typeface="メイリオ" panose="020B0604030504040204" pitchFamily="50" charset="-128"/>
                <a:ea typeface="メイリオ" panose="020B0604030504040204" pitchFamily="50" charset="-128"/>
              </a:rPr>
              <a:t>2016</a:t>
            </a:r>
            <a:r>
              <a:rPr kumimoji="1" lang="ja-JP" altLang="en-US" sz="1200" dirty="0" smtClean="0">
                <a:latin typeface="メイリオ" panose="020B0604030504040204" pitchFamily="50" charset="-128"/>
                <a:ea typeface="メイリオ" panose="020B0604030504040204" pitchFamily="50" charset="-128"/>
              </a:rPr>
              <a:t>年</a:t>
            </a:r>
            <a:r>
              <a:rPr kumimoji="1" lang="en-US" altLang="ja-JP" sz="1200" dirty="0" smtClean="0">
                <a:latin typeface="メイリオ" panose="020B0604030504040204" pitchFamily="50" charset="-128"/>
                <a:ea typeface="メイリオ" panose="020B0604030504040204" pitchFamily="50" charset="-128"/>
              </a:rPr>
              <a:t>4</a:t>
            </a:r>
            <a:r>
              <a:rPr kumimoji="1" lang="ja-JP" altLang="en-US" sz="1200" dirty="0" smtClean="0">
                <a:latin typeface="メイリオ" panose="020B0604030504040204" pitchFamily="50" charset="-128"/>
                <a:ea typeface="メイリオ" panose="020B0604030504040204" pitchFamily="50" charset="-128"/>
              </a:rPr>
              <a:t>月</a:t>
            </a:r>
            <a:r>
              <a:rPr kumimoji="1" lang="en-US" altLang="ja-JP" sz="1200" dirty="0" smtClean="0">
                <a:latin typeface="メイリオ" panose="020B0604030504040204" pitchFamily="50" charset="-128"/>
                <a:ea typeface="メイリオ" panose="020B0604030504040204" pitchFamily="50" charset="-128"/>
              </a:rPr>
              <a:t>1</a:t>
            </a:r>
            <a:r>
              <a:rPr kumimoji="1" lang="ja-JP" altLang="en-US" sz="1200" dirty="0" smtClean="0">
                <a:latin typeface="メイリオ" panose="020B0604030504040204" pitchFamily="50" charset="-128"/>
                <a:ea typeface="メイリオ" panose="020B0604030504040204" pitchFamily="50" charset="-128"/>
              </a:rPr>
              <a:t>日現在</a:t>
            </a:r>
            <a:r>
              <a:rPr kumimoji="1" lang="en-US" altLang="ja-JP" sz="1200" dirty="0" smtClean="0">
                <a:latin typeface="メイリオ" panose="020B0604030504040204" pitchFamily="50" charset="-128"/>
                <a:ea typeface="メイリオ" panose="020B0604030504040204" pitchFamily="50" charset="-128"/>
              </a:rPr>
              <a:t>40</a:t>
            </a:r>
            <a:r>
              <a:rPr lang="ja-JP" altLang="en-US" sz="1200" dirty="0" smtClean="0">
                <a:latin typeface="メイリオ" panose="020B0604030504040204" pitchFamily="50" charset="-128"/>
                <a:ea typeface="メイリオ" panose="020B0604030504040204" pitchFamily="50" charset="-128"/>
              </a:rPr>
              <a:t>の国立大学法人で</a:t>
            </a:r>
            <a:r>
              <a:rPr lang="en-US" altLang="ja-JP" sz="1200" dirty="0" smtClean="0">
                <a:latin typeface="メイリオ" panose="020B0604030504040204" pitchFamily="50" charset="-128"/>
                <a:ea typeface="メイリオ" panose="020B0604030504040204" pitchFamily="50" charset="-128"/>
              </a:rPr>
              <a:t>189</a:t>
            </a:r>
            <a:r>
              <a:rPr lang="ja-JP" altLang="en-US" sz="1200" dirty="0" smtClean="0">
                <a:latin typeface="メイリオ" panose="020B0604030504040204" pitchFamily="50" charset="-128"/>
                <a:ea typeface="メイリオ" panose="020B0604030504040204" pitchFamily="50" charset="-128"/>
              </a:rPr>
              <a:t>名の締結実績（文部科学省調）</a:t>
            </a:r>
            <a:endParaRPr kumimoji="1" lang="ja-JP" altLang="en-US" sz="1200" dirty="0">
              <a:latin typeface="メイリオ" panose="020B0604030504040204" pitchFamily="50" charset="-128"/>
              <a:ea typeface="メイリオ" panose="020B0604030504040204" pitchFamily="50" charset="-128"/>
            </a:endParaRPr>
          </a:p>
        </p:txBody>
      </p:sp>
      <p:sp>
        <p:nvSpPr>
          <p:cNvPr id="192" name="正方形/長方形 191"/>
          <p:cNvSpPr/>
          <p:nvPr/>
        </p:nvSpPr>
        <p:spPr>
          <a:xfrm>
            <a:off x="-2916832" y="395250"/>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「基盤強化」を削除</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15289338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グラフ 11"/>
          <p:cNvGraphicFramePr>
            <a:graphicFrameLocks/>
          </p:cNvGraphicFramePr>
          <p:nvPr>
            <p:extLst/>
          </p:nvPr>
        </p:nvGraphicFramePr>
        <p:xfrm>
          <a:off x="120188" y="901230"/>
          <a:ext cx="8948997" cy="5898581"/>
        </p:xfrm>
        <a:graphic>
          <a:graphicData uri="http://schemas.openxmlformats.org/drawingml/2006/chart">
            <c:chart xmlns:c="http://schemas.openxmlformats.org/drawingml/2006/chart" xmlns:r="http://schemas.openxmlformats.org/officeDocument/2006/relationships" r:id="rId3"/>
          </a:graphicData>
        </a:graphic>
      </p:graphicFrame>
      <p:sp>
        <p:nvSpPr>
          <p:cNvPr id="2" name="タイトル 1"/>
          <p:cNvSpPr>
            <a:spLocks noGrp="1"/>
          </p:cNvSpPr>
          <p:nvPr>
            <p:ph type="title"/>
          </p:nvPr>
        </p:nvSpPr>
        <p:spPr/>
        <p:txBody>
          <a:bodyPr/>
          <a:lstStyle/>
          <a:p>
            <a:r>
              <a:rPr lang="ja-JP" altLang="en-US" dirty="0" smtClean="0"/>
              <a:t>財務</a:t>
            </a:r>
            <a:r>
              <a:rPr lang="ja-JP" altLang="en-US" dirty="0"/>
              <a:t>基盤の強化（中期財政シミュレーション）</a:t>
            </a:r>
            <a:endParaRPr kumimoji="1" lang="ja-JP" altLang="en-US" dirty="0"/>
          </a:p>
        </p:txBody>
      </p:sp>
      <p:sp>
        <p:nvSpPr>
          <p:cNvPr id="6" name="スライド番号プレースホルダー 5"/>
          <p:cNvSpPr>
            <a:spLocks noGrp="1"/>
          </p:cNvSpPr>
          <p:nvPr>
            <p:ph type="sldNum" sz="quarter" idx="12"/>
          </p:nvPr>
        </p:nvSpPr>
        <p:spPr>
          <a:xfrm>
            <a:off x="-58733" y="0"/>
            <a:ext cx="755576"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付録</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n-cs"/>
              </a:rPr>
              <a:t>11</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 name="テキスト ボックス 8"/>
          <p:cNvSpPr txBox="1"/>
          <p:nvPr/>
        </p:nvSpPr>
        <p:spPr>
          <a:xfrm>
            <a:off x="1227051" y="467688"/>
            <a:ext cx="4981402" cy="276999"/>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srgbClr val="FF0000"/>
              </a:solidFill>
              <a:effectLst/>
              <a:uLnTx/>
              <a:uFillTx/>
              <a:latin typeface="Calibri" panose="020F0502020204030204"/>
              <a:ea typeface="游ゴシック" panose="020B0400000000000000" pitchFamily="50" charset="-128"/>
              <a:cs typeface="+mn-cs"/>
            </a:endParaRPr>
          </a:p>
        </p:txBody>
      </p:sp>
      <p:sp>
        <p:nvSpPr>
          <p:cNvPr id="4" name="角丸四角形 3"/>
          <p:cNvSpPr/>
          <p:nvPr/>
        </p:nvSpPr>
        <p:spPr>
          <a:xfrm>
            <a:off x="120188" y="416796"/>
            <a:ext cx="7195128" cy="327891"/>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solidFill>
                  <a:prstClr val="black"/>
                </a:solidFill>
                <a:effectLst/>
                <a:uLnTx/>
                <a:uFillTx/>
                <a:latin typeface="メイリオ"/>
                <a:ea typeface="メイリオ"/>
                <a:cs typeface="+mn-cs"/>
              </a:rPr>
              <a:t>社会との共創を軸とした資金の好循環により</a:t>
            </a:r>
            <a:r>
              <a:rPr kumimoji="1" lang="ja-JP" altLang="en-US" sz="1600" b="0" i="0" u="none" strike="noStrike" kern="1200" cap="none" spc="0" normalizeH="0" baseline="0" noProof="0" dirty="0">
                <a:ln>
                  <a:noFill/>
                </a:ln>
                <a:solidFill>
                  <a:srgbClr val="C00000"/>
                </a:solidFill>
                <a:effectLst/>
                <a:uLnTx/>
                <a:uFillTx/>
                <a:latin typeface="メイリオ"/>
                <a:ea typeface="メイリオ"/>
                <a:cs typeface="+mn-cs"/>
              </a:rPr>
              <a:t>財務基盤強化</a:t>
            </a:r>
            <a:r>
              <a:rPr kumimoji="1" lang="ja-JP" altLang="en-US" sz="1600" b="0" i="0" u="none" strike="noStrike" kern="1200" cap="none" spc="0" normalizeH="0" baseline="0" noProof="0" dirty="0">
                <a:ln>
                  <a:noFill/>
                </a:ln>
                <a:solidFill>
                  <a:prstClr val="black"/>
                </a:solidFill>
                <a:effectLst/>
                <a:uLnTx/>
                <a:uFillTx/>
                <a:latin typeface="メイリオ"/>
                <a:ea typeface="メイリオ"/>
                <a:cs typeface="+mn-cs"/>
              </a:rPr>
              <a:t>を実現</a:t>
            </a:r>
          </a:p>
        </p:txBody>
      </p:sp>
      <p:sp>
        <p:nvSpPr>
          <p:cNvPr id="10" name="角丸四角形 9"/>
          <p:cNvSpPr/>
          <p:nvPr/>
        </p:nvSpPr>
        <p:spPr>
          <a:xfrm>
            <a:off x="5148521" y="901230"/>
            <a:ext cx="3679595" cy="486995"/>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メイリオ"/>
                <a:ea typeface="メイリオ"/>
                <a:cs typeface="+mn-cs"/>
              </a:rPr>
              <a:t>○組織対組織の大型共同研究等外部資金の獲得</a:t>
            </a:r>
            <a:endParaRPr kumimoji="1" lang="en-US" altLang="ja-JP" sz="1100" b="0"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メイリオ"/>
                <a:ea typeface="メイリオ"/>
                <a:cs typeface="+mn-cs"/>
              </a:rPr>
              <a:t>○基金（寄附金）収入拡大による安定財源の獲得</a:t>
            </a:r>
            <a:endParaRPr kumimoji="1" lang="ja-JP" altLang="en-US" sz="11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1" name="正方形/長方形 10"/>
          <p:cNvSpPr/>
          <p:nvPr/>
        </p:nvSpPr>
        <p:spPr>
          <a:xfrm>
            <a:off x="-2847552" y="347086"/>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「基盤強化」を削除</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13012844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図 22"/>
          <p:cNvPicPr>
            <a:picLocks noChangeAspect="1"/>
          </p:cNvPicPr>
          <p:nvPr/>
        </p:nvPicPr>
        <p:blipFill rotWithShape="1">
          <a:blip r:embed="rId3" cstate="print">
            <a:extLst>
              <a:ext uri="{28A0092B-C50C-407E-A947-70E740481C1C}">
                <a14:useLocalDpi xmlns:a14="http://schemas.microsoft.com/office/drawing/2010/main" val="0"/>
              </a:ext>
            </a:extLst>
          </a:blip>
          <a:srcRect l="24811" t="10086" r="25567" b="10250"/>
          <a:stretch/>
        </p:blipFill>
        <p:spPr>
          <a:xfrm>
            <a:off x="519210" y="348751"/>
            <a:ext cx="5507420" cy="6253897"/>
          </a:xfrm>
          <a:prstGeom prst="rect">
            <a:avLst/>
          </a:prstGeom>
        </p:spPr>
      </p:pic>
      <p:pic>
        <p:nvPicPr>
          <p:cNvPr id="102" name="図 101"/>
          <p:cNvPicPr>
            <a:picLocks noChangeAspect="1"/>
          </p:cNvPicPr>
          <p:nvPr/>
        </p:nvPicPr>
        <p:blipFill rotWithShape="1">
          <a:blip r:embed="rId4" cstate="print">
            <a:extLst>
              <a:ext uri="{28A0092B-C50C-407E-A947-70E740481C1C}">
                <a14:useLocalDpi xmlns:a14="http://schemas.microsoft.com/office/drawing/2010/main" val="0"/>
              </a:ext>
            </a:extLst>
          </a:blip>
          <a:srcRect t="11510" b="19337"/>
          <a:stretch/>
        </p:blipFill>
        <p:spPr>
          <a:xfrm>
            <a:off x="3917276" y="83525"/>
            <a:ext cx="5165090" cy="1940489"/>
          </a:xfrm>
          <a:prstGeom prst="ellipse">
            <a:avLst/>
          </a:prstGeom>
        </p:spPr>
      </p:pic>
      <p:pic>
        <p:nvPicPr>
          <p:cNvPr id="72" name="図 71"/>
          <p:cNvPicPr>
            <a:picLocks noChangeAspect="1"/>
          </p:cNvPicPr>
          <p:nvPr/>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l="-1" t="-1705" r="11870" b="22110"/>
          <a:stretch/>
        </p:blipFill>
        <p:spPr>
          <a:xfrm>
            <a:off x="5414189" y="1092584"/>
            <a:ext cx="2577649" cy="2443325"/>
          </a:xfrm>
          <a:prstGeom prst="rect">
            <a:avLst/>
          </a:prstGeom>
          <a:ln w="63500" cap="rnd">
            <a:noFill/>
          </a:ln>
          <a:effectLst>
            <a:glow rad="114300">
              <a:schemeClr val="bg1"/>
            </a:glow>
          </a:effectLst>
          <a:scene3d>
            <a:camera prst="orthographicFront"/>
            <a:lightRig rig="contrasting" dir="t">
              <a:rot lat="0" lon="0" rev="3000000"/>
            </a:lightRig>
          </a:scene3d>
          <a:sp3d>
            <a:contourClr>
              <a:srgbClr val="333333"/>
            </a:contourClr>
          </a:sp3d>
        </p:spPr>
      </p:pic>
      <p:grpSp>
        <p:nvGrpSpPr>
          <p:cNvPr id="73" name="グループ化 72"/>
          <p:cNvGrpSpPr/>
          <p:nvPr/>
        </p:nvGrpSpPr>
        <p:grpSpPr>
          <a:xfrm>
            <a:off x="4820279" y="3563007"/>
            <a:ext cx="4032448" cy="3039641"/>
            <a:chOff x="4716016" y="3374695"/>
            <a:chExt cx="4032448" cy="3039641"/>
          </a:xfrm>
        </p:grpSpPr>
        <p:grpSp>
          <p:nvGrpSpPr>
            <p:cNvPr id="8" name="グループ化 7"/>
            <p:cNvGrpSpPr/>
            <p:nvPr/>
          </p:nvGrpSpPr>
          <p:grpSpPr>
            <a:xfrm>
              <a:off x="4716016" y="3374695"/>
              <a:ext cx="4032448" cy="3039641"/>
              <a:chOff x="4272574" y="1872655"/>
              <a:chExt cx="4032448" cy="2743398"/>
            </a:xfrm>
          </p:grpSpPr>
          <p:grpSp>
            <p:nvGrpSpPr>
              <p:cNvPr id="9" name="グループ化 37"/>
              <p:cNvGrpSpPr/>
              <p:nvPr/>
            </p:nvGrpSpPr>
            <p:grpSpPr>
              <a:xfrm>
                <a:off x="4272574" y="1872655"/>
                <a:ext cx="4032448" cy="2743398"/>
                <a:chOff x="4172766" y="1353872"/>
                <a:chExt cx="5376596" cy="3657864"/>
              </a:xfrm>
            </p:grpSpPr>
            <p:pic>
              <p:nvPicPr>
                <p:cNvPr id="12" name="図 11"/>
                <p:cNvPicPr>
                  <a:picLocks noChangeAspect="1"/>
                </p:cNvPicPr>
                <p:nvPr/>
              </p:nvPicPr>
              <p:blipFill rotWithShape="1">
                <a:blip r:embed="rId6" cstate="print">
                  <a:extLst>
                    <a:ext uri="{28A0092B-C50C-407E-A947-70E740481C1C}">
                      <a14:useLocalDpi xmlns:a14="http://schemas.microsoft.com/office/drawing/2010/main" val="0"/>
                    </a:ext>
                  </a:extLst>
                </a:blip>
                <a:srcRect l="24782" t="17071" r="8260" b="6533"/>
                <a:stretch/>
              </p:blipFill>
              <p:spPr>
                <a:xfrm>
                  <a:off x="4172766" y="1353872"/>
                  <a:ext cx="5376596" cy="3657864"/>
                </a:xfrm>
                <a:prstGeom prst="roundRect">
                  <a:avLst>
                    <a:gd name="adj" fmla="val 2747"/>
                  </a:avLst>
                </a:prstGeom>
                <a:noFill/>
                <a:ln w="38100">
                  <a:solidFill>
                    <a:schemeClr val="accent5">
                      <a:lumMod val="75000"/>
                    </a:schemeClr>
                  </a:solidFill>
                </a:ln>
              </p:spPr>
            </p:pic>
            <p:sp>
              <p:nvSpPr>
                <p:cNvPr id="13" name="正方形/長方形 12"/>
                <p:cNvSpPr/>
                <p:nvPr/>
              </p:nvSpPr>
              <p:spPr>
                <a:xfrm>
                  <a:off x="6320933" y="1457931"/>
                  <a:ext cx="1182276" cy="291364"/>
                </a:xfrm>
                <a:prstGeom prst="rect">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14" name="二等辺三角形 40"/>
                <p:cNvSpPr/>
                <p:nvPr/>
              </p:nvSpPr>
              <p:spPr>
                <a:xfrm rot="5668109">
                  <a:off x="7526755" y="1479246"/>
                  <a:ext cx="108441" cy="278667"/>
                </a:xfrm>
                <a:prstGeom prst="triangle">
                  <a:avLst>
                    <a:gd name="adj" fmla="val 16216"/>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15" name="テキスト ボックス 14"/>
                <p:cNvSpPr txBox="1"/>
                <p:nvPr/>
              </p:nvSpPr>
              <p:spPr>
                <a:xfrm>
                  <a:off x="6256328" y="1498579"/>
                  <a:ext cx="1311488" cy="232286"/>
                </a:xfrm>
                <a:prstGeom prst="rect">
                  <a:avLst/>
                </a:prstGeom>
                <a:noFill/>
                <a:ln w="12700">
                  <a:noFill/>
                </a:ln>
              </p:spPr>
              <p:txBody>
                <a:bodyPr wrap="square" lIns="27000" tIns="27000" rIns="27000" bIns="27000"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a:ea typeface="メイリオ"/>
                      <a:cs typeface="メイリオ" panose="020B0604030504040204" pitchFamily="50" charset="-128"/>
                    </a:rPr>
                    <a:t>箕面キャンパス</a:t>
                  </a:r>
                </a:p>
              </p:txBody>
            </p:sp>
            <p:sp>
              <p:nvSpPr>
                <p:cNvPr id="16" name="正方形/長方形 15"/>
                <p:cNvSpPr/>
                <p:nvPr/>
              </p:nvSpPr>
              <p:spPr>
                <a:xfrm>
                  <a:off x="8093941" y="3524382"/>
                  <a:ext cx="1182276" cy="291364"/>
                </a:xfrm>
                <a:prstGeom prst="rect">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17" name="二等辺三角形 43"/>
                <p:cNvSpPr/>
                <p:nvPr/>
              </p:nvSpPr>
              <p:spPr>
                <a:xfrm rot="19930952">
                  <a:off x="8293829" y="3270089"/>
                  <a:ext cx="111915" cy="375622"/>
                </a:xfrm>
                <a:prstGeom prst="triangle">
                  <a:avLst>
                    <a:gd name="adj" fmla="val 16216"/>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18" name="テキスト ボックス 17"/>
                <p:cNvSpPr txBox="1"/>
                <p:nvPr/>
              </p:nvSpPr>
              <p:spPr>
                <a:xfrm>
                  <a:off x="8013442" y="3569888"/>
                  <a:ext cx="1311488" cy="232286"/>
                </a:xfrm>
                <a:prstGeom prst="rect">
                  <a:avLst/>
                </a:prstGeom>
                <a:noFill/>
                <a:ln w="12700">
                  <a:noFill/>
                </a:ln>
              </p:spPr>
              <p:txBody>
                <a:bodyPr wrap="square" lIns="27000" tIns="27000" rIns="27000" bIns="27000"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a:ea typeface="メイリオ"/>
                      <a:cs typeface="メイリオ" panose="020B0604030504040204" pitchFamily="50" charset="-128"/>
                    </a:rPr>
                    <a:t>吹田キャンパス</a:t>
                  </a:r>
                </a:p>
              </p:txBody>
            </p:sp>
            <p:sp>
              <p:nvSpPr>
                <p:cNvPr id="19" name="正方形/長方形 18"/>
                <p:cNvSpPr/>
                <p:nvPr/>
              </p:nvSpPr>
              <p:spPr>
                <a:xfrm>
                  <a:off x="4681957" y="3267168"/>
                  <a:ext cx="1182276" cy="256107"/>
                </a:xfrm>
                <a:prstGeom prst="rect">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20" name="二等辺三角形 46"/>
                <p:cNvSpPr/>
                <p:nvPr/>
              </p:nvSpPr>
              <p:spPr>
                <a:xfrm rot="11456429">
                  <a:off x="4917571" y="3376863"/>
                  <a:ext cx="155532" cy="732976"/>
                </a:xfrm>
                <a:prstGeom prst="triangle">
                  <a:avLst>
                    <a:gd name="adj" fmla="val 16216"/>
                  </a:avLst>
                </a:prstGeom>
                <a:solidFill>
                  <a:srgbClr val="263993"/>
                </a:solidFill>
                <a:ln w="25400" cap="flat" cmpd="sng" algn="ctr">
                  <a:noFill/>
                  <a:prstDash val="solid"/>
                </a:ln>
                <a:effectLst/>
              </p:spPr>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ja-JP" altLang="en-US" sz="900" b="1" i="1" u="none" strike="noStrike" kern="0" cap="none" spc="0" normalizeH="0" baseline="0" noProof="0">
                    <a:ln>
                      <a:noFill/>
                    </a:ln>
                    <a:solidFill>
                      <a:prstClr val="white"/>
                    </a:solidFill>
                    <a:effectLst/>
                    <a:uLnTx/>
                    <a:uFillTx/>
                    <a:latin typeface="メイリオ"/>
                    <a:ea typeface="メイリオ"/>
                    <a:cs typeface="+mn-cs"/>
                  </a:endParaRPr>
                </a:p>
              </p:txBody>
            </p:sp>
            <p:sp>
              <p:nvSpPr>
                <p:cNvPr id="21" name="テキスト ボックス 20"/>
                <p:cNvSpPr txBox="1"/>
                <p:nvPr/>
              </p:nvSpPr>
              <p:spPr>
                <a:xfrm>
                  <a:off x="4624367" y="3296709"/>
                  <a:ext cx="1311488" cy="232286"/>
                </a:xfrm>
                <a:prstGeom prst="rect">
                  <a:avLst/>
                </a:prstGeom>
                <a:noFill/>
                <a:ln w="12700">
                  <a:noFill/>
                </a:ln>
              </p:spPr>
              <p:txBody>
                <a:bodyPr wrap="square" lIns="27000" tIns="27000" rIns="27000" bIns="27000"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a:ea typeface="メイリオ"/>
                      <a:cs typeface="メイリオ" panose="020B0604030504040204" pitchFamily="50" charset="-128"/>
                    </a:rPr>
                    <a:t>豊中キャンパス</a:t>
                  </a:r>
                </a:p>
              </p:txBody>
            </p:sp>
          </p:grpSp>
          <p:sp>
            <p:nvSpPr>
              <p:cNvPr id="10" name="正方形/長方形 9"/>
              <p:cNvSpPr/>
              <p:nvPr/>
            </p:nvSpPr>
            <p:spPr>
              <a:xfrm>
                <a:off x="4346646" y="2825002"/>
                <a:ext cx="1114360" cy="391831"/>
              </a:xfrm>
              <a:prstGeom prst="rect">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350" b="1" i="0" u="none" strike="noStrike" kern="0" cap="none" spc="0" normalizeH="0" baseline="0" noProof="0">
                  <a:ln>
                    <a:noFill/>
                  </a:ln>
                  <a:solidFill>
                    <a:srgbClr val="FFFFFF"/>
                  </a:solidFill>
                  <a:effectLst/>
                  <a:uLnTx/>
                  <a:uFillTx/>
                  <a:latin typeface="メイリオ"/>
                  <a:ea typeface="メイリオ"/>
                  <a:cs typeface="+mn-cs"/>
                </a:endParaRPr>
              </a:p>
            </p:txBody>
          </p:sp>
          <p:sp>
            <p:nvSpPr>
              <p:cNvPr id="11" name="AutoShape 3"/>
              <p:cNvSpPr>
                <a:spLocks noChangeAspect="1" noChangeArrowheads="1" noTextEdit="1"/>
              </p:cNvSpPr>
              <p:nvPr/>
            </p:nvSpPr>
            <p:spPr bwMode="auto">
              <a:xfrm>
                <a:off x="6074569" y="2282950"/>
                <a:ext cx="715566" cy="91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ja-JP" altLang="en-US" sz="1350" b="1" i="0" u="none" strike="noStrike" kern="0" cap="none" spc="0" normalizeH="0" baseline="0" noProof="0">
                  <a:ln>
                    <a:noFill/>
                  </a:ln>
                  <a:solidFill>
                    <a:srgbClr val="2C287F"/>
                  </a:solidFill>
                  <a:effectLst/>
                  <a:uLnTx/>
                  <a:uFillTx/>
                  <a:latin typeface="メイリオ"/>
                  <a:ea typeface="メイリオ"/>
                  <a:cs typeface="+mn-cs"/>
                </a:endParaRPr>
              </a:p>
            </p:txBody>
          </p:sp>
        </p:grpSp>
        <p:sp>
          <p:nvSpPr>
            <p:cNvPr id="25" name="楕円 24"/>
            <p:cNvSpPr/>
            <p:nvPr/>
          </p:nvSpPr>
          <p:spPr>
            <a:xfrm>
              <a:off x="6504972" y="4630775"/>
              <a:ext cx="93779" cy="58079"/>
            </a:xfrm>
            <a:prstGeom prst="ellipse">
              <a:avLst/>
            </a:prstGeom>
            <a:solidFill>
              <a:srgbClr val="00B050"/>
            </a:solidFill>
            <a:ln w="12700" cap="flat" cmpd="sng" algn="ctr">
              <a:solidFill>
                <a:srgbClr val="00B05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a:ln>
                  <a:noFill/>
                </a:ln>
                <a:solidFill>
                  <a:prstClr val="white"/>
                </a:solidFill>
                <a:effectLst/>
                <a:uLnTx/>
                <a:uFillTx/>
                <a:latin typeface="メイリオ"/>
                <a:ea typeface="メイリオ"/>
                <a:cs typeface="+mn-cs"/>
              </a:endParaRPr>
            </a:p>
          </p:txBody>
        </p:sp>
        <p:sp>
          <p:nvSpPr>
            <p:cNvPr id="26" name="Freeform 5"/>
            <p:cNvSpPr>
              <a:spLocks/>
            </p:cNvSpPr>
            <p:nvPr/>
          </p:nvSpPr>
          <p:spPr bwMode="auto">
            <a:xfrm>
              <a:off x="6576513" y="3751665"/>
              <a:ext cx="674442" cy="899354"/>
            </a:xfrm>
            <a:custGeom>
              <a:avLst/>
              <a:gdLst>
                <a:gd name="T0" fmla="*/ 601 w 601"/>
                <a:gd name="T1" fmla="*/ 0 h 767"/>
                <a:gd name="T2" fmla="*/ 601 w 601"/>
                <a:gd name="T3" fmla="*/ 0 h 767"/>
                <a:gd name="T4" fmla="*/ 593 w 601"/>
                <a:gd name="T5" fmla="*/ 36 h 767"/>
                <a:gd name="T6" fmla="*/ 582 w 601"/>
                <a:gd name="T7" fmla="*/ 72 h 767"/>
                <a:gd name="T8" fmla="*/ 570 w 601"/>
                <a:gd name="T9" fmla="*/ 106 h 767"/>
                <a:gd name="T10" fmla="*/ 558 w 601"/>
                <a:gd name="T11" fmla="*/ 140 h 767"/>
                <a:gd name="T12" fmla="*/ 544 w 601"/>
                <a:gd name="T13" fmla="*/ 172 h 767"/>
                <a:gd name="T14" fmla="*/ 529 w 601"/>
                <a:gd name="T15" fmla="*/ 203 h 767"/>
                <a:gd name="T16" fmla="*/ 513 w 601"/>
                <a:gd name="T17" fmla="*/ 233 h 767"/>
                <a:gd name="T18" fmla="*/ 496 w 601"/>
                <a:gd name="T19" fmla="*/ 263 h 767"/>
                <a:gd name="T20" fmla="*/ 479 w 601"/>
                <a:gd name="T21" fmla="*/ 290 h 767"/>
                <a:gd name="T22" fmla="*/ 460 w 601"/>
                <a:gd name="T23" fmla="*/ 318 h 767"/>
                <a:gd name="T24" fmla="*/ 442 w 601"/>
                <a:gd name="T25" fmla="*/ 344 h 767"/>
                <a:gd name="T26" fmla="*/ 423 w 601"/>
                <a:gd name="T27" fmla="*/ 369 h 767"/>
                <a:gd name="T28" fmla="*/ 403 w 601"/>
                <a:gd name="T29" fmla="*/ 394 h 767"/>
                <a:gd name="T30" fmla="*/ 382 w 601"/>
                <a:gd name="T31" fmla="*/ 417 h 767"/>
                <a:gd name="T32" fmla="*/ 363 w 601"/>
                <a:gd name="T33" fmla="*/ 438 h 767"/>
                <a:gd name="T34" fmla="*/ 343 w 601"/>
                <a:gd name="T35" fmla="*/ 460 h 767"/>
                <a:gd name="T36" fmla="*/ 302 w 601"/>
                <a:gd name="T37" fmla="*/ 499 h 767"/>
                <a:gd name="T38" fmla="*/ 263 w 601"/>
                <a:gd name="T39" fmla="*/ 534 h 767"/>
                <a:gd name="T40" fmla="*/ 226 w 601"/>
                <a:gd name="T41" fmla="*/ 565 h 767"/>
                <a:gd name="T42" fmla="*/ 190 w 601"/>
                <a:gd name="T43" fmla="*/ 593 h 767"/>
                <a:gd name="T44" fmla="*/ 158 w 601"/>
                <a:gd name="T45" fmla="*/ 615 h 767"/>
                <a:gd name="T46" fmla="*/ 129 w 601"/>
                <a:gd name="T47" fmla="*/ 634 h 767"/>
                <a:gd name="T48" fmla="*/ 106 w 601"/>
                <a:gd name="T49" fmla="*/ 649 h 767"/>
                <a:gd name="T50" fmla="*/ 87 w 601"/>
                <a:gd name="T51" fmla="*/ 659 h 767"/>
                <a:gd name="T52" fmla="*/ 65 w 601"/>
                <a:gd name="T53" fmla="*/ 627 h 767"/>
                <a:gd name="T54" fmla="*/ 0 w 601"/>
                <a:gd name="T55" fmla="*/ 767 h 767"/>
                <a:gd name="T56" fmla="*/ 153 w 601"/>
                <a:gd name="T57" fmla="*/ 753 h 767"/>
                <a:gd name="T58" fmla="*/ 134 w 601"/>
                <a:gd name="T59" fmla="*/ 725 h 767"/>
                <a:gd name="T60" fmla="*/ 134 w 601"/>
                <a:gd name="T61" fmla="*/ 725 h 767"/>
                <a:gd name="T62" fmla="*/ 177 w 601"/>
                <a:gd name="T63" fmla="*/ 692 h 767"/>
                <a:gd name="T64" fmla="*/ 217 w 601"/>
                <a:gd name="T65" fmla="*/ 658 h 767"/>
                <a:gd name="T66" fmla="*/ 256 w 601"/>
                <a:gd name="T67" fmla="*/ 624 h 767"/>
                <a:gd name="T68" fmla="*/ 290 w 601"/>
                <a:gd name="T69" fmla="*/ 590 h 767"/>
                <a:gd name="T70" fmla="*/ 323 w 601"/>
                <a:gd name="T71" fmla="*/ 558 h 767"/>
                <a:gd name="T72" fmla="*/ 354 w 601"/>
                <a:gd name="T73" fmla="*/ 524 h 767"/>
                <a:gd name="T74" fmla="*/ 381 w 601"/>
                <a:gd name="T75" fmla="*/ 492 h 767"/>
                <a:gd name="T76" fmla="*/ 407 w 601"/>
                <a:gd name="T77" fmla="*/ 460 h 767"/>
                <a:gd name="T78" fmla="*/ 431 w 601"/>
                <a:gd name="T79" fmla="*/ 428 h 767"/>
                <a:gd name="T80" fmla="*/ 453 w 601"/>
                <a:gd name="T81" fmla="*/ 397 h 767"/>
                <a:gd name="T82" fmla="*/ 472 w 601"/>
                <a:gd name="T83" fmla="*/ 367 h 767"/>
                <a:gd name="T84" fmla="*/ 490 w 601"/>
                <a:gd name="T85" fmla="*/ 337 h 767"/>
                <a:gd name="T86" fmla="*/ 507 w 601"/>
                <a:gd name="T87" fmla="*/ 308 h 767"/>
                <a:gd name="T88" fmla="*/ 521 w 601"/>
                <a:gd name="T89" fmla="*/ 281 h 767"/>
                <a:gd name="T90" fmla="*/ 534 w 601"/>
                <a:gd name="T91" fmla="*/ 253 h 767"/>
                <a:gd name="T92" fmla="*/ 546 w 601"/>
                <a:gd name="T93" fmla="*/ 227 h 767"/>
                <a:gd name="T94" fmla="*/ 556 w 601"/>
                <a:gd name="T95" fmla="*/ 202 h 767"/>
                <a:gd name="T96" fmla="*/ 564 w 601"/>
                <a:gd name="T97" fmla="*/ 178 h 767"/>
                <a:gd name="T98" fmla="*/ 572 w 601"/>
                <a:gd name="T99" fmla="*/ 155 h 767"/>
                <a:gd name="T100" fmla="*/ 578 w 601"/>
                <a:gd name="T101" fmla="*/ 134 h 767"/>
                <a:gd name="T102" fmla="*/ 588 w 601"/>
                <a:gd name="T103" fmla="*/ 96 h 767"/>
                <a:gd name="T104" fmla="*/ 595 w 601"/>
                <a:gd name="T105" fmla="*/ 62 h 767"/>
                <a:gd name="T106" fmla="*/ 599 w 601"/>
                <a:gd name="T107" fmla="*/ 36 h 767"/>
                <a:gd name="T108" fmla="*/ 601 w 601"/>
                <a:gd name="T109" fmla="*/ 16 h 767"/>
                <a:gd name="T110" fmla="*/ 601 w 601"/>
                <a:gd name="T111" fmla="*/ 0 h 767"/>
                <a:gd name="T112" fmla="*/ 601 w 601"/>
                <a:gd name="T113" fmla="*/ 0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1" h="767">
                  <a:moveTo>
                    <a:pt x="601" y="0"/>
                  </a:moveTo>
                  <a:lnTo>
                    <a:pt x="601" y="0"/>
                  </a:lnTo>
                  <a:lnTo>
                    <a:pt x="593" y="36"/>
                  </a:lnTo>
                  <a:lnTo>
                    <a:pt x="582" y="72"/>
                  </a:lnTo>
                  <a:lnTo>
                    <a:pt x="570" y="106"/>
                  </a:lnTo>
                  <a:lnTo>
                    <a:pt x="558" y="140"/>
                  </a:lnTo>
                  <a:lnTo>
                    <a:pt x="544" y="172"/>
                  </a:lnTo>
                  <a:lnTo>
                    <a:pt x="529" y="203"/>
                  </a:lnTo>
                  <a:lnTo>
                    <a:pt x="513" y="233"/>
                  </a:lnTo>
                  <a:lnTo>
                    <a:pt x="496" y="263"/>
                  </a:lnTo>
                  <a:lnTo>
                    <a:pt x="479" y="290"/>
                  </a:lnTo>
                  <a:lnTo>
                    <a:pt x="460" y="318"/>
                  </a:lnTo>
                  <a:lnTo>
                    <a:pt x="442" y="344"/>
                  </a:lnTo>
                  <a:lnTo>
                    <a:pt x="423" y="369"/>
                  </a:lnTo>
                  <a:lnTo>
                    <a:pt x="403" y="394"/>
                  </a:lnTo>
                  <a:lnTo>
                    <a:pt x="382" y="417"/>
                  </a:lnTo>
                  <a:lnTo>
                    <a:pt x="363" y="438"/>
                  </a:lnTo>
                  <a:lnTo>
                    <a:pt x="343" y="460"/>
                  </a:lnTo>
                  <a:lnTo>
                    <a:pt x="302" y="499"/>
                  </a:lnTo>
                  <a:lnTo>
                    <a:pt x="263" y="534"/>
                  </a:lnTo>
                  <a:lnTo>
                    <a:pt x="226" y="565"/>
                  </a:lnTo>
                  <a:lnTo>
                    <a:pt x="190" y="593"/>
                  </a:lnTo>
                  <a:lnTo>
                    <a:pt x="158" y="615"/>
                  </a:lnTo>
                  <a:lnTo>
                    <a:pt x="129" y="634"/>
                  </a:lnTo>
                  <a:lnTo>
                    <a:pt x="106" y="649"/>
                  </a:lnTo>
                  <a:lnTo>
                    <a:pt x="87" y="659"/>
                  </a:lnTo>
                  <a:lnTo>
                    <a:pt x="65" y="627"/>
                  </a:lnTo>
                  <a:lnTo>
                    <a:pt x="0" y="767"/>
                  </a:lnTo>
                  <a:lnTo>
                    <a:pt x="153" y="753"/>
                  </a:lnTo>
                  <a:lnTo>
                    <a:pt x="134" y="725"/>
                  </a:lnTo>
                  <a:lnTo>
                    <a:pt x="134" y="725"/>
                  </a:lnTo>
                  <a:lnTo>
                    <a:pt x="177" y="692"/>
                  </a:lnTo>
                  <a:lnTo>
                    <a:pt x="217" y="658"/>
                  </a:lnTo>
                  <a:lnTo>
                    <a:pt x="256" y="624"/>
                  </a:lnTo>
                  <a:lnTo>
                    <a:pt x="290" y="590"/>
                  </a:lnTo>
                  <a:lnTo>
                    <a:pt x="323" y="558"/>
                  </a:lnTo>
                  <a:lnTo>
                    <a:pt x="354" y="524"/>
                  </a:lnTo>
                  <a:lnTo>
                    <a:pt x="381" y="492"/>
                  </a:lnTo>
                  <a:lnTo>
                    <a:pt x="407" y="460"/>
                  </a:lnTo>
                  <a:lnTo>
                    <a:pt x="431" y="428"/>
                  </a:lnTo>
                  <a:lnTo>
                    <a:pt x="453" y="397"/>
                  </a:lnTo>
                  <a:lnTo>
                    <a:pt x="472" y="367"/>
                  </a:lnTo>
                  <a:lnTo>
                    <a:pt x="490" y="337"/>
                  </a:lnTo>
                  <a:lnTo>
                    <a:pt x="507" y="308"/>
                  </a:lnTo>
                  <a:lnTo>
                    <a:pt x="521" y="281"/>
                  </a:lnTo>
                  <a:lnTo>
                    <a:pt x="534" y="253"/>
                  </a:lnTo>
                  <a:lnTo>
                    <a:pt x="546" y="227"/>
                  </a:lnTo>
                  <a:lnTo>
                    <a:pt x="556" y="202"/>
                  </a:lnTo>
                  <a:lnTo>
                    <a:pt x="564" y="178"/>
                  </a:lnTo>
                  <a:lnTo>
                    <a:pt x="572" y="155"/>
                  </a:lnTo>
                  <a:lnTo>
                    <a:pt x="578" y="134"/>
                  </a:lnTo>
                  <a:lnTo>
                    <a:pt x="588" y="96"/>
                  </a:lnTo>
                  <a:lnTo>
                    <a:pt x="595" y="62"/>
                  </a:lnTo>
                  <a:lnTo>
                    <a:pt x="599" y="36"/>
                  </a:lnTo>
                  <a:lnTo>
                    <a:pt x="601" y="16"/>
                  </a:lnTo>
                  <a:lnTo>
                    <a:pt x="601" y="0"/>
                  </a:lnTo>
                  <a:lnTo>
                    <a:pt x="601" y="0"/>
                  </a:lnTo>
                  <a:close/>
                </a:path>
              </a:pathLst>
            </a:custGeom>
            <a:solidFill>
              <a:srgbClr val="FABE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1" lang="ja-JP" altLang="en-US" sz="1350" b="1" i="0" u="none" strike="noStrike" kern="1200" cap="none" spc="0" normalizeH="0" baseline="0" noProof="0">
                <a:ln>
                  <a:noFill/>
                </a:ln>
                <a:solidFill>
                  <a:srgbClr val="2C287F"/>
                </a:solidFill>
                <a:effectLst/>
                <a:uLnTx/>
                <a:uFillTx/>
                <a:latin typeface="メイリオ"/>
                <a:ea typeface="メイリオ"/>
                <a:cs typeface="+mn-cs"/>
              </a:endParaRPr>
            </a:p>
          </p:txBody>
        </p:sp>
        <p:sp>
          <p:nvSpPr>
            <p:cNvPr id="27" name="二等辺三角形 72"/>
            <p:cNvSpPr/>
            <p:nvPr/>
          </p:nvSpPr>
          <p:spPr>
            <a:xfrm rot="6121284">
              <a:off x="6001924" y="4306810"/>
              <a:ext cx="246284" cy="796537"/>
            </a:xfrm>
            <a:prstGeom prst="triangle">
              <a:avLst>
                <a:gd name="adj" fmla="val 0"/>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350" b="1" i="0" u="none" strike="noStrike" kern="0" cap="none" spc="0" normalizeH="0" baseline="0" noProof="0">
                <a:ln>
                  <a:noFill/>
                </a:ln>
                <a:solidFill>
                  <a:srgbClr val="FFFFFF"/>
                </a:solidFill>
                <a:effectLst/>
                <a:uLnTx/>
                <a:uFillTx/>
                <a:latin typeface="メイリオ"/>
                <a:ea typeface="メイリオ"/>
                <a:cs typeface="+mn-cs"/>
              </a:endParaRPr>
            </a:p>
          </p:txBody>
        </p:sp>
        <p:sp>
          <p:nvSpPr>
            <p:cNvPr id="28" name="テキスト ボックス 27"/>
            <p:cNvSpPr txBox="1"/>
            <p:nvPr/>
          </p:nvSpPr>
          <p:spPr>
            <a:xfrm>
              <a:off x="4832133" y="4457246"/>
              <a:ext cx="1072315" cy="423859"/>
            </a:xfrm>
            <a:prstGeom prst="rect">
              <a:avLst/>
            </a:prstGeom>
            <a:noFill/>
            <a:ln w="12700">
              <a:noFill/>
            </a:ln>
          </p:spPr>
          <p:txBody>
            <a:bodyPr wrap="square" lIns="27000" tIns="27000" rIns="27000" bIns="2700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OU</a:t>
              </a: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グローバルキャンパス</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endParaRPr>
            </a:p>
          </p:txBody>
        </p:sp>
      </p:grpSp>
      <p:sp>
        <p:nvSpPr>
          <p:cNvPr id="68" name="正方形/長方形 67"/>
          <p:cNvSpPr/>
          <p:nvPr/>
        </p:nvSpPr>
        <p:spPr>
          <a:xfrm>
            <a:off x="5814145" y="5601640"/>
            <a:ext cx="888869" cy="396000"/>
          </a:xfrm>
          <a:prstGeom prst="rect">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350" b="1" i="0" u="none" strike="noStrike" kern="0" cap="none" spc="0" normalizeH="0" baseline="0" noProof="0">
              <a:ln>
                <a:noFill/>
              </a:ln>
              <a:solidFill>
                <a:srgbClr val="FFFFFF"/>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kumimoji="1" lang="ja-JP" altLang="en-US" dirty="0" smtClean="0"/>
              <a:t>大阪大学の立地</a:t>
            </a:r>
            <a:endParaRPr kumimoji="1" lang="ja-JP" altLang="en-US" dirty="0"/>
          </a:p>
        </p:txBody>
      </p:sp>
      <p:sp>
        <p:nvSpPr>
          <p:cNvPr id="3" name="スライド番号プレースホルダー 2"/>
          <p:cNvSpPr>
            <a:spLocks noGrp="1"/>
          </p:cNvSpPr>
          <p:nvPr>
            <p:ph type="sldNum" sz="quarter" idx="12"/>
          </p:nvPr>
        </p:nvSpPr>
        <p:spPr>
          <a:xfrm>
            <a:off x="-72008" y="0"/>
            <a:ext cx="755576" cy="350544"/>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付録</a:t>
            </a:r>
            <a:r>
              <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mn-cs"/>
              </a:rPr>
              <a:t>12</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50" name="グループ化 49"/>
          <p:cNvGrpSpPr/>
          <p:nvPr/>
        </p:nvGrpSpPr>
        <p:grpSpPr>
          <a:xfrm>
            <a:off x="696053" y="2216057"/>
            <a:ext cx="5030355" cy="3644570"/>
            <a:chOff x="4908536" y="1002450"/>
            <a:chExt cx="2653809" cy="1730424"/>
          </a:xfrm>
        </p:grpSpPr>
        <p:grpSp>
          <p:nvGrpSpPr>
            <p:cNvPr id="30" name="グループ化 29"/>
            <p:cNvGrpSpPr/>
            <p:nvPr/>
          </p:nvGrpSpPr>
          <p:grpSpPr>
            <a:xfrm>
              <a:off x="4908536" y="1002450"/>
              <a:ext cx="2418712" cy="1730424"/>
              <a:chOff x="5243916" y="1596760"/>
              <a:chExt cx="3521774" cy="2303159"/>
            </a:xfrm>
            <a:effectLst/>
          </p:grpSpPr>
          <p:sp>
            <p:nvSpPr>
              <p:cNvPr id="32" name="円/楕円 31"/>
              <p:cNvSpPr/>
              <p:nvPr/>
            </p:nvSpPr>
            <p:spPr>
              <a:xfrm>
                <a:off x="6418612" y="1981629"/>
                <a:ext cx="1172382" cy="766711"/>
              </a:xfrm>
              <a:prstGeom prst="ellipse">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3" name="円/楕円 32"/>
              <p:cNvSpPr/>
              <p:nvPr/>
            </p:nvSpPr>
            <p:spPr>
              <a:xfrm>
                <a:off x="5923890" y="1792749"/>
                <a:ext cx="2161826" cy="1413785"/>
              </a:xfrm>
              <a:prstGeom prst="ellipse">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4" name="円/楕円 33"/>
              <p:cNvSpPr/>
              <p:nvPr/>
            </p:nvSpPr>
            <p:spPr>
              <a:xfrm>
                <a:off x="5243916" y="1596760"/>
                <a:ext cx="3521774" cy="2303159"/>
              </a:xfrm>
              <a:prstGeom prst="ellipse">
                <a:avLst/>
              </a:prstGeom>
              <a:noFill/>
              <a:ln w="127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40" name="テキスト ボックス 39"/>
            <p:cNvSpPr txBox="1"/>
            <p:nvPr/>
          </p:nvSpPr>
          <p:spPr>
            <a:xfrm>
              <a:off x="6084569" y="1688318"/>
              <a:ext cx="255111" cy="101460"/>
            </a:xfrm>
            <a:prstGeom prst="rect">
              <a:avLst/>
            </a:prstGeom>
            <a:noFill/>
          </p:spPr>
          <p:txBody>
            <a:bodyPr vert="horz" wrap="none" lIns="0" tIns="0" rIns="0" bIns="0" rtlCol="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glow rad="63500">
                      <a:srgbClr val="C00000">
                        <a:lumMod val="75000"/>
                      </a:srgbClr>
                    </a:glow>
                  </a:effectLst>
                  <a:uLnTx/>
                  <a:uFillTx/>
                  <a:latin typeface="メイリオ"/>
                  <a:ea typeface="メイリオ"/>
                  <a:cs typeface="+mn-cs"/>
                </a:rPr>
                <a:t>大阪</a:t>
              </a:r>
              <a:endParaRPr kumimoji="1" lang="ja-JP" altLang="en-US" sz="1200" b="1" i="0" u="none" strike="noStrike" kern="1200" cap="none" spc="0" normalizeH="0" baseline="0" noProof="0" dirty="0">
                <a:ln>
                  <a:noFill/>
                </a:ln>
                <a:solidFill>
                  <a:prstClr val="white"/>
                </a:solidFill>
                <a:effectLst>
                  <a:glow rad="63500">
                    <a:srgbClr val="C00000">
                      <a:lumMod val="75000"/>
                    </a:srgbClr>
                  </a:glow>
                </a:effectLst>
                <a:uLnTx/>
                <a:uFillTx/>
                <a:latin typeface="メイリオ"/>
                <a:ea typeface="メイリオ"/>
                <a:cs typeface="+mn-cs"/>
              </a:endParaRPr>
            </a:p>
          </p:txBody>
        </p:sp>
        <p:grpSp>
          <p:nvGrpSpPr>
            <p:cNvPr id="41" name="グループ化 40"/>
            <p:cNvGrpSpPr/>
            <p:nvPr/>
          </p:nvGrpSpPr>
          <p:grpSpPr>
            <a:xfrm>
              <a:off x="7006352" y="1174090"/>
              <a:ext cx="555993" cy="247383"/>
              <a:chOff x="12009025" y="2468796"/>
              <a:chExt cx="745968" cy="257230"/>
            </a:xfrm>
          </p:grpSpPr>
          <p:sp>
            <p:nvSpPr>
              <p:cNvPr id="42" name="テキスト ボックス 41"/>
              <p:cNvSpPr txBox="1"/>
              <p:nvPr/>
            </p:nvSpPr>
            <p:spPr>
              <a:xfrm>
                <a:off x="12009025" y="2468796"/>
                <a:ext cx="745968" cy="257230"/>
              </a:xfrm>
              <a:prstGeom prst="ellipse">
                <a:avLst/>
              </a:prstGeom>
              <a:solidFill>
                <a:srgbClr val="7030A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43" name="テキスト ボックス 42"/>
              <p:cNvSpPr txBox="1"/>
              <p:nvPr/>
            </p:nvSpPr>
            <p:spPr>
              <a:xfrm>
                <a:off x="12189088" y="2533662"/>
                <a:ext cx="385846" cy="141477"/>
              </a:xfrm>
              <a:prstGeom prst="rect">
                <a:avLst/>
              </a:prstGeom>
              <a:noFill/>
            </p:spPr>
            <p:txBody>
              <a:bodyPr vert="horz" wrap="none" lIns="0" tIns="0" rIns="0" bIns="0" rtlCol="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mn-cs"/>
                  </a:rPr>
                  <a:t>関西</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endParaRPr>
              </a:p>
            </p:txBody>
          </p:sp>
        </p:grpSp>
        <p:sp>
          <p:nvSpPr>
            <p:cNvPr id="44" name="テキスト ボックス 43"/>
            <p:cNvSpPr txBox="1"/>
            <p:nvPr/>
          </p:nvSpPr>
          <p:spPr>
            <a:xfrm>
              <a:off x="6420296" y="1943172"/>
              <a:ext cx="408435" cy="159839"/>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奈良</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5" name="テキスト ボックス 44"/>
            <p:cNvSpPr txBox="1"/>
            <p:nvPr/>
          </p:nvSpPr>
          <p:spPr>
            <a:xfrm>
              <a:off x="5886769" y="2088474"/>
              <a:ext cx="408435" cy="159839"/>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和歌山</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6" name="テキスト ボックス 45"/>
            <p:cNvSpPr txBox="1"/>
            <p:nvPr/>
          </p:nvSpPr>
          <p:spPr>
            <a:xfrm>
              <a:off x="5517953" y="1207234"/>
              <a:ext cx="408435" cy="159839"/>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兵庫</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7" name="テキスト ボックス 46"/>
            <p:cNvSpPr txBox="1"/>
            <p:nvPr/>
          </p:nvSpPr>
          <p:spPr>
            <a:xfrm>
              <a:off x="6427798" y="1398816"/>
              <a:ext cx="408435" cy="149961"/>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京都</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8" name="テキスト ボックス 47"/>
            <p:cNvSpPr txBox="1"/>
            <p:nvPr/>
          </p:nvSpPr>
          <p:spPr>
            <a:xfrm>
              <a:off x="6675750" y="1259957"/>
              <a:ext cx="408435" cy="149961"/>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滋賀</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9" name="テキスト ボックス 48"/>
            <p:cNvSpPr txBox="1"/>
            <p:nvPr/>
          </p:nvSpPr>
          <p:spPr>
            <a:xfrm>
              <a:off x="6950977" y="1501248"/>
              <a:ext cx="408435" cy="149961"/>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三重</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grpSp>
      <p:sp>
        <p:nvSpPr>
          <p:cNvPr id="76" name="テキスト ボックス 75"/>
          <p:cNvSpPr txBox="1"/>
          <p:nvPr/>
        </p:nvSpPr>
        <p:spPr>
          <a:xfrm>
            <a:off x="6476024" y="2788087"/>
            <a:ext cx="408435" cy="159839"/>
          </a:xfrm>
          <a:prstGeom prst="rect">
            <a:avLst/>
          </a:prstGeom>
          <a:noFill/>
        </p:spPr>
        <p:txBody>
          <a:bodyPr vert="horz" wrap="non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大阪</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77" name="円/楕円 76"/>
          <p:cNvSpPr/>
          <p:nvPr/>
        </p:nvSpPr>
        <p:spPr>
          <a:xfrm>
            <a:off x="6749340" y="2780703"/>
            <a:ext cx="45719" cy="45719"/>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5" name="楕円 64"/>
          <p:cNvSpPr/>
          <p:nvPr/>
        </p:nvSpPr>
        <p:spPr>
          <a:xfrm>
            <a:off x="7406914" y="5783602"/>
            <a:ext cx="102692" cy="55536"/>
          </a:xfrm>
          <a:prstGeom prst="ellipse">
            <a:avLst/>
          </a:prstGeom>
          <a:solidFill>
            <a:srgbClr val="C00000"/>
          </a:solidFill>
          <a:ln w="12700" cap="flat" cmpd="sng" algn="ctr">
            <a:solidFill>
              <a:srgbClr val="C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66" name="二等辺三角形 72"/>
          <p:cNvSpPr/>
          <p:nvPr/>
        </p:nvSpPr>
        <p:spPr>
          <a:xfrm rot="6121284">
            <a:off x="6962337" y="5417769"/>
            <a:ext cx="148596" cy="796537"/>
          </a:xfrm>
          <a:prstGeom prst="triangle">
            <a:avLst>
              <a:gd name="adj" fmla="val 0"/>
            </a:avLst>
          </a:prstGeom>
          <a:solidFill>
            <a:schemeClr val="accent5">
              <a:lumMod val="7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350" b="1" i="0" u="none" strike="noStrike" kern="0" cap="none" spc="0" normalizeH="0" baseline="0" noProof="0">
              <a:ln>
                <a:noFill/>
              </a:ln>
              <a:solidFill>
                <a:srgbClr val="FFFFFF"/>
              </a:solidFill>
              <a:effectLst/>
              <a:uLnTx/>
              <a:uFillTx/>
              <a:latin typeface="メイリオ"/>
              <a:ea typeface="メイリオ"/>
              <a:cs typeface="+mn-cs"/>
            </a:endParaRPr>
          </a:p>
        </p:txBody>
      </p:sp>
      <p:sp>
        <p:nvSpPr>
          <p:cNvPr id="67" name="テキスト ボックス 66"/>
          <p:cNvSpPr txBox="1"/>
          <p:nvPr/>
        </p:nvSpPr>
        <p:spPr>
          <a:xfrm>
            <a:off x="5732489" y="5610492"/>
            <a:ext cx="1072315" cy="423859"/>
          </a:xfrm>
          <a:prstGeom prst="rect">
            <a:avLst/>
          </a:prstGeom>
          <a:noFill/>
          <a:ln w="12700">
            <a:noFill/>
          </a:ln>
        </p:spPr>
        <p:txBody>
          <a:bodyPr wrap="square" lIns="27000" tIns="27000" rIns="27000" bIns="27000"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グローバル</a:t>
            </a:r>
            <a:endParaRPr kumimoji="1" lang="en-US" altLang="ja-JP" sz="12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white"/>
                </a:solidFill>
                <a:effectLst/>
                <a:uLnTx/>
                <a:uFillTx/>
                <a:latin typeface="メイリオ"/>
                <a:ea typeface="メイリオ"/>
                <a:cs typeface="メイリオ" panose="020B0604030504040204" pitchFamily="50" charset="-128"/>
              </a:rPr>
              <a:t>ビレッジ</a:t>
            </a:r>
            <a:endParaRPr kumimoji="1" lang="ja-JP" altLang="en-US" sz="12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endParaRPr>
          </a:p>
        </p:txBody>
      </p:sp>
      <p:sp>
        <p:nvSpPr>
          <p:cNvPr id="31" name="円/楕円 30"/>
          <p:cNvSpPr/>
          <p:nvPr/>
        </p:nvSpPr>
        <p:spPr>
          <a:xfrm>
            <a:off x="694176" y="2910742"/>
            <a:ext cx="626505" cy="380461"/>
          </a:xfrm>
          <a:prstGeom prst="ellipse">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3" name="円/楕円 112"/>
          <p:cNvSpPr/>
          <p:nvPr/>
        </p:nvSpPr>
        <p:spPr>
          <a:xfrm>
            <a:off x="2161185" y="3415984"/>
            <a:ext cx="527674" cy="300904"/>
          </a:xfrm>
          <a:prstGeom prst="ellipse">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6" name="円/楕円 115"/>
          <p:cNvSpPr/>
          <p:nvPr/>
        </p:nvSpPr>
        <p:spPr>
          <a:xfrm>
            <a:off x="2283340" y="3826022"/>
            <a:ext cx="424536" cy="242090"/>
          </a:xfrm>
          <a:prstGeom prst="ellipse">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39" name="図 38"/>
          <p:cNvPicPr>
            <a:picLocks noChangeAspect="1"/>
          </p:cNvPicPr>
          <p:nvPr/>
        </p:nvPicPr>
        <p:blipFill rotWithShape="1">
          <a:blip r:embed="rId7" cstate="print">
            <a:extLst>
              <a:ext uri="{28A0092B-C50C-407E-A947-70E740481C1C}">
                <a14:useLocalDpi xmlns:a14="http://schemas.microsoft.com/office/drawing/2010/main" val="0"/>
              </a:ext>
            </a:extLst>
          </a:blip>
          <a:srcRect b="7773"/>
          <a:stretch/>
        </p:blipFill>
        <p:spPr>
          <a:xfrm>
            <a:off x="2872940" y="2481976"/>
            <a:ext cx="489040" cy="644500"/>
          </a:xfrm>
          <a:prstGeom prst="rect">
            <a:avLst/>
          </a:prstGeom>
          <a:effectLst>
            <a:glow rad="88900">
              <a:schemeClr val="bg1"/>
            </a:glow>
          </a:effectLst>
        </p:spPr>
      </p:pic>
      <p:sp>
        <p:nvSpPr>
          <p:cNvPr id="117" name="円/楕円 116"/>
          <p:cNvSpPr/>
          <p:nvPr/>
        </p:nvSpPr>
        <p:spPr>
          <a:xfrm>
            <a:off x="3498178" y="3471359"/>
            <a:ext cx="390804" cy="178390"/>
          </a:xfrm>
          <a:prstGeom prst="ellipse">
            <a:avLst/>
          </a:prstGeom>
          <a:noFill/>
          <a:ln w="38100">
            <a:solidFill>
              <a:schemeClr val="accent3">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0" name="円/楕円 119"/>
          <p:cNvSpPr/>
          <p:nvPr/>
        </p:nvSpPr>
        <p:spPr>
          <a:xfrm>
            <a:off x="2973850" y="3436613"/>
            <a:ext cx="325207" cy="156514"/>
          </a:xfrm>
          <a:prstGeom prst="ellipse">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21" name="図 120"/>
          <p:cNvPicPr>
            <a:picLocks noChangeAspect="1"/>
          </p:cNvPicPr>
          <p:nvPr/>
        </p:nvPicPr>
        <p:blipFill rotWithShape="1">
          <a:blip r:embed="rId8">
            <a:extLst>
              <a:ext uri="{28A0092B-C50C-407E-A947-70E740481C1C}">
                <a14:useLocalDpi xmlns:a14="http://schemas.microsoft.com/office/drawing/2010/main" val="0"/>
              </a:ext>
            </a:extLst>
          </a:blip>
          <a:srcRect l="59462" t="14812" r="11562" b="42610"/>
          <a:stretch/>
        </p:blipFill>
        <p:spPr>
          <a:xfrm>
            <a:off x="-11325" y="3568920"/>
            <a:ext cx="1646218" cy="1626060"/>
          </a:xfrm>
          <a:prstGeom prst="rect">
            <a:avLst/>
          </a:prstGeom>
        </p:spPr>
      </p:pic>
      <p:pic>
        <p:nvPicPr>
          <p:cNvPr id="52" name="図 51"/>
          <p:cNvPicPr>
            <a:picLocks noChangeAspect="1"/>
          </p:cNvPicPr>
          <p:nvPr/>
        </p:nvPicPr>
        <p:blipFill>
          <a:blip r:embed="rId9"/>
          <a:stretch>
            <a:fillRect/>
          </a:stretch>
        </p:blipFill>
        <p:spPr>
          <a:xfrm rot="18571857" flipH="1">
            <a:off x="5395631" y="1884037"/>
            <a:ext cx="1138023" cy="1428750"/>
          </a:xfrm>
          <a:prstGeom prst="rect">
            <a:avLst/>
          </a:prstGeom>
        </p:spPr>
      </p:pic>
      <p:sp>
        <p:nvSpPr>
          <p:cNvPr id="53" name="円/楕円 52"/>
          <p:cNvSpPr/>
          <p:nvPr/>
        </p:nvSpPr>
        <p:spPr>
          <a:xfrm>
            <a:off x="5233068" y="613730"/>
            <a:ext cx="1172398" cy="1172398"/>
          </a:xfrm>
          <a:prstGeom prst="ellipse">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7" name="Freeform 5"/>
          <p:cNvSpPr>
            <a:spLocks/>
          </p:cNvSpPr>
          <p:nvPr/>
        </p:nvSpPr>
        <p:spPr bwMode="auto">
          <a:xfrm rot="20728366" flipH="1">
            <a:off x="718449" y="3734797"/>
            <a:ext cx="1790776" cy="630257"/>
          </a:xfrm>
          <a:custGeom>
            <a:avLst/>
            <a:gdLst>
              <a:gd name="T0" fmla="*/ 319 w 323"/>
              <a:gd name="T1" fmla="*/ 98 h 142"/>
              <a:gd name="T2" fmla="*/ 313 w 323"/>
              <a:gd name="T3" fmla="*/ 70 h 142"/>
              <a:gd name="T4" fmla="*/ 313 w 323"/>
              <a:gd name="T5" fmla="*/ 70 h 142"/>
              <a:gd name="T6" fmla="*/ 308 w 323"/>
              <a:gd name="T7" fmla="*/ 83 h 142"/>
              <a:gd name="T8" fmla="*/ 305 w 323"/>
              <a:gd name="T9" fmla="*/ 80 h 142"/>
              <a:gd name="T10" fmla="*/ 297 w 323"/>
              <a:gd name="T11" fmla="*/ 71 h 142"/>
              <a:gd name="T12" fmla="*/ 285 w 323"/>
              <a:gd name="T13" fmla="*/ 59 h 142"/>
              <a:gd name="T14" fmla="*/ 266 w 323"/>
              <a:gd name="T15" fmla="*/ 45 h 142"/>
              <a:gd name="T16" fmla="*/ 243 w 323"/>
              <a:gd name="T17" fmla="*/ 30 h 142"/>
              <a:gd name="T18" fmla="*/ 242 w 323"/>
              <a:gd name="T19" fmla="*/ 29 h 142"/>
              <a:gd name="T20" fmla="*/ 213 w 323"/>
              <a:gd name="T21" fmla="*/ 16 h 142"/>
              <a:gd name="T22" fmla="*/ 181 w 323"/>
              <a:gd name="T23" fmla="*/ 6 h 142"/>
              <a:gd name="T24" fmla="*/ 149 w 323"/>
              <a:gd name="T25" fmla="*/ 1 h 142"/>
              <a:gd name="T26" fmla="*/ 117 w 323"/>
              <a:gd name="T27" fmla="*/ 1 h 142"/>
              <a:gd name="T28" fmla="*/ 89 w 323"/>
              <a:gd name="T29" fmla="*/ 6 h 142"/>
              <a:gd name="T30" fmla="*/ 65 w 323"/>
              <a:gd name="T31" fmla="*/ 14 h 142"/>
              <a:gd name="T32" fmla="*/ 46 w 323"/>
              <a:gd name="T33" fmla="*/ 26 h 142"/>
              <a:gd name="T34" fmla="*/ 32 w 323"/>
              <a:gd name="T35" fmla="*/ 38 h 142"/>
              <a:gd name="T36" fmla="*/ 24 w 323"/>
              <a:gd name="T37" fmla="*/ 48 h 142"/>
              <a:gd name="T38" fmla="*/ 23 w 323"/>
              <a:gd name="T39" fmla="*/ 50 h 142"/>
              <a:gd name="T40" fmla="*/ 18 w 323"/>
              <a:gd name="T41" fmla="*/ 59 h 142"/>
              <a:gd name="T42" fmla="*/ 17 w 323"/>
              <a:gd name="T43" fmla="*/ 61 h 142"/>
              <a:gd name="T44" fmla="*/ 0 w 323"/>
              <a:gd name="T45" fmla="*/ 100 h 142"/>
              <a:gd name="T46" fmla="*/ 1 w 323"/>
              <a:gd name="T47" fmla="*/ 98 h 142"/>
              <a:gd name="T48" fmla="*/ 6 w 323"/>
              <a:gd name="T49" fmla="*/ 89 h 142"/>
              <a:gd name="T50" fmla="*/ 7 w 323"/>
              <a:gd name="T51" fmla="*/ 87 h 142"/>
              <a:gd name="T52" fmla="*/ 15 w 323"/>
              <a:gd name="T53" fmla="*/ 77 h 142"/>
              <a:gd name="T54" fmla="*/ 29 w 323"/>
              <a:gd name="T55" fmla="*/ 65 h 142"/>
              <a:gd name="T56" fmla="*/ 48 w 323"/>
              <a:gd name="T57" fmla="*/ 53 h 142"/>
              <a:gd name="T58" fmla="*/ 72 w 323"/>
              <a:gd name="T59" fmla="*/ 45 h 142"/>
              <a:gd name="T60" fmla="*/ 100 w 323"/>
              <a:gd name="T61" fmla="*/ 40 h 142"/>
              <a:gd name="T62" fmla="*/ 131 w 323"/>
              <a:gd name="T63" fmla="*/ 40 h 142"/>
              <a:gd name="T64" fmla="*/ 164 w 323"/>
              <a:gd name="T65" fmla="*/ 45 h 142"/>
              <a:gd name="T66" fmla="*/ 195 w 323"/>
              <a:gd name="T67" fmla="*/ 55 h 142"/>
              <a:gd name="T68" fmla="*/ 224 w 323"/>
              <a:gd name="T69" fmla="*/ 68 h 142"/>
              <a:gd name="T70" fmla="*/ 226 w 323"/>
              <a:gd name="T71" fmla="*/ 69 h 142"/>
              <a:gd name="T72" fmla="*/ 249 w 323"/>
              <a:gd name="T73" fmla="*/ 84 h 142"/>
              <a:gd name="T74" fmla="*/ 267 w 323"/>
              <a:gd name="T75" fmla="*/ 98 h 142"/>
              <a:gd name="T76" fmla="*/ 280 w 323"/>
              <a:gd name="T77" fmla="*/ 110 h 142"/>
              <a:gd name="T78" fmla="*/ 287 w 323"/>
              <a:gd name="T79" fmla="*/ 119 h 142"/>
              <a:gd name="T80" fmla="*/ 290 w 323"/>
              <a:gd name="T81" fmla="*/ 122 h 142"/>
              <a:gd name="T82" fmla="*/ 284 w 323"/>
              <a:gd name="T83" fmla="*/ 135 h 142"/>
              <a:gd name="T84" fmla="*/ 284 w 323"/>
              <a:gd name="T85" fmla="*/ 135 h 142"/>
              <a:gd name="T86" fmla="*/ 301 w 323"/>
              <a:gd name="T87" fmla="*/ 137 h 142"/>
              <a:gd name="T88" fmla="*/ 323 w 323"/>
              <a:gd name="T89" fmla="*/ 142 h 142"/>
              <a:gd name="T90" fmla="*/ 319 w 323"/>
              <a:gd name="T91" fmla="*/ 9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3" h="142">
                <a:moveTo>
                  <a:pt x="319" y="98"/>
                </a:moveTo>
                <a:cubicBezTo>
                  <a:pt x="317" y="89"/>
                  <a:pt x="316" y="82"/>
                  <a:pt x="313" y="70"/>
                </a:cubicBezTo>
                <a:cubicBezTo>
                  <a:pt x="313" y="70"/>
                  <a:pt x="313" y="70"/>
                  <a:pt x="313" y="70"/>
                </a:cubicBezTo>
                <a:cubicBezTo>
                  <a:pt x="312" y="74"/>
                  <a:pt x="310" y="79"/>
                  <a:pt x="308" y="83"/>
                </a:cubicBezTo>
                <a:cubicBezTo>
                  <a:pt x="307" y="82"/>
                  <a:pt x="306" y="81"/>
                  <a:pt x="305" y="80"/>
                </a:cubicBezTo>
                <a:cubicBezTo>
                  <a:pt x="302" y="77"/>
                  <a:pt x="300" y="74"/>
                  <a:pt x="297" y="71"/>
                </a:cubicBezTo>
                <a:cubicBezTo>
                  <a:pt x="293" y="67"/>
                  <a:pt x="289" y="63"/>
                  <a:pt x="285" y="59"/>
                </a:cubicBezTo>
                <a:cubicBezTo>
                  <a:pt x="279" y="54"/>
                  <a:pt x="273" y="49"/>
                  <a:pt x="266" y="45"/>
                </a:cubicBezTo>
                <a:cubicBezTo>
                  <a:pt x="259" y="39"/>
                  <a:pt x="251" y="35"/>
                  <a:pt x="243" y="30"/>
                </a:cubicBezTo>
                <a:cubicBezTo>
                  <a:pt x="243" y="30"/>
                  <a:pt x="242" y="30"/>
                  <a:pt x="242" y="29"/>
                </a:cubicBezTo>
                <a:cubicBezTo>
                  <a:pt x="232" y="24"/>
                  <a:pt x="223" y="20"/>
                  <a:pt x="213" y="16"/>
                </a:cubicBezTo>
                <a:cubicBezTo>
                  <a:pt x="202" y="12"/>
                  <a:pt x="192" y="9"/>
                  <a:pt x="181" y="6"/>
                </a:cubicBezTo>
                <a:cubicBezTo>
                  <a:pt x="170" y="4"/>
                  <a:pt x="159" y="2"/>
                  <a:pt x="149" y="1"/>
                </a:cubicBezTo>
                <a:cubicBezTo>
                  <a:pt x="138" y="0"/>
                  <a:pt x="127" y="0"/>
                  <a:pt x="117" y="1"/>
                </a:cubicBezTo>
                <a:cubicBezTo>
                  <a:pt x="107" y="2"/>
                  <a:pt x="98" y="3"/>
                  <a:pt x="89" y="6"/>
                </a:cubicBezTo>
                <a:cubicBezTo>
                  <a:pt x="80" y="8"/>
                  <a:pt x="72" y="11"/>
                  <a:pt x="65" y="14"/>
                </a:cubicBezTo>
                <a:cubicBezTo>
                  <a:pt x="58" y="17"/>
                  <a:pt x="52" y="21"/>
                  <a:pt x="46" y="26"/>
                </a:cubicBezTo>
                <a:cubicBezTo>
                  <a:pt x="41" y="29"/>
                  <a:pt x="36" y="34"/>
                  <a:pt x="32" y="38"/>
                </a:cubicBezTo>
                <a:cubicBezTo>
                  <a:pt x="29" y="41"/>
                  <a:pt x="27" y="45"/>
                  <a:pt x="24" y="48"/>
                </a:cubicBezTo>
                <a:cubicBezTo>
                  <a:pt x="24" y="49"/>
                  <a:pt x="24" y="49"/>
                  <a:pt x="23" y="50"/>
                </a:cubicBezTo>
                <a:cubicBezTo>
                  <a:pt x="22" y="53"/>
                  <a:pt x="20" y="56"/>
                  <a:pt x="18" y="59"/>
                </a:cubicBezTo>
                <a:cubicBezTo>
                  <a:pt x="18" y="60"/>
                  <a:pt x="18" y="60"/>
                  <a:pt x="17" y="61"/>
                </a:cubicBezTo>
                <a:cubicBezTo>
                  <a:pt x="0" y="100"/>
                  <a:pt x="0" y="100"/>
                  <a:pt x="0" y="100"/>
                </a:cubicBezTo>
                <a:cubicBezTo>
                  <a:pt x="0" y="99"/>
                  <a:pt x="1" y="99"/>
                  <a:pt x="1" y="98"/>
                </a:cubicBezTo>
                <a:cubicBezTo>
                  <a:pt x="2" y="95"/>
                  <a:pt x="4" y="92"/>
                  <a:pt x="6" y="89"/>
                </a:cubicBezTo>
                <a:cubicBezTo>
                  <a:pt x="6" y="88"/>
                  <a:pt x="7" y="88"/>
                  <a:pt x="7" y="87"/>
                </a:cubicBezTo>
                <a:cubicBezTo>
                  <a:pt x="9" y="84"/>
                  <a:pt x="12" y="80"/>
                  <a:pt x="15" y="77"/>
                </a:cubicBezTo>
                <a:cubicBezTo>
                  <a:pt x="19" y="73"/>
                  <a:pt x="24" y="68"/>
                  <a:pt x="29" y="65"/>
                </a:cubicBezTo>
                <a:cubicBezTo>
                  <a:pt x="34" y="60"/>
                  <a:pt x="41" y="56"/>
                  <a:pt x="48" y="53"/>
                </a:cubicBezTo>
                <a:cubicBezTo>
                  <a:pt x="55" y="50"/>
                  <a:pt x="63" y="47"/>
                  <a:pt x="72" y="45"/>
                </a:cubicBezTo>
                <a:cubicBezTo>
                  <a:pt x="81" y="42"/>
                  <a:pt x="90" y="41"/>
                  <a:pt x="100" y="40"/>
                </a:cubicBezTo>
                <a:cubicBezTo>
                  <a:pt x="110" y="39"/>
                  <a:pt x="120" y="39"/>
                  <a:pt x="131" y="40"/>
                </a:cubicBezTo>
                <a:cubicBezTo>
                  <a:pt x="142" y="41"/>
                  <a:pt x="153" y="43"/>
                  <a:pt x="164" y="45"/>
                </a:cubicBezTo>
                <a:cubicBezTo>
                  <a:pt x="174" y="48"/>
                  <a:pt x="185" y="51"/>
                  <a:pt x="195" y="55"/>
                </a:cubicBezTo>
                <a:cubicBezTo>
                  <a:pt x="205" y="59"/>
                  <a:pt x="215" y="63"/>
                  <a:pt x="224" y="68"/>
                </a:cubicBezTo>
                <a:cubicBezTo>
                  <a:pt x="225" y="69"/>
                  <a:pt x="225" y="69"/>
                  <a:pt x="226" y="69"/>
                </a:cubicBezTo>
                <a:cubicBezTo>
                  <a:pt x="234" y="74"/>
                  <a:pt x="242" y="78"/>
                  <a:pt x="249" y="84"/>
                </a:cubicBezTo>
                <a:cubicBezTo>
                  <a:pt x="255" y="88"/>
                  <a:pt x="261" y="93"/>
                  <a:pt x="267" y="98"/>
                </a:cubicBezTo>
                <a:cubicBezTo>
                  <a:pt x="272" y="102"/>
                  <a:pt x="276" y="106"/>
                  <a:pt x="280" y="110"/>
                </a:cubicBezTo>
                <a:cubicBezTo>
                  <a:pt x="282" y="113"/>
                  <a:pt x="285" y="116"/>
                  <a:pt x="287" y="119"/>
                </a:cubicBezTo>
                <a:cubicBezTo>
                  <a:pt x="288" y="120"/>
                  <a:pt x="289" y="121"/>
                  <a:pt x="290" y="122"/>
                </a:cubicBezTo>
                <a:cubicBezTo>
                  <a:pt x="284" y="135"/>
                  <a:pt x="284" y="135"/>
                  <a:pt x="284" y="135"/>
                </a:cubicBezTo>
                <a:cubicBezTo>
                  <a:pt x="284" y="135"/>
                  <a:pt x="284" y="135"/>
                  <a:pt x="284" y="135"/>
                </a:cubicBezTo>
                <a:cubicBezTo>
                  <a:pt x="290" y="136"/>
                  <a:pt x="294" y="136"/>
                  <a:pt x="301" y="137"/>
                </a:cubicBezTo>
                <a:cubicBezTo>
                  <a:pt x="307" y="138"/>
                  <a:pt x="313" y="139"/>
                  <a:pt x="323" y="142"/>
                </a:cubicBezTo>
                <a:cubicBezTo>
                  <a:pt x="322" y="133"/>
                  <a:pt x="322" y="118"/>
                  <a:pt x="319" y="98"/>
                </a:cubicBezTo>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8" name="テキスト ボックス 57"/>
          <p:cNvSpPr txBox="1"/>
          <p:nvPr/>
        </p:nvSpPr>
        <p:spPr>
          <a:xfrm>
            <a:off x="4689638" y="1287126"/>
            <a:ext cx="27655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smtClean="0">
                <a:ln>
                  <a:noFill/>
                </a:ln>
                <a:solidFill>
                  <a:prstClr val="black"/>
                </a:solidFill>
                <a:effectLst/>
                <a:uLnTx/>
                <a:uFillTx/>
                <a:latin typeface="メイリオ"/>
                <a:ea typeface="メイリオ"/>
                <a:cs typeface="+mn-cs"/>
              </a:rPr>
              <a:t>ASEAN CAMPUS</a:t>
            </a:r>
            <a:endParaRPr kumimoji="1" lang="ja-JP" altLang="en-US" sz="18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9" name="フリーフォーム 58"/>
          <p:cNvSpPr/>
          <p:nvPr/>
        </p:nvSpPr>
        <p:spPr>
          <a:xfrm>
            <a:off x="1722900" y="3958541"/>
            <a:ext cx="786319" cy="1195233"/>
          </a:xfrm>
          <a:custGeom>
            <a:avLst/>
            <a:gdLst>
              <a:gd name="connsiteX0" fmla="*/ 702527 w 702527"/>
              <a:gd name="connsiteY0" fmla="*/ 0 h 802887"/>
              <a:gd name="connsiteX1" fmla="*/ 0 w 702527"/>
              <a:gd name="connsiteY1" fmla="*/ 802887 h 802887"/>
            </a:gdLst>
            <a:ahLst/>
            <a:cxnLst>
              <a:cxn ang="0">
                <a:pos x="connsiteX0" y="connsiteY0"/>
              </a:cxn>
              <a:cxn ang="0">
                <a:pos x="connsiteX1" y="connsiteY1"/>
              </a:cxn>
            </a:cxnLst>
            <a:rect l="l" t="t" r="r" b="b"/>
            <a:pathLst>
              <a:path w="702527" h="802887">
                <a:moveTo>
                  <a:pt x="702527" y="0"/>
                </a:moveTo>
                <a:lnTo>
                  <a:pt x="0" y="802887"/>
                </a:lnTo>
              </a:path>
            </a:pathLst>
          </a:cu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08" name="図 10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1528" y="5114359"/>
            <a:ext cx="1212094" cy="932126"/>
          </a:xfrm>
          <a:prstGeom prst="rect">
            <a:avLst/>
          </a:prstGeom>
          <a:ln w="38100">
            <a:solidFill>
              <a:schemeClr val="bg1"/>
            </a:solidFill>
          </a:ln>
          <a:effectLst>
            <a:outerShdw blurRad="50800" dist="38100" dir="2700000" algn="tl" rotWithShape="0">
              <a:prstClr val="black">
                <a:alpha val="40000"/>
              </a:prstClr>
            </a:outerShdw>
          </a:effectLst>
        </p:spPr>
      </p:pic>
      <p:sp>
        <p:nvSpPr>
          <p:cNvPr id="122" name="テキスト ボックス 121"/>
          <p:cNvSpPr txBox="1"/>
          <p:nvPr/>
        </p:nvSpPr>
        <p:spPr>
          <a:xfrm>
            <a:off x="1899337" y="4112075"/>
            <a:ext cx="1145680" cy="236405"/>
          </a:xfrm>
          <a:prstGeom prst="rect">
            <a:avLst/>
          </a:prstGeom>
          <a:solidFill>
            <a:schemeClr val="bg1"/>
          </a:solidFill>
          <a:ln w="19050">
            <a:solidFill>
              <a:schemeClr val="accent3">
                <a:lumMod val="75000"/>
              </a:schemeClr>
            </a:solidFill>
          </a:ln>
        </p:spPr>
        <p:txBody>
          <a:bodyPr vert="horz" wrap="none" lIns="72000" tIns="36000" rIns="7200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300" b="1" i="0" u="none" strike="noStrike" kern="1200" cap="none" spc="0" normalizeH="0" baseline="0" noProof="0" dirty="0">
                <a:ln>
                  <a:noFill/>
                </a:ln>
                <a:solidFill>
                  <a:prstClr val="black"/>
                </a:solidFill>
                <a:effectLst/>
                <a:uLnTx/>
                <a:uFillTx/>
                <a:latin typeface="メイリオ"/>
                <a:ea typeface="メイリオ"/>
                <a:cs typeface="+mn-cs"/>
              </a:rPr>
              <a:t>関西国際空港</a:t>
            </a:r>
            <a:endParaRPr kumimoji="1" lang="ja-JP" altLang="en-US" sz="13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0" name="フリーフォーム 59"/>
          <p:cNvSpPr/>
          <p:nvPr/>
        </p:nvSpPr>
        <p:spPr>
          <a:xfrm>
            <a:off x="3637985" y="3558683"/>
            <a:ext cx="552812" cy="1199498"/>
          </a:xfrm>
          <a:custGeom>
            <a:avLst/>
            <a:gdLst>
              <a:gd name="connsiteX0" fmla="*/ 0 w 552812"/>
              <a:gd name="connsiteY0" fmla="*/ 0 h 1199498"/>
              <a:gd name="connsiteX1" fmla="*/ 552812 w 552812"/>
              <a:gd name="connsiteY1" fmla="*/ 1199498 h 1199498"/>
            </a:gdLst>
            <a:ahLst/>
            <a:cxnLst>
              <a:cxn ang="0">
                <a:pos x="connsiteX0" y="connsiteY0"/>
              </a:cxn>
              <a:cxn ang="0">
                <a:pos x="connsiteX1" y="connsiteY1"/>
              </a:cxn>
            </a:cxnLst>
            <a:rect l="l" t="t" r="r" b="b"/>
            <a:pathLst>
              <a:path w="552812" h="1199498">
                <a:moveTo>
                  <a:pt x="0" y="0"/>
                </a:moveTo>
                <a:lnTo>
                  <a:pt x="552812" y="1199498"/>
                </a:lnTo>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3" name="テキスト ボックス 122"/>
          <p:cNvSpPr txBox="1"/>
          <p:nvPr/>
        </p:nvSpPr>
        <p:spPr>
          <a:xfrm>
            <a:off x="3595309" y="3692074"/>
            <a:ext cx="1145680" cy="436462"/>
          </a:xfrm>
          <a:prstGeom prst="rect">
            <a:avLst/>
          </a:prstGeom>
          <a:solidFill>
            <a:schemeClr val="bg1"/>
          </a:solidFill>
          <a:ln w="19050">
            <a:solidFill>
              <a:schemeClr val="accent3">
                <a:lumMod val="75000"/>
              </a:schemeClr>
            </a:solidFill>
          </a:ln>
        </p:spPr>
        <p:txBody>
          <a:bodyPr vert="horz" wrap="none" lIns="72000" tIns="36000" rIns="7200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err="1" smtClean="0">
                <a:ln>
                  <a:noFill/>
                </a:ln>
                <a:solidFill>
                  <a:prstClr val="black"/>
                </a:solidFill>
                <a:effectLst/>
                <a:uLnTx/>
                <a:uFillTx/>
                <a:latin typeface="メイリオ"/>
                <a:ea typeface="メイリオ"/>
                <a:cs typeface="+mn-cs"/>
              </a:rPr>
              <a:t>けいはんな</a:t>
            </a:r>
            <a:endParaRPr kumimoji="1" lang="en-US" altLang="ja-JP" sz="13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black"/>
                </a:solidFill>
                <a:effectLst/>
                <a:uLnTx/>
                <a:uFillTx/>
                <a:latin typeface="メイリオ"/>
                <a:ea typeface="メイリオ"/>
                <a:cs typeface="+mn-cs"/>
              </a:rPr>
              <a:t>学研</a:t>
            </a:r>
            <a:r>
              <a:rPr kumimoji="1" lang="ja-JP" altLang="en-US" sz="1300" b="1" i="0" u="none" strike="noStrike" kern="1200" cap="none" spc="0" normalizeH="0" baseline="0" noProof="0" dirty="0">
                <a:ln>
                  <a:noFill/>
                </a:ln>
                <a:solidFill>
                  <a:prstClr val="black"/>
                </a:solidFill>
                <a:effectLst/>
                <a:uLnTx/>
                <a:uFillTx/>
                <a:latin typeface="メイリオ"/>
                <a:ea typeface="メイリオ"/>
                <a:cs typeface="+mn-cs"/>
              </a:rPr>
              <a:t>都市地区</a:t>
            </a:r>
          </a:p>
        </p:txBody>
      </p:sp>
      <p:sp>
        <p:nvSpPr>
          <p:cNvPr id="125" name="フリーフォーム 124"/>
          <p:cNvSpPr/>
          <p:nvPr/>
        </p:nvSpPr>
        <p:spPr>
          <a:xfrm>
            <a:off x="930189" y="1503075"/>
            <a:ext cx="576472" cy="1588954"/>
          </a:xfrm>
          <a:custGeom>
            <a:avLst/>
            <a:gdLst>
              <a:gd name="connsiteX0" fmla="*/ 702527 w 702527"/>
              <a:gd name="connsiteY0" fmla="*/ 0 h 802887"/>
              <a:gd name="connsiteX1" fmla="*/ 0 w 702527"/>
              <a:gd name="connsiteY1" fmla="*/ 802887 h 802887"/>
            </a:gdLst>
            <a:ahLst/>
            <a:cxnLst>
              <a:cxn ang="0">
                <a:pos x="connsiteX0" y="connsiteY0"/>
              </a:cxn>
              <a:cxn ang="0">
                <a:pos x="connsiteX1" y="connsiteY1"/>
              </a:cxn>
            </a:cxnLst>
            <a:rect l="l" t="t" r="r" b="b"/>
            <a:pathLst>
              <a:path w="702527" h="802887">
                <a:moveTo>
                  <a:pt x="702527" y="0"/>
                </a:moveTo>
                <a:lnTo>
                  <a:pt x="0" y="802887"/>
                </a:lnTo>
              </a:path>
            </a:pathLst>
          </a:cu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29" name="図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3548" y="774156"/>
            <a:ext cx="1212096" cy="935420"/>
          </a:xfrm>
          <a:prstGeom prst="rect">
            <a:avLst/>
          </a:prstGeom>
          <a:ln w="38100">
            <a:solidFill>
              <a:schemeClr val="bg1"/>
            </a:solidFill>
          </a:ln>
          <a:effectLst>
            <a:outerShdw blurRad="50800" dist="38100" dir="2700000" algn="tl" rotWithShape="0">
              <a:prstClr val="black">
                <a:alpha val="40000"/>
              </a:prstClr>
            </a:outerShdw>
          </a:effectLst>
        </p:spPr>
      </p:pic>
      <p:pic>
        <p:nvPicPr>
          <p:cNvPr id="109" name="図 10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65517" y="4770561"/>
            <a:ext cx="1212096" cy="925538"/>
          </a:xfrm>
          <a:prstGeom prst="rect">
            <a:avLst/>
          </a:prstGeom>
          <a:ln w="38100">
            <a:solidFill>
              <a:schemeClr val="bg1"/>
            </a:solidFill>
          </a:ln>
          <a:effectLst>
            <a:outerShdw blurRad="50800" dist="38100" dir="2700000" algn="tl" rotWithShape="0">
              <a:prstClr val="black">
                <a:alpha val="40000"/>
              </a:prstClr>
            </a:outerShdw>
          </a:effectLst>
        </p:spPr>
      </p:pic>
      <p:sp>
        <p:nvSpPr>
          <p:cNvPr id="126" name="テキスト ボックス 125"/>
          <p:cNvSpPr txBox="1"/>
          <p:nvPr/>
        </p:nvSpPr>
        <p:spPr>
          <a:xfrm>
            <a:off x="615700" y="2376318"/>
            <a:ext cx="1145680" cy="436462"/>
          </a:xfrm>
          <a:prstGeom prst="rect">
            <a:avLst/>
          </a:prstGeom>
          <a:solidFill>
            <a:schemeClr val="bg1"/>
          </a:solidFill>
          <a:ln w="19050">
            <a:solidFill>
              <a:schemeClr val="accent3">
                <a:lumMod val="75000"/>
              </a:schemeClr>
            </a:solidFill>
          </a:ln>
        </p:spPr>
        <p:txBody>
          <a:bodyPr vert="horz" wrap="none" lIns="72000" tIns="36000" rIns="7200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300" b="1" i="0" u="none" strike="noStrike" kern="1200" cap="none" spc="0" normalizeH="0" baseline="0" noProof="0" dirty="0">
                <a:ln>
                  <a:noFill/>
                </a:ln>
                <a:solidFill>
                  <a:prstClr val="black"/>
                </a:solidFill>
                <a:effectLst/>
                <a:uLnTx/>
                <a:uFillTx/>
                <a:latin typeface="メイリオ"/>
                <a:ea typeface="メイリオ"/>
                <a:cs typeface="+mn-cs"/>
              </a:rPr>
              <a:t>播磨科学</a:t>
            </a:r>
            <a:r>
              <a:rPr kumimoji="1" lang="zh-CN" altLang="en-US" sz="1300" b="1" i="0" u="none" strike="noStrike" kern="1200" cap="none" spc="0" normalizeH="0" baseline="0" noProof="0" dirty="0" smtClean="0">
                <a:ln>
                  <a:noFill/>
                </a:ln>
                <a:solidFill>
                  <a:prstClr val="black"/>
                </a:solidFill>
                <a:effectLst/>
                <a:uLnTx/>
                <a:uFillTx/>
                <a:latin typeface="メイリオ"/>
                <a:ea typeface="メイリオ"/>
                <a:cs typeface="+mn-cs"/>
              </a:rPr>
              <a:t>公園</a:t>
            </a:r>
            <a:endParaRPr kumimoji="1" lang="en-US" altLang="zh-CN" sz="13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300" b="1" i="0" u="none" strike="noStrike" kern="1200" cap="none" spc="0" normalizeH="0" baseline="0" noProof="0" dirty="0" smtClean="0">
                <a:ln>
                  <a:noFill/>
                </a:ln>
                <a:solidFill>
                  <a:prstClr val="black"/>
                </a:solidFill>
                <a:effectLst/>
                <a:uLnTx/>
                <a:uFillTx/>
                <a:latin typeface="メイリオ"/>
                <a:ea typeface="メイリオ"/>
                <a:cs typeface="+mn-cs"/>
              </a:rPr>
              <a:t>都市地区</a:t>
            </a:r>
            <a:endParaRPr kumimoji="1" lang="ja-JP" altLang="en-US" sz="13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7" name="フリーフォーム 126"/>
          <p:cNvSpPr/>
          <p:nvPr/>
        </p:nvSpPr>
        <p:spPr>
          <a:xfrm flipH="1">
            <a:off x="2366947" y="1078857"/>
            <a:ext cx="123450" cy="2479826"/>
          </a:xfrm>
          <a:custGeom>
            <a:avLst/>
            <a:gdLst>
              <a:gd name="connsiteX0" fmla="*/ 702527 w 702527"/>
              <a:gd name="connsiteY0" fmla="*/ 0 h 802887"/>
              <a:gd name="connsiteX1" fmla="*/ 0 w 702527"/>
              <a:gd name="connsiteY1" fmla="*/ 802887 h 802887"/>
            </a:gdLst>
            <a:ahLst/>
            <a:cxnLst>
              <a:cxn ang="0">
                <a:pos x="connsiteX0" y="connsiteY0"/>
              </a:cxn>
              <a:cxn ang="0">
                <a:pos x="connsiteX1" y="connsiteY1"/>
              </a:cxn>
            </a:cxnLst>
            <a:rect l="l" t="t" r="r" b="b"/>
            <a:pathLst>
              <a:path w="702527" h="802887">
                <a:moveTo>
                  <a:pt x="702527" y="0"/>
                </a:moveTo>
                <a:lnTo>
                  <a:pt x="0" y="802887"/>
                </a:lnTo>
              </a:path>
            </a:pathLst>
          </a:cu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10" name="図 10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00184" y="524705"/>
            <a:ext cx="1212094" cy="935420"/>
          </a:xfrm>
          <a:prstGeom prst="rect">
            <a:avLst/>
          </a:prstGeom>
          <a:ln w="38100">
            <a:solidFill>
              <a:schemeClr val="bg1"/>
            </a:solidFill>
          </a:ln>
          <a:effectLst>
            <a:outerShdw blurRad="50800" dist="38100" dir="2700000" algn="tl" rotWithShape="0">
              <a:prstClr val="black">
                <a:alpha val="40000"/>
              </a:prstClr>
            </a:outerShdw>
          </a:effectLst>
        </p:spPr>
      </p:pic>
      <p:sp>
        <p:nvSpPr>
          <p:cNvPr id="128" name="テキスト ボックス 127"/>
          <p:cNvSpPr txBox="1"/>
          <p:nvPr/>
        </p:nvSpPr>
        <p:spPr>
          <a:xfrm>
            <a:off x="1530494" y="2963811"/>
            <a:ext cx="1145680" cy="436462"/>
          </a:xfrm>
          <a:prstGeom prst="rect">
            <a:avLst/>
          </a:prstGeom>
          <a:solidFill>
            <a:schemeClr val="bg1"/>
          </a:solidFill>
          <a:ln w="19050">
            <a:solidFill>
              <a:schemeClr val="accent3">
                <a:lumMod val="75000"/>
              </a:schemeClr>
            </a:solidFill>
          </a:ln>
        </p:spPr>
        <p:txBody>
          <a:bodyPr vert="horz" wrap="none" lIns="72000" tIns="36000" rIns="7200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300" b="1" i="0" u="none" strike="noStrike" kern="1200" cap="none" spc="0" normalizeH="0" baseline="0" noProof="0" dirty="0">
                <a:ln>
                  <a:noFill/>
                </a:ln>
                <a:solidFill>
                  <a:prstClr val="black"/>
                </a:solidFill>
                <a:effectLst/>
                <a:uLnTx/>
                <a:uFillTx/>
                <a:latin typeface="メイリオ"/>
                <a:ea typeface="メイリオ"/>
                <a:cs typeface="+mn-cs"/>
              </a:rPr>
              <a:t>神戸医療</a:t>
            </a:r>
            <a:r>
              <a:rPr kumimoji="1" lang="zh-CN" altLang="en-US" sz="1300" b="1" i="0" u="none" strike="noStrike" kern="1200" cap="none" spc="0" normalizeH="0" baseline="0" noProof="0" dirty="0" smtClean="0">
                <a:ln>
                  <a:noFill/>
                </a:ln>
                <a:solidFill>
                  <a:prstClr val="black"/>
                </a:solidFill>
                <a:effectLst/>
                <a:uLnTx/>
                <a:uFillTx/>
                <a:latin typeface="メイリオ"/>
                <a:ea typeface="メイリオ"/>
                <a:cs typeface="+mn-cs"/>
              </a:rPr>
              <a:t>産業</a:t>
            </a:r>
            <a:endParaRPr kumimoji="1" lang="en-US" altLang="zh-CN" sz="13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300" b="1" i="0" u="none" strike="noStrike" kern="1200" cap="none" spc="0" normalizeH="0" baseline="0" noProof="0" dirty="0" smtClean="0">
                <a:ln>
                  <a:noFill/>
                </a:ln>
                <a:solidFill>
                  <a:prstClr val="black"/>
                </a:solidFill>
                <a:effectLst/>
                <a:uLnTx/>
                <a:uFillTx/>
                <a:latin typeface="メイリオ"/>
                <a:ea typeface="メイリオ"/>
                <a:cs typeface="+mn-cs"/>
              </a:rPr>
              <a:t>都市</a:t>
            </a:r>
            <a:r>
              <a:rPr kumimoji="1" lang="zh-CN" altLang="en-US" sz="1300" b="1" i="0" u="none" strike="noStrike" kern="1200" cap="none" spc="0" normalizeH="0" baseline="0" noProof="0" dirty="0">
                <a:ln>
                  <a:noFill/>
                </a:ln>
                <a:solidFill>
                  <a:prstClr val="black"/>
                </a:solidFill>
                <a:effectLst/>
                <a:uLnTx/>
                <a:uFillTx/>
                <a:latin typeface="メイリオ"/>
                <a:ea typeface="メイリオ"/>
                <a:cs typeface="+mn-cs"/>
              </a:rPr>
              <a:t>地区</a:t>
            </a:r>
            <a:endParaRPr kumimoji="1" lang="ja-JP" altLang="en-US" sz="13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29" name="フリーフォーム 128"/>
          <p:cNvSpPr/>
          <p:nvPr/>
        </p:nvSpPr>
        <p:spPr>
          <a:xfrm>
            <a:off x="3154243" y="2100026"/>
            <a:ext cx="925929" cy="1415121"/>
          </a:xfrm>
          <a:custGeom>
            <a:avLst/>
            <a:gdLst>
              <a:gd name="connsiteX0" fmla="*/ 702527 w 702527"/>
              <a:gd name="connsiteY0" fmla="*/ 0 h 802887"/>
              <a:gd name="connsiteX1" fmla="*/ 0 w 702527"/>
              <a:gd name="connsiteY1" fmla="*/ 802887 h 802887"/>
            </a:gdLst>
            <a:ahLst/>
            <a:cxnLst>
              <a:cxn ang="0">
                <a:pos x="connsiteX0" y="connsiteY0"/>
              </a:cxn>
              <a:cxn ang="0">
                <a:pos x="connsiteX1" y="connsiteY1"/>
              </a:cxn>
            </a:cxnLst>
            <a:rect l="l" t="t" r="r" b="b"/>
            <a:pathLst>
              <a:path w="702527" h="802887">
                <a:moveTo>
                  <a:pt x="702527" y="0"/>
                </a:moveTo>
                <a:lnTo>
                  <a:pt x="0" y="802887"/>
                </a:lnTo>
              </a:path>
            </a:pathLst>
          </a:custGeom>
          <a:noFill/>
          <a:ln w="1905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11" name="図 11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603044" y="1657789"/>
            <a:ext cx="1061658" cy="819323"/>
          </a:xfrm>
          <a:prstGeom prst="rect">
            <a:avLst/>
          </a:prstGeom>
          <a:ln w="38100">
            <a:solidFill>
              <a:schemeClr val="bg1"/>
            </a:solidFill>
          </a:ln>
          <a:effectLst>
            <a:outerShdw blurRad="50800" dist="38100" dir="2700000" algn="tl" rotWithShape="0">
              <a:prstClr val="black">
                <a:alpha val="40000"/>
              </a:prstClr>
            </a:outerShdw>
          </a:effectLst>
        </p:spPr>
      </p:pic>
      <p:sp>
        <p:nvSpPr>
          <p:cNvPr id="130" name="テキスト ボックス 129"/>
          <p:cNvSpPr txBox="1"/>
          <p:nvPr/>
        </p:nvSpPr>
        <p:spPr>
          <a:xfrm>
            <a:off x="2716316" y="3223310"/>
            <a:ext cx="970384" cy="190240"/>
          </a:xfrm>
          <a:prstGeom prst="rect">
            <a:avLst/>
          </a:prstGeom>
          <a:solidFill>
            <a:schemeClr val="bg1"/>
          </a:solidFill>
          <a:ln w="19050">
            <a:solidFill>
              <a:schemeClr val="accent3">
                <a:lumMod val="75000"/>
              </a:schemeClr>
            </a:solidFill>
          </a:ln>
        </p:spPr>
        <p:txBody>
          <a:bodyPr vert="horz" wrap="none" lIns="36000" tIns="36000" rIns="3600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a:ea typeface="メイリオ"/>
                <a:cs typeface="+mn-cs"/>
              </a:rPr>
              <a:t>大阪駅周辺地区</a:t>
            </a:r>
            <a:endParaRPr kumimoji="1" lang="ja-JP" altLang="en-US" sz="10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132" name="図 131"/>
          <p:cNvPicPr>
            <a:picLocks noChangeAspect="1"/>
          </p:cNvPicPr>
          <p:nvPr/>
        </p:nvPicPr>
        <p:blipFill rotWithShape="1">
          <a:blip r:embed="rId7" cstate="print">
            <a:extLst>
              <a:ext uri="{28A0092B-C50C-407E-A947-70E740481C1C}">
                <a14:useLocalDpi xmlns:a14="http://schemas.microsoft.com/office/drawing/2010/main" val="0"/>
              </a:ext>
            </a:extLst>
          </a:blip>
          <a:srcRect b="29978"/>
          <a:stretch/>
        </p:blipFill>
        <p:spPr>
          <a:xfrm>
            <a:off x="7606084" y="4717500"/>
            <a:ext cx="444588" cy="444848"/>
          </a:xfrm>
          <a:prstGeom prst="rect">
            <a:avLst/>
          </a:prstGeom>
          <a:effectLst>
            <a:glow rad="88900">
              <a:schemeClr val="bg1"/>
            </a:glow>
          </a:effectLst>
        </p:spPr>
      </p:pic>
      <p:pic>
        <p:nvPicPr>
          <p:cNvPr id="133" name="図 132"/>
          <p:cNvPicPr>
            <a:picLocks noChangeAspect="1"/>
          </p:cNvPicPr>
          <p:nvPr/>
        </p:nvPicPr>
        <p:blipFill rotWithShape="1">
          <a:blip r:embed="rId7" cstate="print">
            <a:extLst>
              <a:ext uri="{28A0092B-C50C-407E-A947-70E740481C1C}">
                <a14:useLocalDpi xmlns:a14="http://schemas.microsoft.com/office/drawing/2010/main" val="0"/>
              </a:ext>
            </a:extLst>
          </a:blip>
          <a:srcRect b="29978"/>
          <a:stretch/>
        </p:blipFill>
        <p:spPr>
          <a:xfrm>
            <a:off x="4939241" y="5714878"/>
            <a:ext cx="444588" cy="444848"/>
          </a:xfrm>
          <a:prstGeom prst="rect">
            <a:avLst/>
          </a:prstGeom>
          <a:effectLst>
            <a:glow rad="88900">
              <a:schemeClr val="bg1"/>
            </a:glow>
          </a:effectLst>
        </p:spPr>
      </p:pic>
      <p:pic>
        <p:nvPicPr>
          <p:cNvPr id="134" name="図 133"/>
          <p:cNvPicPr>
            <a:picLocks noChangeAspect="1"/>
          </p:cNvPicPr>
          <p:nvPr/>
        </p:nvPicPr>
        <p:blipFill rotWithShape="1">
          <a:blip r:embed="rId7" cstate="print">
            <a:extLst>
              <a:ext uri="{28A0092B-C50C-407E-A947-70E740481C1C}">
                <a14:useLocalDpi xmlns:a14="http://schemas.microsoft.com/office/drawing/2010/main" val="0"/>
              </a:ext>
            </a:extLst>
          </a:blip>
          <a:srcRect b="29978"/>
          <a:stretch/>
        </p:blipFill>
        <p:spPr>
          <a:xfrm>
            <a:off x="7396342" y="3831881"/>
            <a:ext cx="247686" cy="247830"/>
          </a:xfrm>
          <a:prstGeom prst="rect">
            <a:avLst/>
          </a:prstGeom>
          <a:effectLst>
            <a:glow rad="88900">
              <a:schemeClr val="bg1"/>
            </a:glow>
          </a:effectLst>
        </p:spPr>
      </p:pic>
    </p:spTree>
    <p:extLst>
      <p:ext uri="{BB962C8B-B14F-4D97-AF65-F5344CB8AC3E}">
        <p14:creationId xmlns:p14="http://schemas.microsoft.com/office/powerpoint/2010/main" val="31637498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4298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 name="角丸四角形 617"/>
          <p:cNvSpPr/>
          <p:nvPr/>
        </p:nvSpPr>
        <p:spPr>
          <a:xfrm>
            <a:off x="246735" y="774937"/>
            <a:ext cx="1296000" cy="4289159"/>
          </a:xfrm>
          <a:prstGeom prst="roundRect">
            <a:avLst>
              <a:gd name="adj" fmla="val 13432"/>
            </a:avLst>
          </a:prstGeom>
          <a:solidFill>
            <a:srgbClr val="FEF9F8"/>
          </a:solidFill>
          <a:ln w="28575">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75" name="角丸四角形 1074"/>
          <p:cNvSpPr/>
          <p:nvPr/>
        </p:nvSpPr>
        <p:spPr>
          <a:xfrm>
            <a:off x="135422" y="3346525"/>
            <a:ext cx="8856000" cy="1803370"/>
          </a:xfrm>
          <a:prstGeom prst="roundRect">
            <a:avLst>
              <a:gd name="adj" fmla="val 4726"/>
            </a:avLst>
          </a:prstGeom>
          <a:noFill/>
          <a:ln w="60325">
            <a:gradFill>
              <a:gsLst>
                <a:gs pos="0">
                  <a:srgbClr val="66CCFF"/>
                </a:gs>
                <a:gs pos="75000">
                  <a:srgbClr val="B2E5FF"/>
                </a:gs>
                <a:gs pos="100000">
                  <a:schemeClr val="bg1">
                    <a:alpha val="0"/>
                  </a:schemeClr>
                </a:gs>
              </a:gsLst>
              <a:lin ang="159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74" name="角丸四角形 1073"/>
          <p:cNvSpPr/>
          <p:nvPr/>
        </p:nvSpPr>
        <p:spPr>
          <a:xfrm>
            <a:off x="135422" y="498285"/>
            <a:ext cx="8856000" cy="2704731"/>
          </a:xfrm>
          <a:prstGeom prst="roundRect">
            <a:avLst>
              <a:gd name="adj" fmla="val 4726"/>
            </a:avLst>
          </a:prstGeom>
          <a:noFill/>
          <a:ln w="60325">
            <a:gradFill flip="none" rotWithShape="1">
              <a:gsLst>
                <a:gs pos="0">
                  <a:srgbClr val="FFC000"/>
                </a:gs>
                <a:gs pos="75000">
                  <a:srgbClr val="FFC000"/>
                </a:gs>
                <a:gs pos="100000">
                  <a:schemeClr val="bg1">
                    <a:alpha val="0"/>
                  </a:schemeClr>
                </a:gs>
              </a:gsLst>
              <a:lin ang="57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 name="スライド番号プレースホルダー 2"/>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２</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10" name="グループ化 9"/>
          <p:cNvGrpSpPr/>
          <p:nvPr/>
        </p:nvGrpSpPr>
        <p:grpSpPr>
          <a:xfrm>
            <a:off x="1919605" y="1342881"/>
            <a:ext cx="5278903" cy="3967064"/>
            <a:chOff x="1922799" y="1114446"/>
            <a:chExt cx="5278903" cy="3967064"/>
          </a:xfrm>
        </p:grpSpPr>
        <p:grpSp>
          <p:nvGrpSpPr>
            <p:cNvPr id="269" name="グループ化 268"/>
            <p:cNvGrpSpPr/>
            <p:nvPr/>
          </p:nvGrpSpPr>
          <p:grpSpPr>
            <a:xfrm>
              <a:off x="1922799" y="1114446"/>
              <a:ext cx="5278903" cy="3967064"/>
              <a:chOff x="959405" y="1506534"/>
              <a:chExt cx="5278903" cy="3967064"/>
            </a:xfrm>
          </p:grpSpPr>
          <p:sp>
            <p:nvSpPr>
              <p:cNvPr id="270" name="二等辺三角形 2"/>
              <p:cNvSpPr/>
              <p:nvPr/>
            </p:nvSpPr>
            <p:spPr>
              <a:xfrm>
                <a:off x="5213471" y="1506534"/>
                <a:ext cx="1024837"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98733" y="1609834"/>
                      <a:pt x="243888" y="1012698"/>
                      <a:pt x="621035" y="0"/>
                    </a:cubicBezTo>
                  </a:path>
                </a:pathLst>
              </a:custGeom>
              <a:noFill/>
              <a:ln w="254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6" name="二等辺三角形 2"/>
              <p:cNvSpPr/>
              <p:nvPr/>
            </p:nvSpPr>
            <p:spPr>
              <a:xfrm flipH="1">
                <a:off x="959405" y="1506534"/>
                <a:ext cx="1034416"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98733" y="1609834"/>
                      <a:pt x="243888" y="1012698"/>
                      <a:pt x="621035" y="0"/>
                    </a:cubicBezTo>
                  </a:path>
                </a:pathLst>
              </a:custGeom>
              <a:noFill/>
              <a:ln w="254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7" name="二等辺三角形 2"/>
              <p:cNvSpPr/>
              <p:nvPr/>
            </p:nvSpPr>
            <p:spPr>
              <a:xfrm flipH="1">
                <a:off x="2804022" y="1506534"/>
                <a:ext cx="963918"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108284" y="1494360"/>
                      <a:pt x="132459" y="1224400"/>
                      <a:pt x="621035" y="0"/>
                    </a:cubicBezTo>
                  </a:path>
                </a:pathLst>
              </a:custGeom>
              <a:noFill/>
              <a:ln w="254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78" name="二等辺三角形 2"/>
              <p:cNvSpPr/>
              <p:nvPr/>
            </p:nvSpPr>
            <p:spPr>
              <a:xfrm>
                <a:off x="3447797" y="1506534"/>
                <a:ext cx="967139"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108284" y="1494360"/>
                      <a:pt x="132459" y="1224400"/>
                      <a:pt x="621035" y="0"/>
                    </a:cubicBezTo>
                  </a:path>
                </a:pathLst>
              </a:custGeom>
              <a:noFill/>
              <a:ln w="254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279" name="円/楕円 社会３影"/>
            <p:cNvSpPr/>
            <p:nvPr/>
          </p:nvSpPr>
          <p:spPr>
            <a:xfrm>
              <a:off x="2217479" y="1311146"/>
              <a:ext cx="2880000" cy="1188000"/>
            </a:xfrm>
            <a:prstGeom prst="ellipse">
              <a:avLst/>
            </a:prstGeom>
            <a:solidFill>
              <a:schemeClr val="bg1">
                <a:lumMod val="85000"/>
              </a:schemeClr>
            </a:solidFill>
            <a:ln w="6350" cap="flat" cmpd="sng" algn="ctr">
              <a:noFill/>
              <a:prstDash val="solid"/>
              <a:miter lim="800000"/>
            </a:ln>
            <a:effectLst>
              <a:glow rad="635000">
                <a:schemeClr val="bg1">
                  <a:lumMod val="65000"/>
                  <a:alpha val="30000"/>
                </a:schemeClr>
              </a:glow>
            </a:effectLst>
          </p:spPr>
          <p:txBody>
            <a:bodyPr t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82" name="円/楕円 大学３影"/>
            <p:cNvSpPr/>
            <p:nvPr/>
          </p:nvSpPr>
          <p:spPr>
            <a:xfrm>
              <a:off x="4032550" y="1311146"/>
              <a:ext cx="2880000" cy="1188000"/>
            </a:xfrm>
            <a:prstGeom prst="ellipse">
              <a:avLst/>
            </a:prstGeom>
            <a:solidFill>
              <a:schemeClr val="bg1">
                <a:lumMod val="85000"/>
              </a:schemeClr>
            </a:solidFill>
            <a:ln w="6350" cap="flat" cmpd="sng" algn="ctr">
              <a:noFill/>
              <a:prstDash val="solid"/>
              <a:miter lim="800000"/>
            </a:ln>
            <a:effectLst>
              <a:glow rad="635000">
                <a:schemeClr val="bg1">
                  <a:lumMod val="65000"/>
                  <a:alpha val="30000"/>
                </a:schemeClr>
              </a:glow>
            </a:effectLst>
          </p:spPr>
          <p:txBody>
            <a:bodyPr t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83" name="円/楕円 社会３"/>
            <p:cNvSpPr>
              <a:spLocks/>
            </p:cNvSpPr>
            <p:nvPr/>
          </p:nvSpPr>
          <p:spPr>
            <a:xfrm>
              <a:off x="2219001" y="1311146"/>
              <a:ext cx="2880000" cy="1188000"/>
            </a:xfrm>
            <a:prstGeom prst="ellipse">
              <a:avLst/>
            </a:prstGeom>
            <a:solidFill>
              <a:srgbClr val="F5B29F"/>
            </a:solidFill>
            <a:ln w="6350" cap="flat" cmpd="sng" algn="ctr">
              <a:noFill/>
              <a:prstDash val="solid"/>
              <a:miter lim="800000"/>
            </a:ln>
            <a:effectLst>
              <a:outerShdw blurRad="50800" dist="38100" dir="2700000" algn="tl" rotWithShape="0">
                <a:schemeClr val="tx1">
                  <a:lumMod val="50000"/>
                  <a:lumOff val="50000"/>
                  <a:alpha val="40000"/>
                </a:schemeClr>
              </a:outerShdw>
            </a:effectLst>
          </p:spPr>
          <p:txBody>
            <a:bodyPr lIns="72000" tIns="72000" rIns="28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89" name="円/楕円 大学２影"/>
            <p:cNvSpPr/>
            <p:nvPr/>
          </p:nvSpPr>
          <p:spPr>
            <a:xfrm>
              <a:off x="4572550" y="3353318"/>
              <a:ext cx="1800000" cy="1044000"/>
            </a:xfrm>
            <a:prstGeom prst="ellipse">
              <a:avLst/>
            </a:prstGeom>
            <a:solidFill>
              <a:schemeClr val="bg1">
                <a:lumMod val="85000"/>
              </a:schemeClr>
            </a:solidFill>
            <a:ln w="6350" cap="flat" cmpd="sng" algn="ctr">
              <a:noFill/>
              <a:prstDash val="solid"/>
              <a:miter lim="800000"/>
            </a:ln>
            <a:effectLst>
              <a:glow rad="546100">
                <a:schemeClr val="bg1">
                  <a:lumMod val="65000"/>
                  <a:alpha val="30000"/>
                </a:schemeClr>
              </a:glow>
            </a:effectLst>
          </p:spPr>
          <p:txBody>
            <a:bodyPr t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90" name="円/楕円 社会２影"/>
            <p:cNvSpPr/>
            <p:nvPr/>
          </p:nvSpPr>
          <p:spPr>
            <a:xfrm>
              <a:off x="2759001" y="3353318"/>
              <a:ext cx="1800000" cy="1044000"/>
            </a:xfrm>
            <a:prstGeom prst="ellipse">
              <a:avLst/>
            </a:prstGeom>
            <a:solidFill>
              <a:schemeClr val="bg1">
                <a:lumMod val="85000"/>
              </a:schemeClr>
            </a:solidFill>
            <a:ln w="6350" cap="flat" cmpd="sng" algn="ctr">
              <a:noFill/>
              <a:prstDash val="solid"/>
              <a:miter lim="800000"/>
            </a:ln>
            <a:effectLst>
              <a:glow rad="546100">
                <a:schemeClr val="bg1">
                  <a:lumMod val="65000"/>
                  <a:alpha val="30000"/>
                </a:schemeClr>
              </a:glow>
            </a:effectLst>
          </p:spPr>
          <p:txBody>
            <a:bodyPr t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91" name="楕円 社会と大学２"/>
            <p:cNvSpPr>
              <a:spLocks noChangeAspect="1"/>
            </p:cNvSpPr>
            <p:nvPr/>
          </p:nvSpPr>
          <p:spPr>
            <a:xfrm>
              <a:off x="3755775" y="3101470"/>
              <a:ext cx="1620000" cy="1620000"/>
            </a:xfrm>
            <a:prstGeom prst="ellipse">
              <a:avLst/>
            </a:prstGeom>
            <a:solidFill>
              <a:srgbClr val="FFFF00">
                <a:alpha val="50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93" name="円/楕円 大学２"/>
            <p:cNvSpPr/>
            <p:nvPr/>
          </p:nvSpPr>
          <p:spPr>
            <a:xfrm>
              <a:off x="4572550" y="3357380"/>
              <a:ext cx="1800000" cy="1044000"/>
            </a:xfrm>
            <a:prstGeom prst="ellipse">
              <a:avLst/>
            </a:prstGeom>
            <a:solidFill>
              <a:srgbClr val="BDD7EE"/>
            </a:solidFill>
            <a:ln w="6350" cap="flat" cmpd="sng" algn="ctr">
              <a:noFill/>
              <a:prstDash val="solid"/>
              <a:miter lim="800000"/>
            </a:ln>
            <a:effectLst>
              <a:outerShdw blurRad="50800" dist="38100" dir="2700000" algn="tl" rotWithShape="0">
                <a:schemeClr val="tx1">
                  <a:lumMod val="50000"/>
                  <a:lumOff val="50000"/>
                  <a:alpha val="40000"/>
                </a:schemeClr>
              </a:outerShdw>
            </a:effectLst>
          </p:spPr>
          <p:txBody>
            <a:bodyPr lIns="180000" tIns="72000" rIns="72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30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295" name="円/楕円 社会２"/>
            <p:cNvSpPr/>
            <p:nvPr/>
          </p:nvSpPr>
          <p:spPr>
            <a:xfrm>
              <a:off x="2759001" y="3357380"/>
              <a:ext cx="1800000" cy="1044000"/>
            </a:xfrm>
            <a:prstGeom prst="ellipse">
              <a:avLst/>
            </a:prstGeom>
            <a:solidFill>
              <a:srgbClr val="F5B29F"/>
            </a:solidFill>
            <a:ln w="6350" cap="flat" cmpd="sng" algn="ctr">
              <a:noFill/>
              <a:prstDash val="solid"/>
              <a:miter lim="800000"/>
            </a:ln>
            <a:effectLst>
              <a:outerShdw blurRad="50800" dist="38100" dir="2700000" algn="tl" rotWithShape="0">
                <a:schemeClr val="tx1">
                  <a:lumMod val="50000"/>
                  <a:lumOff val="50000"/>
                  <a:alpha val="40000"/>
                </a:schemeClr>
              </a:outerShdw>
            </a:effectLst>
          </p:spPr>
          <p:txBody>
            <a:bodyPr lIns="72000" tIns="72000" rIns="180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300" normalizeH="0" baseline="0" noProof="0" dirty="0" smtClean="0">
                <a:ln>
                  <a:noFill/>
                </a:ln>
                <a:solidFill>
                  <a:prstClr val="white">
                    <a:lumMod val="6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03" name="円/楕円 大学３"/>
            <p:cNvSpPr>
              <a:spLocks/>
            </p:cNvSpPr>
            <p:nvPr/>
          </p:nvSpPr>
          <p:spPr>
            <a:xfrm>
              <a:off x="4032550" y="1311146"/>
              <a:ext cx="2880000" cy="1188000"/>
            </a:xfrm>
            <a:prstGeom prst="ellipse">
              <a:avLst/>
            </a:prstGeom>
            <a:solidFill>
              <a:srgbClr val="BDD7EE"/>
            </a:solidFill>
            <a:ln w="6350" cap="flat" cmpd="sng" algn="ctr">
              <a:noFill/>
              <a:prstDash val="solid"/>
              <a:miter lim="800000"/>
            </a:ln>
            <a:effectLst>
              <a:outerShdw blurRad="50800" dist="38100" dir="2700000" algn="tl" rotWithShape="0">
                <a:schemeClr val="tx1">
                  <a:lumMod val="50000"/>
                  <a:lumOff val="50000"/>
                  <a:alpha val="40000"/>
                </a:schemeClr>
              </a:outerShdw>
            </a:effectLst>
          </p:spPr>
          <p:txBody>
            <a:bodyPr lIns="288000" tIns="72000" rIns="72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cxnSp>
          <p:nvCxnSpPr>
            <p:cNvPr id="323" name="直線矢印コネクタ 322"/>
            <p:cNvCxnSpPr/>
            <p:nvPr/>
          </p:nvCxnSpPr>
          <p:spPr>
            <a:xfrm flipH="1">
              <a:off x="4600804" y="3880233"/>
              <a:ext cx="360000" cy="0"/>
            </a:xfrm>
            <a:prstGeom prst="straightConnector1">
              <a:avLst/>
            </a:prstGeom>
            <a:noFill/>
            <a:ln w="50800" cap="flat" cmpd="sng" algn="ctr">
              <a:solidFill>
                <a:schemeClr val="accent1">
                  <a:lumMod val="75000"/>
                </a:schemeClr>
              </a:solidFill>
              <a:prstDash val="solid"/>
              <a:miter lim="800000"/>
              <a:headEnd type="none" w="med" len="med"/>
              <a:tailEnd type="triangle" w="sm" len="med"/>
            </a:ln>
            <a:effectLst>
              <a:outerShdw blurRad="50800" dist="38100" dir="2700000" algn="tl" rotWithShape="0">
                <a:prstClr val="black">
                  <a:alpha val="40000"/>
                </a:prstClr>
              </a:outerShdw>
            </a:effectLst>
          </p:spPr>
        </p:cxnSp>
        <p:sp>
          <p:nvSpPr>
            <p:cNvPr id="324" name="円/楕円 大学２"/>
            <p:cNvSpPr/>
            <p:nvPr/>
          </p:nvSpPr>
          <p:spPr>
            <a:xfrm>
              <a:off x="4572550" y="3217405"/>
              <a:ext cx="1800000" cy="1044000"/>
            </a:xfrm>
            <a:prstGeom prst="ellipse">
              <a:avLst/>
            </a:prstGeom>
            <a:noFill/>
            <a:ln w="6350" cap="flat" cmpd="sng" algn="ctr">
              <a:noFill/>
              <a:prstDash val="solid"/>
              <a:miter lim="800000"/>
            </a:ln>
            <a:effectLst/>
          </p:spPr>
          <p:txBody>
            <a:bodyPr lIns="216000" tIns="72000" rIns="72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300" normalizeH="0" baseline="0" noProof="0" dirty="0" smtClean="0">
                <a:ln>
                  <a:noFill/>
                </a:ln>
                <a:solidFill>
                  <a:prstClr val="white">
                    <a:lumMod val="7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5" name="円/楕円 大学３"/>
            <p:cNvSpPr>
              <a:spLocks/>
            </p:cNvSpPr>
            <p:nvPr/>
          </p:nvSpPr>
          <p:spPr>
            <a:xfrm>
              <a:off x="4032550" y="1311146"/>
              <a:ext cx="2880000" cy="1188000"/>
            </a:xfrm>
            <a:prstGeom prst="ellipse">
              <a:avLst/>
            </a:prstGeom>
            <a:noFill/>
            <a:ln w="6350" cap="flat" cmpd="sng" algn="ctr">
              <a:noFill/>
              <a:prstDash val="solid"/>
              <a:miter lim="800000"/>
            </a:ln>
            <a:effectLst/>
          </p:spPr>
          <p:txBody>
            <a:bodyPr lIns="648000" tIns="72000" rIns="72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white">
                    <a:lumMod val="7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8" name="円/楕円 社会３"/>
            <p:cNvSpPr>
              <a:spLocks/>
            </p:cNvSpPr>
            <p:nvPr/>
          </p:nvSpPr>
          <p:spPr>
            <a:xfrm>
              <a:off x="2219001" y="1311146"/>
              <a:ext cx="2880000" cy="1188000"/>
            </a:xfrm>
            <a:prstGeom prst="ellipse">
              <a:avLst/>
            </a:prstGeom>
            <a:noFill/>
            <a:ln w="6350" cap="flat" cmpd="sng" algn="ctr">
              <a:noFill/>
              <a:prstDash val="solid"/>
              <a:miter lim="800000"/>
            </a:ln>
            <a:effectLst/>
          </p:spPr>
          <p:txBody>
            <a:bodyPr lIns="72000" tIns="72000" rIns="648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white">
                    <a:lumMod val="6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9" name="円/楕円 社会２"/>
            <p:cNvSpPr/>
            <p:nvPr/>
          </p:nvSpPr>
          <p:spPr>
            <a:xfrm>
              <a:off x="2759001" y="3217405"/>
              <a:ext cx="1800000" cy="1044000"/>
            </a:xfrm>
            <a:prstGeom prst="ellipse">
              <a:avLst/>
            </a:prstGeom>
            <a:noFill/>
            <a:ln w="6350" cap="flat" cmpd="sng" algn="ctr">
              <a:noFill/>
              <a:prstDash val="solid"/>
              <a:miter lim="800000"/>
            </a:ln>
            <a:effectLst/>
          </p:spPr>
          <p:txBody>
            <a:bodyPr lIns="72000" tIns="72000" rIns="216000" b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300" normalizeH="0" baseline="0" noProof="0" dirty="0" smtClean="0">
                <a:ln>
                  <a:noFill/>
                </a:ln>
                <a:solidFill>
                  <a:prstClr val="white">
                    <a:lumMod val="7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510" name="正方形/長方形 509"/>
            <p:cNvSpPr/>
            <p:nvPr/>
          </p:nvSpPr>
          <p:spPr>
            <a:xfrm>
              <a:off x="3737347" y="2911978"/>
              <a:ext cx="165141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“What to do</a:t>
              </a:r>
              <a:r>
                <a:rPr kumimoji="1" lang="en-US"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endParaRPr kumimoji="1" lang="ja-JP" altLang="en-US"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mn-cs"/>
              </a:endParaRPr>
            </a:p>
          </p:txBody>
        </p:sp>
        <p:sp>
          <p:nvSpPr>
            <p:cNvPr id="511" name="正方形/長方形 510"/>
            <p:cNvSpPr/>
            <p:nvPr/>
          </p:nvSpPr>
          <p:spPr>
            <a:xfrm>
              <a:off x="3794132" y="4505446"/>
              <a:ext cx="155683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r>
                <a:rPr kumimoji="1" lang="en-US" altLang="ja-JP"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How</a:t>
              </a:r>
              <a:r>
                <a:rPr kumimoji="1" lang="en-US"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 </a:t>
              </a:r>
              <a:r>
                <a:rPr kumimoji="1" lang="en-US" altLang="ja-JP"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to do</a:t>
              </a:r>
              <a:r>
                <a:rPr kumimoji="1" lang="en-US"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endParaRPr kumimoji="1" lang="ja-JP" altLang="en-US"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mn-cs"/>
              </a:endParaRPr>
            </a:p>
          </p:txBody>
        </p:sp>
        <p:sp>
          <p:nvSpPr>
            <p:cNvPr id="522" name="正方形/長方形 521"/>
            <p:cNvSpPr/>
            <p:nvPr/>
          </p:nvSpPr>
          <p:spPr>
            <a:xfrm>
              <a:off x="3735167" y="2579341"/>
              <a:ext cx="165577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r>
                <a:rPr kumimoji="1" lang="en-US" altLang="ja-JP"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Why we do</a:t>
              </a:r>
              <a:r>
                <a:rPr kumimoji="1" lang="en-US" altLang="ja-JP" sz="1800" b="0" i="0" u="none" strike="noStrike" kern="1200" cap="none" spc="0" normalizeH="0" baseline="0" noProof="0" dirty="0" smtClean="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Times New Roman" panose="02020603050405020304" pitchFamily="18" charset="0"/>
                </a:rPr>
                <a:t>”</a:t>
              </a:r>
              <a:endParaRPr kumimoji="1" lang="ja-JP" altLang="en-US" sz="1800" b="0" i="0" u="none" strike="noStrike" kern="1200" cap="none" spc="0" normalizeH="0" baseline="0" noProof="0" dirty="0">
                <a:ln>
                  <a:noFill/>
                </a:ln>
                <a:solidFill>
                  <a:prstClr val="black">
                    <a:lumMod val="65000"/>
                    <a:lumOff val="35000"/>
                  </a:prstClr>
                </a:solidFill>
                <a:effectLst/>
                <a:uLnTx/>
                <a:uFillTx/>
                <a:latin typeface="メイリオ" panose="020B0604030504040204" pitchFamily="50" charset="-128"/>
                <a:ea typeface="メイリオ" panose="020B0604030504040204" pitchFamily="50" charset="-128"/>
                <a:cs typeface="+mn-cs"/>
              </a:endParaRPr>
            </a:p>
          </p:txBody>
        </p:sp>
        <p:sp>
          <p:nvSpPr>
            <p:cNvPr id="524" name="正方形/長方形 523"/>
            <p:cNvSpPr/>
            <p:nvPr/>
          </p:nvSpPr>
          <p:spPr>
            <a:xfrm>
              <a:off x="5033543" y="3848132"/>
              <a:ext cx="748135" cy="453183"/>
            </a:xfrm>
            <a:prstGeom prst="rect">
              <a:avLst/>
            </a:prstGeom>
          </p:spPr>
          <p:txBody>
            <a:bodyPr vert="horz" wrap="none" lIns="72000" tIns="108000" rIns="72000" bIns="36000" anchor="ctr" anchorCtr="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300" normalizeH="0" baseline="0" noProof="0" dirty="0">
                  <a:ln>
                    <a:noFill/>
                  </a:ln>
                  <a:solidFill>
                    <a:srgbClr val="0000FF"/>
                  </a:solidFill>
                  <a:effectLst/>
                  <a:uLnTx/>
                  <a:uFillTx/>
                  <a:latin typeface="メイリオ"/>
                  <a:ea typeface="メイリオ"/>
                  <a:cs typeface="メイリオ" panose="020B0604030504040204" pitchFamily="50" charset="-128"/>
                </a:rPr>
                <a:t>統合</a:t>
              </a:r>
            </a:p>
          </p:txBody>
        </p:sp>
        <p:cxnSp>
          <p:nvCxnSpPr>
            <p:cNvPr id="525" name="直線矢印コネクタ 524"/>
            <p:cNvCxnSpPr/>
            <p:nvPr/>
          </p:nvCxnSpPr>
          <p:spPr>
            <a:xfrm flipV="1">
              <a:off x="4073460" y="3879380"/>
              <a:ext cx="468000" cy="0"/>
            </a:xfrm>
            <a:prstGeom prst="straightConnector1">
              <a:avLst/>
            </a:prstGeom>
            <a:noFill/>
            <a:ln w="57150" cap="flat" cmpd="sng" algn="ctr">
              <a:solidFill>
                <a:schemeClr val="accent5">
                  <a:lumMod val="75000"/>
                </a:schemeClr>
              </a:solidFill>
              <a:prstDash val="solid"/>
              <a:miter lim="800000"/>
              <a:headEnd type="none" w="med" len="med"/>
              <a:tailEnd type="triangle" w="med" len="med"/>
            </a:ln>
            <a:effectLst>
              <a:outerShdw blurRad="50800" dist="38100" dir="2700000" algn="tl" rotWithShape="0">
                <a:prstClr val="black">
                  <a:alpha val="40000"/>
                </a:prstClr>
              </a:outerShdw>
            </a:effectLst>
          </p:spPr>
        </p:cxnSp>
        <p:sp>
          <p:nvSpPr>
            <p:cNvPr id="526" name="object 20"/>
            <p:cNvSpPr txBox="1"/>
            <p:nvPr/>
          </p:nvSpPr>
          <p:spPr>
            <a:xfrm>
              <a:off x="4069116" y="4014580"/>
              <a:ext cx="992433" cy="427535"/>
            </a:xfrm>
            <a:prstGeom prst="rect">
              <a:avLst/>
            </a:prstGeom>
          </p:spPr>
          <p:txBody>
            <a:bodyPr vert="horz" wrap="none" lIns="72000" tIns="108000" rIns="72000" bIns="36000" rtlCol="0" anchor="ctr" anchorCtr="0">
              <a:spAutoFit/>
            </a:bodyPr>
            <a:lstStyle/>
            <a:p>
              <a:pPr marL="131445" marR="6350" lvl="0" indent="-119380" algn="ctr" defTabSz="914400" rtl="0" eaLnBrk="1" fontAlgn="auto" latinLnBrk="0" hangingPunct="1">
                <a:lnSpc>
                  <a:spcPts val="2190"/>
                </a:lnSpc>
                <a:spcBef>
                  <a:spcPts val="0"/>
                </a:spcBef>
                <a:spcAft>
                  <a:spcPts val="0"/>
                </a:spcAft>
                <a:buClrTx/>
                <a:buSzTx/>
                <a:buFontTx/>
                <a:buNone/>
                <a:tabLst/>
                <a:defRPr/>
              </a:pPr>
              <a:r>
                <a:rPr kumimoji="1" lang="ja-JP" altLang="en-US" sz="1600" b="1" i="0" u="none" strike="noStrike" kern="1200" cap="none" spc="15" normalizeH="0" baseline="0" noProof="0" dirty="0" smtClean="0">
                  <a:ln>
                    <a:noFill/>
                  </a:ln>
                  <a:solidFill>
                    <a:prstClr val="black"/>
                  </a:solidFill>
                  <a:effectLst/>
                  <a:uLnTx/>
                  <a:uFillTx/>
                  <a:latin typeface="メイリオ"/>
                  <a:ea typeface="メイリオ"/>
                  <a:cs typeface="メイリオ" panose="020B0604030504040204" pitchFamily="50" charset="-128"/>
                </a:rPr>
                <a:t>産学連携</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527" name="円/楕円 43"/>
            <p:cNvSpPr/>
            <p:nvPr/>
          </p:nvSpPr>
          <p:spPr>
            <a:xfrm>
              <a:off x="4025965" y="1444766"/>
              <a:ext cx="1069258" cy="925280"/>
            </a:xfrm>
            <a:custGeom>
              <a:avLst/>
              <a:gdLst>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575"/>
                <a:gd name="connsiteY0" fmla="*/ 332239 h 664478"/>
                <a:gd name="connsiteX1" fmla="*/ 151733 w 303575"/>
                <a:gd name="connsiteY1" fmla="*/ 0 h 664478"/>
                <a:gd name="connsiteX2" fmla="*/ 303466 w 303575"/>
                <a:gd name="connsiteY2" fmla="*/ 332239 h 664478"/>
                <a:gd name="connsiteX3" fmla="*/ 151733 w 303575"/>
                <a:gd name="connsiteY3" fmla="*/ 664478 h 664478"/>
                <a:gd name="connsiteX4" fmla="*/ 0 w 303575"/>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5134"/>
                <a:gd name="connsiteX1" fmla="*/ 151733 w 303466"/>
                <a:gd name="connsiteY1" fmla="*/ 0 h 665134"/>
                <a:gd name="connsiteX2" fmla="*/ 303466 w 303466"/>
                <a:gd name="connsiteY2" fmla="*/ 332239 h 665134"/>
                <a:gd name="connsiteX3" fmla="*/ 151733 w 303466"/>
                <a:gd name="connsiteY3" fmla="*/ 664478 h 665134"/>
                <a:gd name="connsiteX4" fmla="*/ 0 w 303466"/>
                <a:gd name="connsiteY4" fmla="*/ 332239 h 665134"/>
                <a:gd name="connsiteX0" fmla="*/ 0 w 303466"/>
                <a:gd name="connsiteY0" fmla="*/ 332239 h 665134"/>
                <a:gd name="connsiteX1" fmla="*/ 151733 w 303466"/>
                <a:gd name="connsiteY1" fmla="*/ 0 h 665134"/>
                <a:gd name="connsiteX2" fmla="*/ 303466 w 303466"/>
                <a:gd name="connsiteY2" fmla="*/ 332239 h 665134"/>
                <a:gd name="connsiteX3" fmla="*/ 151733 w 303466"/>
                <a:gd name="connsiteY3" fmla="*/ 664478 h 665134"/>
                <a:gd name="connsiteX4" fmla="*/ 0 w 303466"/>
                <a:gd name="connsiteY4" fmla="*/ 332239 h 665134"/>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5 w 303471"/>
                <a:gd name="connsiteY0" fmla="*/ 332239 h 658128"/>
                <a:gd name="connsiteX1" fmla="*/ 151738 w 303471"/>
                <a:gd name="connsiteY1" fmla="*/ 0 h 658128"/>
                <a:gd name="connsiteX2" fmla="*/ 303471 w 303471"/>
                <a:gd name="connsiteY2" fmla="*/ 332239 h 658128"/>
                <a:gd name="connsiteX3" fmla="*/ 147258 w 303471"/>
                <a:gd name="connsiteY3" fmla="*/ 658128 h 658128"/>
                <a:gd name="connsiteX4" fmla="*/ 5 w 303471"/>
                <a:gd name="connsiteY4" fmla="*/ 332239 h 658128"/>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34315"/>
                <a:gd name="connsiteX1" fmla="*/ 142777 w 303471"/>
                <a:gd name="connsiteY1" fmla="*/ 0 h 634315"/>
                <a:gd name="connsiteX2" fmla="*/ 303471 w 303471"/>
                <a:gd name="connsiteY2" fmla="*/ 317951 h 634315"/>
                <a:gd name="connsiteX3" fmla="*/ 147258 w 303471"/>
                <a:gd name="connsiteY3" fmla="*/ 634315 h 634315"/>
                <a:gd name="connsiteX4" fmla="*/ 5 w 303471"/>
                <a:gd name="connsiteY4" fmla="*/ 317951 h 634315"/>
                <a:gd name="connsiteX0" fmla="*/ 5 w 246721"/>
                <a:gd name="connsiteY0" fmla="*/ 317951 h 634315"/>
                <a:gd name="connsiteX1" fmla="*/ 142777 w 246721"/>
                <a:gd name="connsiteY1" fmla="*/ 0 h 634315"/>
                <a:gd name="connsiteX2" fmla="*/ 246721 w 246721"/>
                <a:gd name="connsiteY2" fmla="*/ 338589 h 634315"/>
                <a:gd name="connsiteX3" fmla="*/ 147258 w 246721"/>
                <a:gd name="connsiteY3" fmla="*/ 634315 h 634315"/>
                <a:gd name="connsiteX4" fmla="*/ 5 w 246721"/>
                <a:gd name="connsiteY4" fmla="*/ 317951 h 634315"/>
                <a:gd name="connsiteX0" fmla="*/ 5 w 288536"/>
                <a:gd name="connsiteY0" fmla="*/ 317951 h 634315"/>
                <a:gd name="connsiteX1" fmla="*/ 142777 w 288536"/>
                <a:gd name="connsiteY1" fmla="*/ 0 h 634315"/>
                <a:gd name="connsiteX2" fmla="*/ 288536 w 288536"/>
                <a:gd name="connsiteY2" fmla="*/ 314776 h 634315"/>
                <a:gd name="connsiteX3" fmla="*/ 147258 w 288536"/>
                <a:gd name="connsiteY3" fmla="*/ 634315 h 634315"/>
                <a:gd name="connsiteX4" fmla="*/ 5 w 288536"/>
                <a:gd name="connsiteY4" fmla="*/ 317951 h 634315"/>
                <a:gd name="connsiteX0" fmla="*/ 5 w 248214"/>
                <a:gd name="connsiteY0" fmla="*/ 317951 h 634315"/>
                <a:gd name="connsiteX1" fmla="*/ 142777 w 248214"/>
                <a:gd name="connsiteY1" fmla="*/ 0 h 634315"/>
                <a:gd name="connsiteX2" fmla="*/ 248214 w 248214"/>
                <a:gd name="connsiteY2" fmla="*/ 325889 h 634315"/>
                <a:gd name="connsiteX3" fmla="*/ 147258 w 248214"/>
                <a:gd name="connsiteY3" fmla="*/ 634315 h 634315"/>
                <a:gd name="connsiteX4" fmla="*/ 5 w 248214"/>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78081"/>
                <a:gd name="connsiteY0" fmla="*/ 317951 h 634315"/>
                <a:gd name="connsiteX1" fmla="*/ 142777 w 278081"/>
                <a:gd name="connsiteY1" fmla="*/ 0 h 634315"/>
                <a:gd name="connsiteX2" fmla="*/ 278081 w 278081"/>
                <a:gd name="connsiteY2" fmla="*/ 322714 h 634315"/>
                <a:gd name="connsiteX3" fmla="*/ 147258 w 278081"/>
                <a:gd name="connsiteY3" fmla="*/ 634315 h 634315"/>
                <a:gd name="connsiteX4" fmla="*/ 5 w 278081"/>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245"/>
                <a:gd name="connsiteY0" fmla="*/ 317951 h 634315"/>
                <a:gd name="connsiteX1" fmla="*/ 142818 w 284245"/>
                <a:gd name="connsiteY1" fmla="*/ 0 h 634315"/>
                <a:gd name="connsiteX2" fmla="*/ 284096 w 284245"/>
                <a:gd name="connsiteY2" fmla="*/ 322714 h 634315"/>
                <a:gd name="connsiteX3" fmla="*/ 147299 w 284245"/>
                <a:gd name="connsiteY3" fmla="*/ 634315 h 634315"/>
                <a:gd name="connsiteX4" fmla="*/ 46 w 284245"/>
                <a:gd name="connsiteY4" fmla="*/ 317951 h 634315"/>
                <a:gd name="connsiteX0" fmla="*/ 46 w 284245"/>
                <a:gd name="connsiteY0" fmla="*/ 317951 h 634315"/>
                <a:gd name="connsiteX1" fmla="*/ 142818 w 284245"/>
                <a:gd name="connsiteY1" fmla="*/ 0 h 634315"/>
                <a:gd name="connsiteX2" fmla="*/ 284096 w 284245"/>
                <a:gd name="connsiteY2" fmla="*/ 322714 h 634315"/>
                <a:gd name="connsiteX3" fmla="*/ 147299 w 284245"/>
                <a:gd name="connsiteY3" fmla="*/ 634315 h 634315"/>
                <a:gd name="connsiteX4" fmla="*/ 46 w 284245"/>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160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1601 h 634315"/>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34 w 284084"/>
                <a:gd name="connsiteY0" fmla="*/ 306838 h 629552"/>
                <a:gd name="connsiteX1" fmla="*/ 145793 w 284084"/>
                <a:gd name="connsiteY1" fmla="*/ 0 h 629552"/>
                <a:gd name="connsiteX2" fmla="*/ 284084 w 284084"/>
                <a:gd name="connsiteY2" fmla="*/ 317951 h 629552"/>
                <a:gd name="connsiteX3" fmla="*/ 147287 w 284084"/>
                <a:gd name="connsiteY3" fmla="*/ 629552 h 629552"/>
                <a:gd name="connsiteX4" fmla="*/ 34 w 284084"/>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17951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17951 h 629552"/>
                <a:gd name="connsiteX0" fmla="*/ 1 w 284051"/>
                <a:gd name="connsiteY0" fmla="*/ 313189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13189 h 629552"/>
                <a:gd name="connsiteX0" fmla="*/ 18 w 284068"/>
                <a:gd name="connsiteY0" fmla="*/ 302032 h 618395"/>
                <a:gd name="connsiteX1" fmla="*/ 140090 w 284068"/>
                <a:gd name="connsiteY1" fmla="*/ 0 h 618395"/>
                <a:gd name="connsiteX2" fmla="*/ 284068 w 284068"/>
                <a:gd name="connsiteY2" fmla="*/ 306794 h 618395"/>
                <a:gd name="connsiteX3" fmla="*/ 147271 w 284068"/>
                <a:gd name="connsiteY3" fmla="*/ 618395 h 618395"/>
                <a:gd name="connsiteX4" fmla="*/ 18 w 284068"/>
                <a:gd name="connsiteY4" fmla="*/ 302032 h 618395"/>
                <a:gd name="connsiteX0" fmla="*/ 5 w 284055"/>
                <a:gd name="connsiteY0" fmla="*/ 302032 h 591619"/>
                <a:gd name="connsiteX1" fmla="*/ 140077 w 284055"/>
                <a:gd name="connsiteY1" fmla="*/ 0 h 591619"/>
                <a:gd name="connsiteX2" fmla="*/ 284055 w 284055"/>
                <a:gd name="connsiteY2" fmla="*/ 306794 h 591619"/>
                <a:gd name="connsiteX3" fmla="*/ 143467 w 284055"/>
                <a:gd name="connsiteY3" fmla="*/ 591619 h 591619"/>
                <a:gd name="connsiteX4" fmla="*/ 5 w 284055"/>
                <a:gd name="connsiteY4" fmla="*/ 302032 h 591619"/>
                <a:gd name="connsiteX0" fmla="*/ 3 w 289740"/>
                <a:gd name="connsiteY0" fmla="*/ 297570 h 591619"/>
                <a:gd name="connsiteX1" fmla="*/ 145762 w 289740"/>
                <a:gd name="connsiteY1" fmla="*/ 0 h 591619"/>
                <a:gd name="connsiteX2" fmla="*/ 289740 w 289740"/>
                <a:gd name="connsiteY2" fmla="*/ 306794 h 591619"/>
                <a:gd name="connsiteX3" fmla="*/ 149152 w 289740"/>
                <a:gd name="connsiteY3" fmla="*/ 591619 h 591619"/>
                <a:gd name="connsiteX4" fmla="*/ 3 w 289740"/>
                <a:gd name="connsiteY4" fmla="*/ 297570 h 591619"/>
                <a:gd name="connsiteX0" fmla="*/ 3 w 289740"/>
                <a:gd name="connsiteY0" fmla="*/ 297570 h 591619"/>
                <a:gd name="connsiteX1" fmla="*/ 145762 w 289740"/>
                <a:gd name="connsiteY1" fmla="*/ 0 h 591619"/>
                <a:gd name="connsiteX2" fmla="*/ 289740 w 289740"/>
                <a:gd name="connsiteY2" fmla="*/ 306794 h 591619"/>
                <a:gd name="connsiteX3" fmla="*/ 149152 w 289740"/>
                <a:gd name="connsiteY3" fmla="*/ 591619 h 591619"/>
                <a:gd name="connsiteX4" fmla="*/ 3 w 289740"/>
                <a:gd name="connsiteY4" fmla="*/ 297570 h 591619"/>
                <a:gd name="connsiteX0" fmla="*/ 3 w 295427"/>
                <a:gd name="connsiteY0" fmla="*/ 297570 h 591619"/>
                <a:gd name="connsiteX1" fmla="*/ 145762 w 295427"/>
                <a:gd name="connsiteY1" fmla="*/ 0 h 591619"/>
                <a:gd name="connsiteX2" fmla="*/ 295427 w 295427"/>
                <a:gd name="connsiteY2" fmla="*/ 306794 h 591619"/>
                <a:gd name="connsiteX3" fmla="*/ 149152 w 295427"/>
                <a:gd name="connsiteY3" fmla="*/ 591619 h 591619"/>
                <a:gd name="connsiteX4" fmla="*/ 3 w 295427"/>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8"/>
                <a:gd name="connsiteY0" fmla="*/ 297570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7570 h 591619"/>
                <a:gd name="connsiteX0" fmla="*/ 3 w 292588"/>
                <a:gd name="connsiteY0" fmla="*/ 297570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7570 h 591619"/>
                <a:gd name="connsiteX0" fmla="*/ 3 w 292588"/>
                <a:gd name="connsiteY0" fmla="*/ 295339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36 w 292617"/>
                <a:gd name="connsiteY0" fmla="*/ 295339 h 593851"/>
                <a:gd name="connsiteX1" fmla="*/ 145795 w 292617"/>
                <a:gd name="connsiteY1" fmla="*/ 0 h 593851"/>
                <a:gd name="connsiteX2" fmla="*/ 292617 w 292617"/>
                <a:gd name="connsiteY2" fmla="*/ 295637 h 593851"/>
                <a:gd name="connsiteX3" fmla="*/ 147289 w 292617"/>
                <a:gd name="connsiteY3" fmla="*/ 593851 h 593851"/>
                <a:gd name="connsiteX4" fmla="*/ 36 w 292617"/>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604"/>
                <a:gd name="connsiteY0" fmla="*/ 295339 h 593851"/>
                <a:gd name="connsiteX1" fmla="*/ 145777 w 292604"/>
                <a:gd name="connsiteY1" fmla="*/ 0 h 593851"/>
                <a:gd name="connsiteX2" fmla="*/ 292599 w 292604"/>
                <a:gd name="connsiteY2" fmla="*/ 295637 h 593851"/>
                <a:gd name="connsiteX3" fmla="*/ 147271 w 292604"/>
                <a:gd name="connsiteY3" fmla="*/ 593851 h 593851"/>
                <a:gd name="connsiteX4" fmla="*/ 18 w 292604"/>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2"/>
                <a:gd name="connsiteY0" fmla="*/ 297571 h 596083"/>
                <a:gd name="connsiteX1" fmla="*/ 145760 w 292582"/>
                <a:gd name="connsiteY1" fmla="*/ 0 h 596083"/>
                <a:gd name="connsiteX2" fmla="*/ 292582 w 292582"/>
                <a:gd name="connsiteY2" fmla="*/ 297869 h 596083"/>
                <a:gd name="connsiteX3" fmla="*/ 147254 w 292582"/>
                <a:gd name="connsiteY3" fmla="*/ 596083 h 596083"/>
                <a:gd name="connsiteX4" fmla="*/ 1 w 292582"/>
                <a:gd name="connsiteY4" fmla="*/ 297571 h 596083"/>
                <a:gd name="connsiteX0" fmla="*/ 1 w 292582"/>
                <a:gd name="connsiteY0" fmla="*/ 297571 h 596083"/>
                <a:gd name="connsiteX1" fmla="*/ 145760 w 292582"/>
                <a:gd name="connsiteY1" fmla="*/ 0 h 596083"/>
                <a:gd name="connsiteX2" fmla="*/ 292582 w 292582"/>
                <a:gd name="connsiteY2" fmla="*/ 297869 h 596083"/>
                <a:gd name="connsiteX3" fmla="*/ 147254 w 292582"/>
                <a:gd name="connsiteY3" fmla="*/ 596083 h 596083"/>
                <a:gd name="connsiteX4" fmla="*/ 1 w 292582"/>
                <a:gd name="connsiteY4" fmla="*/ 297571 h 596083"/>
                <a:gd name="connsiteX0" fmla="*/ 1 w 292588"/>
                <a:gd name="connsiteY0" fmla="*/ 297571 h 596083"/>
                <a:gd name="connsiteX1" fmla="*/ 145760 w 292588"/>
                <a:gd name="connsiteY1" fmla="*/ 0 h 596083"/>
                <a:gd name="connsiteX2" fmla="*/ 292582 w 292588"/>
                <a:gd name="connsiteY2" fmla="*/ 297869 h 596083"/>
                <a:gd name="connsiteX3" fmla="*/ 147254 w 292588"/>
                <a:gd name="connsiteY3" fmla="*/ 596083 h 596083"/>
                <a:gd name="connsiteX4" fmla="*/ 1 w 292588"/>
                <a:gd name="connsiteY4" fmla="*/ 297571 h 59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88" h="596083">
                  <a:moveTo>
                    <a:pt x="1" y="297571"/>
                  </a:moveTo>
                  <a:cubicBezTo>
                    <a:pt x="-248" y="198224"/>
                    <a:pt x="62559" y="73479"/>
                    <a:pt x="145760" y="0"/>
                  </a:cubicBezTo>
                  <a:cubicBezTo>
                    <a:pt x="237869" y="72236"/>
                    <a:pt x="293281" y="191828"/>
                    <a:pt x="292582" y="297869"/>
                  </a:cubicBezTo>
                  <a:cubicBezTo>
                    <a:pt x="291883" y="403910"/>
                    <a:pt x="234456" y="520454"/>
                    <a:pt x="147254" y="596083"/>
                  </a:cubicBezTo>
                  <a:cubicBezTo>
                    <a:pt x="54448" y="510928"/>
                    <a:pt x="250" y="396918"/>
                    <a:pt x="1" y="297571"/>
                  </a:cubicBezTo>
                  <a:close/>
                </a:path>
              </a:pathLst>
            </a:custGeom>
            <a:blipFill>
              <a:blip r:embed="rId3"/>
              <a:tile tx="0" ty="0" sx="100000" sy="100000" flip="none" algn="tl"/>
            </a:blipFill>
            <a:ln w="6350" cap="flat" cmpd="sng" algn="ctr">
              <a:gradFill>
                <a:gsLst>
                  <a:gs pos="45000">
                    <a:schemeClr val="accent1">
                      <a:lumMod val="45000"/>
                      <a:lumOff val="55000"/>
                    </a:schemeClr>
                  </a:gs>
                  <a:gs pos="55000">
                    <a:srgbClr val="ED7D31"/>
                  </a:gs>
                </a:gsLst>
                <a:lin ang="0" scaled="0"/>
              </a:gradFill>
              <a:prstDash val="solid"/>
              <a:miter lim="800000"/>
            </a:ln>
            <a:effectLst>
              <a:glow rad="381000">
                <a:srgbClr val="FFFF00">
                  <a:alpha val="50000"/>
                </a:srgbClr>
              </a:glow>
            </a:effectLst>
          </p:spPr>
          <p:txBody>
            <a:bodyPr tIns="10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528" name="正方形/長方形 527"/>
            <p:cNvSpPr/>
            <p:nvPr/>
          </p:nvSpPr>
          <p:spPr>
            <a:xfrm>
              <a:off x="4140412" y="1626794"/>
              <a:ext cx="850728" cy="514738"/>
            </a:xfrm>
            <a:prstGeom prst="rect">
              <a:avLst/>
            </a:prstGeom>
          </p:spPr>
          <p:txBody>
            <a:bodyPr vert="horz" wrap="none" lIns="72000" tIns="108000" rIns="72000" bIns="36000" anchor="ctr" anchorCtr="0">
              <a:spAutoFit/>
            </a:bodyPr>
            <a:lstStyle/>
            <a:p>
              <a:pPr marL="1270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300" normalizeH="0" baseline="0" noProof="0" dirty="0" smtClean="0">
                  <a:ln>
                    <a:noFill/>
                  </a:ln>
                  <a:solidFill>
                    <a:srgbClr val="C00000"/>
                  </a:solidFill>
                  <a:effectLst>
                    <a:outerShdw blurRad="50800" dist="38100" dir="2700000" algn="tl" rotWithShape="0">
                      <a:prstClr val="black">
                        <a:alpha val="40000"/>
                      </a:prstClr>
                    </a:outerShdw>
                  </a:effectLst>
                  <a:uLnTx/>
                  <a:uFillTx/>
                  <a:latin typeface="メイリオ"/>
                  <a:ea typeface="メイリオ"/>
                  <a:cs typeface="メイリオ" panose="020B0604030504040204" pitchFamily="50" charset="-128"/>
                </a:rPr>
                <a:t>共創</a:t>
              </a:r>
              <a:endParaRPr kumimoji="1" lang="ja-JP" altLang="en-US" sz="2400" b="1" i="0" u="none" strike="noStrike" kern="1200" cap="none" spc="300" normalizeH="0" baseline="0" noProof="0" dirty="0">
                <a:ln>
                  <a:noFill/>
                </a:ln>
                <a:solidFill>
                  <a:srgbClr val="C00000"/>
                </a:solidFill>
                <a:effectLst>
                  <a:outerShdw blurRad="50800" dist="38100" dir="2700000" algn="tl" rotWithShape="0">
                    <a:prstClr val="black">
                      <a:alpha val="40000"/>
                    </a:prstClr>
                  </a:outerShdw>
                </a:effectLst>
                <a:uLnTx/>
                <a:uFillTx/>
                <a:latin typeface="メイリオ"/>
                <a:ea typeface="メイリオ"/>
                <a:cs typeface="メイリオ" panose="020B0604030504040204" pitchFamily="50" charset="-128"/>
              </a:endParaRPr>
            </a:p>
          </p:txBody>
        </p:sp>
        <p:cxnSp>
          <p:nvCxnSpPr>
            <p:cNvPr id="529" name="直線矢印コネクタ 528"/>
            <p:cNvCxnSpPr/>
            <p:nvPr/>
          </p:nvCxnSpPr>
          <p:spPr>
            <a:xfrm rot="1200000" flipH="1">
              <a:off x="4589948" y="4037407"/>
              <a:ext cx="360000" cy="0"/>
            </a:xfrm>
            <a:prstGeom prst="straightConnector1">
              <a:avLst/>
            </a:prstGeom>
            <a:noFill/>
            <a:ln w="50800" cap="flat" cmpd="sng" algn="ctr">
              <a:solidFill>
                <a:schemeClr val="accent1">
                  <a:lumMod val="75000"/>
                </a:schemeClr>
              </a:solidFill>
              <a:prstDash val="solid"/>
              <a:miter lim="800000"/>
              <a:headEnd type="none" w="med" len="med"/>
              <a:tailEnd type="triangle" w="sm" len="med"/>
            </a:ln>
            <a:effectLst>
              <a:outerShdw blurRad="50800" dist="38100" dir="2700000" algn="tl" rotWithShape="0">
                <a:prstClr val="black">
                  <a:alpha val="40000"/>
                </a:prstClr>
              </a:outerShdw>
            </a:effectLst>
          </p:spPr>
        </p:cxnSp>
        <p:cxnSp>
          <p:nvCxnSpPr>
            <p:cNvPr id="530" name="直線矢印コネクタ 529"/>
            <p:cNvCxnSpPr/>
            <p:nvPr/>
          </p:nvCxnSpPr>
          <p:spPr>
            <a:xfrm rot="20400000" flipH="1">
              <a:off x="4589949" y="3721231"/>
              <a:ext cx="360000" cy="0"/>
            </a:xfrm>
            <a:prstGeom prst="straightConnector1">
              <a:avLst/>
            </a:prstGeom>
            <a:noFill/>
            <a:ln w="50800" cap="flat" cmpd="sng" algn="ctr">
              <a:solidFill>
                <a:schemeClr val="accent1">
                  <a:lumMod val="75000"/>
                </a:schemeClr>
              </a:solidFill>
              <a:prstDash val="solid"/>
              <a:miter lim="800000"/>
              <a:headEnd type="none" w="med" len="med"/>
              <a:tailEnd type="triangle" w="sm" len="med"/>
            </a:ln>
            <a:effectLst>
              <a:outerShdw blurRad="50800" dist="38100" dir="2700000" algn="tl" rotWithShape="0">
                <a:prstClr val="black">
                  <a:alpha val="40000"/>
                </a:prstClr>
              </a:outerShdw>
            </a:effectLst>
          </p:spPr>
        </p:cxnSp>
        <p:sp>
          <p:nvSpPr>
            <p:cNvPr id="532" name="object 20"/>
            <p:cNvSpPr txBox="1"/>
            <p:nvPr/>
          </p:nvSpPr>
          <p:spPr>
            <a:xfrm>
              <a:off x="3697120" y="3332183"/>
              <a:ext cx="680809" cy="453183"/>
            </a:xfrm>
            <a:prstGeom prst="rect">
              <a:avLst/>
            </a:prstGeom>
          </p:spPr>
          <p:txBody>
            <a:bodyPr vert="horz" wrap="none" lIns="72000" tIns="108000" rIns="72000" bIns="36000" rtlCol="0" anchor="ctr" anchorCtr="0">
              <a:spAutoFit/>
            </a:bodyPr>
            <a:lstStyle/>
            <a:p>
              <a:pPr marL="131445" marR="6350" lvl="0" indent="-119380" algn="ctr"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15" normalizeH="0" baseline="0" noProof="0" dirty="0">
                  <a:ln>
                    <a:noFill/>
                  </a:ln>
                  <a:solidFill>
                    <a:srgbClr val="C00000">
                      <a:lumMod val="75000"/>
                    </a:srgbClr>
                  </a:solidFill>
                  <a:effectLst/>
                  <a:uLnTx/>
                  <a:uFillTx/>
                  <a:latin typeface="メイリオ"/>
                  <a:ea typeface="メイリオ"/>
                  <a:cs typeface="メイリオ" panose="020B0604030504040204" pitchFamily="50" charset="-128"/>
                </a:rPr>
                <a:t>課題</a:t>
              </a:r>
              <a:endParaRPr kumimoji="1" lang="ja-JP" altLang="en-US" sz="2000" b="1" i="0" u="none" strike="noStrike" kern="1200" cap="none" spc="0" normalizeH="0" baseline="0" noProof="0" dirty="0">
                <a:ln>
                  <a:noFill/>
                </a:ln>
                <a:solidFill>
                  <a:srgbClr val="C00000">
                    <a:lumMod val="75000"/>
                  </a:srgbClr>
                </a:solidFill>
                <a:effectLst/>
                <a:uLnTx/>
                <a:uFillTx/>
                <a:latin typeface="メイリオ"/>
                <a:ea typeface="メイリオ"/>
                <a:cs typeface="メイリオ" panose="020B0604030504040204" pitchFamily="50" charset="-128"/>
              </a:endParaRPr>
            </a:p>
          </p:txBody>
        </p:sp>
        <p:grpSp>
          <p:nvGrpSpPr>
            <p:cNvPr id="533" name="グループ化 532"/>
            <p:cNvGrpSpPr/>
            <p:nvPr/>
          </p:nvGrpSpPr>
          <p:grpSpPr>
            <a:xfrm>
              <a:off x="4854870" y="1548863"/>
              <a:ext cx="456319" cy="655367"/>
              <a:chOff x="3891476" y="1940951"/>
              <a:chExt cx="456319" cy="655367"/>
            </a:xfrm>
          </p:grpSpPr>
          <p:cxnSp>
            <p:nvCxnSpPr>
              <p:cNvPr id="534" name="直線矢印コネクタ 533"/>
              <p:cNvCxnSpPr/>
              <p:nvPr/>
            </p:nvCxnSpPr>
            <p:spPr>
              <a:xfrm flipH="1">
                <a:off x="3987795" y="2274835"/>
                <a:ext cx="360000" cy="0"/>
              </a:xfrm>
              <a:prstGeom prst="straightConnector1">
                <a:avLst/>
              </a:prstGeom>
              <a:noFill/>
              <a:ln w="38100" cap="flat" cmpd="sng" algn="ctr">
                <a:solidFill>
                  <a:schemeClr val="accent1">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535" name="直線矢印コネクタ 534"/>
              <p:cNvCxnSpPr/>
              <p:nvPr/>
            </p:nvCxnSpPr>
            <p:spPr>
              <a:xfrm rot="1200000" flipH="1">
                <a:off x="3972877" y="2446484"/>
                <a:ext cx="360000" cy="0"/>
              </a:xfrm>
              <a:prstGeom prst="straightConnector1">
                <a:avLst/>
              </a:prstGeom>
              <a:noFill/>
              <a:ln w="38100" cap="flat" cmpd="sng" algn="ctr">
                <a:solidFill>
                  <a:schemeClr val="accent1">
                    <a:lumMod val="75000"/>
                  </a:scheme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536" name="直線矢印コネクタ 535"/>
              <p:cNvCxnSpPr/>
              <p:nvPr/>
            </p:nvCxnSpPr>
            <p:spPr>
              <a:xfrm rot="-1200000" flipH="1">
                <a:off x="3971721" y="2109575"/>
                <a:ext cx="360000" cy="0"/>
              </a:xfrm>
              <a:prstGeom prst="straightConnector1">
                <a:avLst/>
              </a:prstGeom>
              <a:noFill/>
              <a:ln w="38100" cap="flat" cmpd="sng" algn="ctr">
                <a:solidFill>
                  <a:schemeClr val="accent1">
                    <a:lumMod val="75000"/>
                  </a:scheme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537" name="直線矢印コネクタ 536"/>
              <p:cNvCxnSpPr/>
              <p:nvPr/>
            </p:nvCxnSpPr>
            <p:spPr>
              <a:xfrm rot="2400000" flipH="1">
                <a:off x="3891476" y="2596318"/>
                <a:ext cx="360000" cy="0"/>
              </a:xfrm>
              <a:prstGeom prst="straightConnector1">
                <a:avLst/>
              </a:prstGeom>
              <a:noFill/>
              <a:ln w="38100" cap="flat" cmpd="sng" algn="ctr">
                <a:solidFill>
                  <a:schemeClr val="accent1">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538" name="直線矢印コネクタ 537"/>
              <p:cNvCxnSpPr/>
              <p:nvPr/>
            </p:nvCxnSpPr>
            <p:spPr>
              <a:xfrm rot="-2400000" flipH="1">
                <a:off x="3921488" y="1940951"/>
                <a:ext cx="360000" cy="0"/>
              </a:xfrm>
              <a:prstGeom prst="straightConnector1">
                <a:avLst/>
              </a:prstGeom>
              <a:noFill/>
              <a:ln w="38100" cap="flat" cmpd="sng" algn="ctr">
                <a:solidFill>
                  <a:schemeClr val="accent1">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grpSp>
        <p:grpSp>
          <p:nvGrpSpPr>
            <p:cNvPr id="539" name="グループ化 538"/>
            <p:cNvGrpSpPr/>
            <p:nvPr/>
          </p:nvGrpSpPr>
          <p:grpSpPr>
            <a:xfrm flipH="1">
              <a:off x="3783616" y="1548863"/>
              <a:ext cx="456319" cy="655367"/>
              <a:chOff x="3891476" y="1940951"/>
              <a:chExt cx="456319" cy="655367"/>
            </a:xfrm>
          </p:grpSpPr>
          <p:cxnSp>
            <p:nvCxnSpPr>
              <p:cNvPr id="540" name="直線矢印コネクタ 539"/>
              <p:cNvCxnSpPr/>
              <p:nvPr/>
            </p:nvCxnSpPr>
            <p:spPr>
              <a:xfrm flipH="1">
                <a:off x="3987795" y="2274835"/>
                <a:ext cx="360000" cy="0"/>
              </a:xfrm>
              <a:prstGeom prst="straightConnector1">
                <a:avLst/>
              </a:prstGeom>
              <a:noFill/>
              <a:ln w="38100" cap="flat" cmpd="sng" algn="ctr">
                <a:solidFill>
                  <a:schemeClr val="accent5">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541" name="直線矢印コネクタ 540"/>
              <p:cNvCxnSpPr/>
              <p:nvPr/>
            </p:nvCxnSpPr>
            <p:spPr>
              <a:xfrm rot="1200000" flipH="1">
                <a:off x="3972877" y="2446484"/>
                <a:ext cx="360000" cy="0"/>
              </a:xfrm>
              <a:prstGeom prst="straightConnector1">
                <a:avLst/>
              </a:prstGeom>
              <a:noFill/>
              <a:ln w="38100" cap="flat" cmpd="sng" algn="ctr">
                <a:solidFill>
                  <a:schemeClr val="accent5">
                    <a:lumMod val="75000"/>
                  </a:scheme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542" name="直線矢印コネクタ 541"/>
              <p:cNvCxnSpPr/>
              <p:nvPr/>
            </p:nvCxnSpPr>
            <p:spPr>
              <a:xfrm rot="-1200000" flipH="1">
                <a:off x="3971721" y="2109575"/>
                <a:ext cx="360000" cy="0"/>
              </a:xfrm>
              <a:prstGeom prst="straightConnector1">
                <a:avLst/>
              </a:prstGeom>
              <a:noFill/>
              <a:ln w="38100" cap="flat" cmpd="sng" algn="ctr">
                <a:solidFill>
                  <a:schemeClr val="accent5">
                    <a:lumMod val="75000"/>
                  </a:scheme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543" name="直線矢印コネクタ 542"/>
              <p:cNvCxnSpPr/>
              <p:nvPr/>
            </p:nvCxnSpPr>
            <p:spPr>
              <a:xfrm rot="2400000" flipH="1">
                <a:off x="3891476" y="2596318"/>
                <a:ext cx="360000" cy="0"/>
              </a:xfrm>
              <a:prstGeom prst="straightConnector1">
                <a:avLst/>
              </a:prstGeom>
              <a:noFill/>
              <a:ln w="38100" cap="flat" cmpd="sng" algn="ctr">
                <a:solidFill>
                  <a:schemeClr val="accent5">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544" name="直線矢印コネクタ 543"/>
              <p:cNvCxnSpPr/>
              <p:nvPr/>
            </p:nvCxnSpPr>
            <p:spPr>
              <a:xfrm rot="-2400000" flipH="1">
                <a:off x="3921488" y="1940951"/>
                <a:ext cx="360000" cy="0"/>
              </a:xfrm>
              <a:prstGeom prst="straightConnector1">
                <a:avLst/>
              </a:prstGeom>
              <a:noFill/>
              <a:ln w="38100" cap="flat" cmpd="sng" algn="ctr">
                <a:solidFill>
                  <a:schemeClr val="accent5">
                    <a:lumMod val="75000"/>
                  </a:schemeClr>
                </a:solidFill>
                <a:prstDash val="solid"/>
                <a:miter lim="800000"/>
                <a:headEnd type="none" w="med" len="med"/>
                <a:tailEnd type="triangle" w="sm" len="lg"/>
              </a:ln>
              <a:effectLst>
                <a:outerShdw blurRad="50800" dist="38100" dir="2700000" algn="tl" rotWithShape="0">
                  <a:prstClr val="black">
                    <a:alpha val="40000"/>
                  </a:prstClr>
                </a:outerShdw>
              </a:effectLst>
            </p:spPr>
          </p:cxnSp>
        </p:grpSp>
      </p:grpSp>
      <p:sp>
        <p:nvSpPr>
          <p:cNvPr id="605" name="テキスト ボックス 604"/>
          <p:cNvSpPr txBox="1"/>
          <p:nvPr/>
        </p:nvSpPr>
        <p:spPr>
          <a:xfrm>
            <a:off x="5498243" y="662810"/>
            <a:ext cx="877163" cy="600164"/>
          </a:xfrm>
          <a:prstGeom prst="rect">
            <a:avLst/>
          </a:prstGeom>
          <a:noFill/>
        </p:spPr>
        <p:txBody>
          <a:bodyPr vert="horz" wrap="none" tIns="36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学問の</a:t>
            </a:r>
            <a:endPar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深化</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37" name="楕円 72"/>
          <p:cNvSpPr/>
          <p:nvPr/>
        </p:nvSpPr>
        <p:spPr>
          <a:xfrm>
            <a:off x="462735" y="3069442"/>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a:ea typeface="メイリオ"/>
                <a:cs typeface="+mn-cs"/>
              </a:rPr>
              <a:t>国際機関</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35" name="楕円 72"/>
          <p:cNvSpPr/>
          <p:nvPr/>
        </p:nvSpPr>
        <p:spPr>
          <a:xfrm>
            <a:off x="462735" y="2565746"/>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a:ea typeface="メイリオ"/>
                <a:cs typeface="+mn-cs"/>
              </a:rPr>
              <a:t>自治体</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32" name="楕円 72"/>
          <p:cNvSpPr/>
          <p:nvPr/>
        </p:nvSpPr>
        <p:spPr>
          <a:xfrm>
            <a:off x="462735" y="2062050"/>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a:ln>
                  <a:noFill/>
                </a:ln>
                <a:solidFill>
                  <a:prstClr val="black"/>
                </a:solidFill>
                <a:effectLst/>
                <a:uLnTx/>
                <a:uFillTx/>
                <a:latin typeface="メイリオ"/>
                <a:ea typeface="メイリオ"/>
                <a:cs typeface="+mn-cs"/>
              </a:rPr>
              <a:t>NGO</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29" name="楕円 72"/>
          <p:cNvSpPr/>
          <p:nvPr/>
        </p:nvSpPr>
        <p:spPr>
          <a:xfrm>
            <a:off x="462735" y="4580527"/>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a:ea typeface="メイリオ"/>
                <a:cs typeface="+mn-cs"/>
              </a:rPr>
              <a:t>企業</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25" name="楕円 72"/>
          <p:cNvSpPr/>
          <p:nvPr/>
        </p:nvSpPr>
        <p:spPr>
          <a:xfrm>
            <a:off x="462735" y="1558354"/>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NPO</a:t>
            </a:r>
          </a:p>
        </p:txBody>
      </p:sp>
      <p:sp>
        <p:nvSpPr>
          <p:cNvPr id="623" name="楕円 72"/>
          <p:cNvSpPr/>
          <p:nvPr/>
        </p:nvSpPr>
        <p:spPr>
          <a:xfrm>
            <a:off x="462735" y="4076834"/>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a:ea typeface="メイリオ"/>
                <a:cs typeface="+mn-cs"/>
              </a:rPr>
              <a:t>研究機関</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21" name="楕円 72"/>
          <p:cNvSpPr/>
          <p:nvPr/>
        </p:nvSpPr>
        <p:spPr>
          <a:xfrm>
            <a:off x="462735" y="1054658"/>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市民</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19" name="楕円 72"/>
          <p:cNvSpPr/>
          <p:nvPr/>
        </p:nvSpPr>
        <p:spPr>
          <a:xfrm>
            <a:off x="462735" y="3573138"/>
            <a:ext cx="900000" cy="396000"/>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a:ln>
                  <a:noFill/>
                </a:ln>
                <a:solidFill>
                  <a:prstClr val="black"/>
                </a:solidFill>
                <a:effectLst/>
                <a:uLnTx/>
                <a:uFillTx/>
                <a:latin typeface="メイリオ"/>
                <a:ea typeface="メイリオ"/>
                <a:cs typeface="+mn-cs"/>
              </a:rPr>
              <a:t>国</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08" name="テキスト ボックス 607"/>
          <p:cNvSpPr txBox="1"/>
          <p:nvPr/>
        </p:nvSpPr>
        <p:spPr>
          <a:xfrm>
            <a:off x="2748872" y="662810"/>
            <a:ext cx="877163" cy="600164"/>
          </a:xfrm>
          <a:prstGeom prst="rect">
            <a:avLst/>
          </a:prstGeom>
          <a:noFill/>
        </p:spPr>
        <p:txBody>
          <a:bodyPr vert="horz" wrap="none" tIns="3600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価値の</a:t>
            </a:r>
            <a:endPar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創造</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09" name="テキスト ボックス 608"/>
          <p:cNvSpPr txBox="1"/>
          <p:nvPr/>
        </p:nvSpPr>
        <p:spPr>
          <a:xfrm>
            <a:off x="551371" y="637005"/>
            <a:ext cx="686728" cy="313350"/>
          </a:xfrm>
          <a:prstGeom prst="rect">
            <a:avLst/>
          </a:prstGeom>
          <a:solidFill>
            <a:schemeClr val="accent3">
              <a:lumMod val="40000"/>
              <a:lumOff val="60000"/>
            </a:schemeClr>
          </a:solidFill>
          <a:ln w="28575">
            <a:solidFill>
              <a:schemeClr val="accent5">
                <a:lumMod val="40000"/>
                <a:lumOff val="60000"/>
              </a:schemeClr>
            </a:solidFill>
          </a:ln>
        </p:spPr>
        <p:txBody>
          <a:bodyPr wrap="square" lIns="72000" tIns="36000" rIns="7200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社会</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641" name="角丸四角形 640"/>
          <p:cNvSpPr/>
          <p:nvPr/>
        </p:nvSpPr>
        <p:spPr>
          <a:xfrm>
            <a:off x="3705720" y="648287"/>
            <a:ext cx="1712839" cy="629210"/>
          </a:xfrm>
          <a:prstGeom prst="roundRect">
            <a:avLst>
              <a:gd name="adj" fmla="val 28196"/>
            </a:avLst>
          </a:prstGeom>
        </p:spPr>
        <p:style>
          <a:lnRef idx="2">
            <a:schemeClr val="accent1">
              <a:shade val="50000"/>
            </a:schemeClr>
          </a:lnRef>
          <a:fillRef idx="1">
            <a:schemeClr val="accent1"/>
          </a:fillRef>
          <a:effectRef idx="0">
            <a:schemeClr val="accent1"/>
          </a:effectRef>
          <a:fontRef idx="minor">
            <a:schemeClr val="lt1"/>
          </a:fontRef>
        </p:style>
        <p:txBody>
          <a:bodyPr vert="horz" wrap="none" tIns="3600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共</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創</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100" normalizeH="0" baseline="0" noProof="0" dirty="0" smtClean="0">
                <a:ln>
                  <a:noFill/>
                </a:ln>
                <a:solidFill>
                  <a:prstClr val="white"/>
                </a:solidFill>
                <a:effectLst/>
                <a:uLnTx/>
                <a:uFillTx/>
                <a:latin typeface="メイリオ"/>
                <a:ea typeface="メイリオ"/>
                <a:cs typeface="+mn-cs"/>
              </a:rPr>
              <a:t>イノベーション</a:t>
            </a:r>
            <a:endParaRPr kumimoji="1" lang="ja-JP" altLang="en-US" sz="1800" b="1" i="0" u="none" strike="noStrike" kern="1200" cap="none" spc="-100" normalizeH="0" baseline="0" noProof="0" dirty="0">
              <a:ln>
                <a:noFill/>
              </a:ln>
              <a:solidFill>
                <a:prstClr val="white"/>
              </a:solidFill>
              <a:effectLst/>
              <a:uLnTx/>
              <a:uFillTx/>
              <a:latin typeface="メイリオ"/>
              <a:ea typeface="メイリオ"/>
              <a:cs typeface="+mn-cs"/>
            </a:endParaRPr>
          </a:p>
        </p:txBody>
      </p:sp>
      <p:sp>
        <p:nvSpPr>
          <p:cNvPr id="1024" name="右矢印 21"/>
          <p:cNvSpPr/>
          <p:nvPr/>
        </p:nvSpPr>
        <p:spPr>
          <a:xfrm rot="10800000">
            <a:off x="5064971" y="3556614"/>
            <a:ext cx="865320" cy="529194"/>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320" h="529194">
                <a:moveTo>
                  <a:pt x="542" y="0"/>
                </a:moveTo>
                <a:cubicBezTo>
                  <a:pt x="74798" y="165898"/>
                  <a:pt x="340393" y="197681"/>
                  <a:pt x="542462" y="230190"/>
                </a:cubicBezTo>
                <a:lnTo>
                  <a:pt x="542462" y="115061"/>
                </a:lnTo>
                <a:lnTo>
                  <a:pt x="865320" y="337037"/>
                </a:lnTo>
                <a:lnTo>
                  <a:pt x="542462" y="529194"/>
                </a:lnTo>
                <a:lnTo>
                  <a:pt x="542462" y="404330"/>
                </a:lnTo>
                <a:cubicBezTo>
                  <a:pt x="206395" y="347893"/>
                  <a:pt x="75263" y="288464"/>
                  <a:pt x="78" y="182422"/>
                </a:cubicBezTo>
                <a:cubicBezTo>
                  <a:pt x="-319" y="121062"/>
                  <a:pt x="939" y="61360"/>
                  <a:pt x="542" y="0"/>
                </a:cubicBezTo>
                <a:close/>
              </a:path>
            </a:pathLst>
          </a:custGeom>
          <a:gradFill>
            <a:gsLst>
              <a:gs pos="0">
                <a:srgbClr val="66CCFF"/>
              </a:gs>
              <a:gs pos="75000">
                <a:srgbClr val="66CCFF"/>
              </a:gs>
              <a:gs pos="100000">
                <a:srgbClr val="0083C4"/>
              </a:gs>
            </a:gsLst>
            <a:lin ang="10800000" scaled="0"/>
          </a:gradFill>
          <a:ln>
            <a:noFill/>
          </a:ln>
          <a:effectLst>
            <a:glow rad="63500">
              <a:srgbClr val="FFFF99">
                <a:alpha val="80000"/>
              </a:srgbClr>
            </a:glow>
            <a:outerShdw blurRad="114300" dist="381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33" name="上矢印 1032"/>
          <p:cNvSpPr/>
          <p:nvPr/>
        </p:nvSpPr>
        <p:spPr>
          <a:xfrm>
            <a:off x="7406627" y="2933721"/>
            <a:ext cx="720000" cy="360000"/>
          </a:xfrm>
          <a:prstGeom prst="upArrow">
            <a:avLst/>
          </a:prstGeom>
          <a:solidFill>
            <a:schemeClr val="accent2">
              <a:lumMod val="75000"/>
            </a:schemeClr>
          </a:solidFill>
          <a:ln>
            <a:noFill/>
          </a:ln>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cxnSp>
        <p:nvCxnSpPr>
          <p:cNvPr id="1035" name="直線矢印コネクタ 1034"/>
          <p:cNvCxnSpPr/>
          <p:nvPr/>
        </p:nvCxnSpPr>
        <p:spPr>
          <a:xfrm flipV="1">
            <a:off x="1408329" y="4419310"/>
            <a:ext cx="1940313" cy="423541"/>
          </a:xfrm>
          <a:prstGeom prst="straightConnector1">
            <a:avLst/>
          </a:prstGeom>
          <a:ln w="19050">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8" name="直線矢印コネクタ 1037"/>
          <p:cNvCxnSpPr/>
          <p:nvPr/>
        </p:nvCxnSpPr>
        <p:spPr>
          <a:xfrm flipV="1">
            <a:off x="1395802" y="4351934"/>
            <a:ext cx="1814956" cy="415813"/>
          </a:xfrm>
          <a:prstGeom prst="straightConnector1">
            <a:avLst/>
          </a:prstGeom>
          <a:ln w="19050">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0" name="直線矢印コネクタ 1039"/>
          <p:cNvCxnSpPr/>
          <p:nvPr/>
        </p:nvCxnSpPr>
        <p:spPr>
          <a:xfrm flipV="1">
            <a:off x="1404479" y="4250471"/>
            <a:ext cx="1685566" cy="425918"/>
          </a:xfrm>
          <a:prstGeom prst="straightConnector1">
            <a:avLst/>
          </a:prstGeom>
          <a:ln w="19050">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6" name="直線矢印コネクタ 1035"/>
          <p:cNvCxnSpPr/>
          <p:nvPr/>
        </p:nvCxnSpPr>
        <p:spPr>
          <a:xfrm flipV="1">
            <a:off x="1393191" y="2802871"/>
            <a:ext cx="1894193" cy="1972084"/>
          </a:xfrm>
          <a:prstGeom prst="straightConnector1">
            <a:avLst/>
          </a:prstGeom>
          <a:ln w="28575">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7" name="直線矢印コネクタ 1036"/>
          <p:cNvCxnSpPr/>
          <p:nvPr/>
        </p:nvCxnSpPr>
        <p:spPr>
          <a:xfrm flipV="1">
            <a:off x="1401073" y="2838907"/>
            <a:ext cx="2057480" cy="2012006"/>
          </a:xfrm>
          <a:prstGeom prst="straightConnector1">
            <a:avLst/>
          </a:prstGeom>
          <a:ln w="28575">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9" name="直線矢印コネクタ 1038"/>
          <p:cNvCxnSpPr/>
          <p:nvPr/>
        </p:nvCxnSpPr>
        <p:spPr>
          <a:xfrm flipV="1">
            <a:off x="1398357" y="2797270"/>
            <a:ext cx="1726851" cy="1881730"/>
          </a:xfrm>
          <a:prstGeom prst="straightConnector1">
            <a:avLst/>
          </a:prstGeom>
          <a:ln w="28575">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右矢印 21"/>
          <p:cNvSpPr/>
          <p:nvPr/>
        </p:nvSpPr>
        <p:spPr>
          <a:xfrm>
            <a:off x="3193987" y="3988663"/>
            <a:ext cx="865320" cy="529194"/>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5320" h="529194">
                <a:moveTo>
                  <a:pt x="542" y="0"/>
                </a:moveTo>
                <a:cubicBezTo>
                  <a:pt x="74798" y="165898"/>
                  <a:pt x="340393" y="197681"/>
                  <a:pt x="542462" y="230190"/>
                </a:cubicBezTo>
                <a:lnTo>
                  <a:pt x="542462" y="115061"/>
                </a:lnTo>
                <a:lnTo>
                  <a:pt x="865320" y="337037"/>
                </a:lnTo>
                <a:lnTo>
                  <a:pt x="542462" y="529194"/>
                </a:lnTo>
                <a:lnTo>
                  <a:pt x="542462" y="404330"/>
                </a:lnTo>
                <a:cubicBezTo>
                  <a:pt x="206395" y="347893"/>
                  <a:pt x="75263" y="288464"/>
                  <a:pt x="78" y="182422"/>
                </a:cubicBezTo>
                <a:cubicBezTo>
                  <a:pt x="-319" y="121062"/>
                  <a:pt x="939" y="61360"/>
                  <a:pt x="542" y="0"/>
                </a:cubicBezTo>
                <a:close/>
              </a:path>
            </a:pathLst>
          </a:custGeom>
          <a:gradFill>
            <a:gsLst>
              <a:gs pos="0">
                <a:srgbClr val="FFC000"/>
              </a:gs>
              <a:gs pos="75000">
                <a:srgbClr val="FFC000"/>
              </a:gs>
              <a:gs pos="100000">
                <a:srgbClr val="C09200"/>
              </a:gs>
            </a:gsLst>
            <a:lin ang="10800000" scaled="0"/>
          </a:gradFill>
          <a:ln>
            <a:noFill/>
          </a:ln>
          <a:effectLst>
            <a:glow rad="63500">
              <a:srgbClr val="FFFF99">
                <a:alpha val="80000"/>
              </a:srgbClr>
            </a:glow>
            <a:outerShdw blurRad="114300" dist="381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25" name="テキスト ボックス 1024"/>
          <p:cNvSpPr txBox="1"/>
          <p:nvPr/>
        </p:nvSpPr>
        <p:spPr>
          <a:xfrm>
            <a:off x="3135639" y="4405614"/>
            <a:ext cx="756000" cy="288000"/>
          </a:xfrm>
          <a:prstGeom prst="ellipse">
            <a:avLst/>
          </a:prstGeom>
          <a:solidFill>
            <a:schemeClr val="bg1"/>
          </a:solidFill>
          <a:ln w="19050">
            <a:solidFill>
              <a:schemeClr val="tx2"/>
            </a:solidFill>
          </a:ln>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研究資金</a:t>
            </a:r>
          </a:p>
        </p:txBody>
      </p:sp>
      <p:cxnSp>
        <p:nvCxnSpPr>
          <p:cNvPr id="1043" name="直線矢印コネクタ 1042"/>
          <p:cNvCxnSpPr/>
          <p:nvPr/>
        </p:nvCxnSpPr>
        <p:spPr>
          <a:xfrm flipV="1">
            <a:off x="1428959" y="4113450"/>
            <a:ext cx="1601770" cy="252536"/>
          </a:xfrm>
          <a:prstGeom prst="straightConnector1">
            <a:avLst/>
          </a:prstGeom>
          <a:ln w="19050">
            <a:solidFill>
              <a:schemeClr val="tx2">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4" name="直線矢印コネクタ 1043"/>
          <p:cNvCxnSpPr/>
          <p:nvPr/>
        </p:nvCxnSpPr>
        <p:spPr>
          <a:xfrm flipV="1">
            <a:off x="1427053" y="2735305"/>
            <a:ext cx="1382861" cy="1450426"/>
          </a:xfrm>
          <a:prstGeom prst="straightConnector1">
            <a:avLst/>
          </a:prstGeom>
          <a:ln w="28575">
            <a:solidFill>
              <a:schemeClr val="tx2">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5" name="直線矢印コネクタ 1044"/>
          <p:cNvCxnSpPr/>
          <p:nvPr/>
        </p:nvCxnSpPr>
        <p:spPr>
          <a:xfrm flipV="1">
            <a:off x="1431514" y="2753324"/>
            <a:ext cx="1540560" cy="1530405"/>
          </a:xfrm>
          <a:prstGeom prst="straightConnector1">
            <a:avLst/>
          </a:prstGeom>
          <a:ln w="28575">
            <a:solidFill>
              <a:schemeClr val="tx2">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6" name="直線矢印コネクタ 1045"/>
          <p:cNvCxnSpPr/>
          <p:nvPr/>
        </p:nvCxnSpPr>
        <p:spPr>
          <a:xfrm flipV="1">
            <a:off x="1427053" y="3986288"/>
            <a:ext cx="1649902" cy="293296"/>
          </a:xfrm>
          <a:prstGeom prst="straightConnector1">
            <a:avLst/>
          </a:prstGeom>
          <a:ln w="19050">
            <a:solidFill>
              <a:schemeClr val="tx2">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7" name="直線矢印コネクタ 1046"/>
          <p:cNvCxnSpPr/>
          <p:nvPr/>
        </p:nvCxnSpPr>
        <p:spPr>
          <a:xfrm flipV="1">
            <a:off x="1412650" y="2699269"/>
            <a:ext cx="1302671" cy="1063440"/>
          </a:xfrm>
          <a:prstGeom prst="straightConnector1">
            <a:avLst/>
          </a:prstGeom>
          <a:ln w="19050">
            <a:solidFill>
              <a:schemeClr val="accent5">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8" name="直線矢印コネクタ 1047"/>
          <p:cNvCxnSpPr/>
          <p:nvPr/>
        </p:nvCxnSpPr>
        <p:spPr>
          <a:xfrm>
            <a:off x="1409036" y="3769246"/>
            <a:ext cx="1801722" cy="105716"/>
          </a:xfrm>
          <a:prstGeom prst="straightConnector1">
            <a:avLst/>
          </a:prstGeom>
          <a:ln w="19050">
            <a:solidFill>
              <a:schemeClr val="accent5">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49" name="直線矢印コネクタ 1048"/>
          <p:cNvCxnSpPr/>
          <p:nvPr/>
        </p:nvCxnSpPr>
        <p:spPr>
          <a:xfrm flipV="1">
            <a:off x="1427053" y="2595666"/>
            <a:ext cx="1072055" cy="557469"/>
          </a:xfrm>
          <a:prstGeom prst="straightConnector1">
            <a:avLst/>
          </a:prstGeom>
          <a:ln w="19050">
            <a:solidFill>
              <a:schemeClr val="accent1">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0" name="直線矢印コネクタ 1049"/>
          <p:cNvCxnSpPr/>
          <p:nvPr/>
        </p:nvCxnSpPr>
        <p:spPr>
          <a:xfrm flipV="1">
            <a:off x="1427053" y="2654224"/>
            <a:ext cx="1193675" cy="638547"/>
          </a:xfrm>
          <a:prstGeom prst="straightConnector1">
            <a:avLst/>
          </a:prstGeom>
          <a:ln w="19050">
            <a:solidFill>
              <a:schemeClr val="accent1">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1" name="直線矢印コネクタ 1050"/>
          <p:cNvCxnSpPr/>
          <p:nvPr/>
        </p:nvCxnSpPr>
        <p:spPr>
          <a:xfrm flipV="1">
            <a:off x="1416731" y="2460533"/>
            <a:ext cx="852651" cy="230632"/>
          </a:xfrm>
          <a:prstGeom prst="straightConnector1">
            <a:avLst/>
          </a:prstGeom>
          <a:ln w="19050">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2" name="直線矢印コネクタ 1051"/>
          <p:cNvCxnSpPr/>
          <p:nvPr/>
        </p:nvCxnSpPr>
        <p:spPr>
          <a:xfrm flipV="1">
            <a:off x="1422549" y="2528100"/>
            <a:ext cx="954940" cy="282698"/>
          </a:xfrm>
          <a:prstGeom prst="straightConnector1">
            <a:avLst/>
          </a:prstGeom>
          <a:ln w="19050">
            <a:solidFill>
              <a:schemeClr val="bg2">
                <a:lumMod val="75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3" name="直線矢印コネクタ 1052"/>
          <p:cNvCxnSpPr/>
          <p:nvPr/>
        </p:nvCxnSpPr>
        <p:spPr>
          <a:xfrm>
            <a:off x="1436062" y="2185763"/>
            <a:ext cx="680170" cy="54053"/>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4" name="直線矢印コネクタ 1053"/>
          <p:cNvCxnSpPr/>
          <p:nvPr/>
        </p:nvCxnSpPr>
        <p:spPr>
          <a:xfrm>
            <a:off x="1431558" y="2307383"/>
            <a:ext cx="756745" cy="67566"/>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5" name="直線矢印コネクタ 1054"/>
          <p:cNvCxnSpPr/>
          <p:nvPr/>
        </p:nvCxnSpPr>
        <p:spPr>
          <a:xfrm>
            <a:off x="1421331" y="1673201"/>
            <a:ext cx="742739" cy="334285"/>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6" name="直線矢印コネクタ 1055"/>
          <p:cNvCxnSpPr/>
          <p:nvPr/>
        </p:nvCxnSpPr>
        <p:spPr>
          <a:xfrm>
            <a:off x="1412879" y="1800971"/>
            <a:ext cx="704825" cy="334923"/>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7" name="直線矢印コネクタ 1056"/>
          <p:cNvCxnSpPr/>
          <p:nvPr/>
        </p:nvCxnSpPr>
        <p:spPr>
          <a:xfrm>
            <a:off x="1424804" y="1281171"/>
            <a:ext cx="848326" cy="543459"/>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58" name="直線矢印コネクタ 1057"/>
          <p:cNvCxnSpPr/>
          <p:nvPr/>
        </p:nvCxnSpPr>
        <p:spPr>
          <a:xfrm>
            <a:off x="1405864" y="1353179"/>
            <a:ext cx="784120" cy="557677"/>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60" name="角丸四角形 1059"/>
          <p:cNvSpPr/>
          <p:nvPr/>
        </p:nvSpPr>
        <p:spPr>
          <a:xfrm>
            <a:off x="45930" y="5327306"/>
            <a:ext cx="1764000" cy="789360"/>
          </a:xfrm>
          <a:prstGeom prst="roundRect">
            <a:avLst/>
          </a:prstGeom>
          <a:solidFill>
            <a:schemeClr val="bg1"/>
          </a:solid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Ins="72000" bIns="0"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関係するステークホルダーの</a:t>
            </a:r>
            <a:r>
              <a:rPr kumimoji="1" lang="ja-JP" altLang="en-US" sz="1100" b="1" i="0" u="none" strike="noStrike" kern="1200" cap="none" spc="0" normalizeH="0" baseline="0" noProof="0" dirty="0">
                <a:ln>
                  <a:noFill/>
                </a:ln>
                <a:solidFill>
                  <a:srgbClr val="C00000"/>
                </a:solidFill>
                <a:effectLst/>
                <a:uLnTx/>
                <a:uFillTx/>
                <a:latin typeface="メイリオ"/>
                <a:ea typeface="メイリオ"/>
                <a:cs typeface="+mn-cs"/>
              </a:rPr>
              <a:t>トップと大阪大学のトップ（総長）が深くコミット</a:t>
            </a:r>
          </a:p>
        </p:txBody>
      </p:sp>
      <p:cxnSp>
        <p:nvCxnSpPr>
          <p:cNvPr id="1070" name="直線矢印コネクタ 1069"/>
          <p:cNvCxnSpPr/>
          <p:nvPr/>
        </p:nvCxnSpPr>
        <p:spPr>
          <a:xfrm>
            <a:off x="1421331" y="1159075"/>
            <a:ext cx="933636" cy="589758"/>
          </a:xfrm>
          <a:prstGeom prst="straightConnector1">
            <a:avLst/>
          </a:prstGeom>
          <a:ln w="19050">
            <a:solidFill>
              <a:schemeClr val="accent3">
                <a:lumMod val="40000"/>
                <a:lumOff val="60000"/>
              </a:schemeClr>
            </a:solidFill>
            <a:tailEnd type="triangle" w="med"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73" name="テキスト ボックス 1072"/>
          <p:cNvSpPr txBox="1"/>
          <p:nvPr/>
        </p:nvSpPr>
        <p:spPr>
          <a:xfrm>
            <a:off x="6690020" y="2772654"/>
            <a:ext cx="1082349" cy="307777"/>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2060"/>
                </a:solidFill>
                <a:effectLst/>
                <a:uLnTx/>
                <a:uFillTx/>
                <a:latin typeface="メイリオ"/>
                <a:ea typeface="メイリオ"/>
                <a:cs typeface="+mn-cs"/>
              </a:rPr>
              <a:t>連携の進化</a:t>
            </a:r>
            <a:endParaRPr kumimoji="1" lang="ja-JP" altLang="en-US" sz="1400" b="1" i="0" u="none" strike="noStrike" kern="1200" cap="none" spc="0" normalizeH="0" baseline="0" noProof="0" dirty="0">
              <a:ln>
                <a:noFill/>
              </a:ln>
              <a:solidFill>
                <a:srgbClr val="002060"/>
              </a:solidFill>
              <a:effectLst/>
              <a:uLnTx/>
              <a:uFillTx/>
              <a:latin typeface="メイリオ"/>
              <a:ea typeface="メイリオ"/>
              <a:cs typeface="+mn-cs"/>
            </a:endParaRPr>
          </a:p>
        </p:txBody>
      </p:sp>
      <p:pic>
        <p:nvPicPr>
          <p:cNvPr id="340" name="図 339"/>
          <p:cNvPicPr>
            <a:picLocks noChangeAspect="1"/>
          </p:cNvPicPr>
          <p:nvPr/>
        </p:nvPicPr>
        <p:blipFill rotWithShape="1">
          <a:blip r:embed="rId4" cstate="print">
            <a:extLst>
              <a:ext uri="{28A0092B-C50C-407E-A947-70E740481C1C}">
                <a14:useLocalDpi xmlns:a14="http://schemas.microsoft.com/office/drawing/2010/main" val="0"/>
              </a:ext>
            </a:extLst>
          </a:blip>
          <a:srcRect l="23145" t="17540" r="21180" b="39377"/>
          <a:stretch/>
        </p:blipFill>
        <p:spPr>
          <a:xfrm>
            <a:off x="6088526" y="5328166"/>
            <a:ext cx="2636202" cy="1417556"/>
          </a:xfrm>
          <a:prstGeom prst="rect">
            <a:avLst/>
          </a:prstGeom>
          <a:ln>
            <a:solidFill>
              <a:sysClr val="windowText" lastClr="000000"/>
            </a:solidFill>
          </a:ln>
        </p:spPr>
      </p:pic>
      <p:sp>
        <p:nvSpPr>
          <p:cNvPr id="341" name="正方形/長方形 340"/>
          <p:cNvSpPr/>
          <p:nvPr/>
        </p:nvSpPr>
        <p:spPr>
          <a:xfrm>
            <a:off x="1867579" y="5329750"/>
            <a:ext cx="4083633" cy="663053"/>
          </a:xfrm>
          <a:prstGeom prst="rect">
            <a:avLst/>
          </a:prstGeom>
          <a:solidFill>
            <a:schemeClr val="bg1"/>
          </a:solidFill>
          <a:ln w="25400">
            <a:solidFill>
              <a:schemeClr val="accent2">
                <a:lumMod val="60000"/>
                <a:lumOff val="40000"/>
              </a:schemeClr>
            </a:solidFill>
          </a:ln>
        </p:spPr>
        <p:txBody>
          <a:bodyPr wrap="square" lIns="108000" tIns="72000" rIns="108000" bIns="36000" anchor="ctr" anchorCtr="0">
            <a:spAutoFit/>
          </a:bodyPr>
          <a:lstStyle/>
          <a:p>
            <a:pPr marL="171450" marR="0" lvl="0" indent="-171450" algn="just"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大阪</a:t>
            </a:r>
            <a:r>
              <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大学</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では</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2016</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年度に</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組織</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対</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組織</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の連携による「</a:t>
            </a:r>
            <a:r>
              <a:rPr kumimoji="1" lang="ja-JP" altLang="en-US" sz="12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女性</a:t>
            </a:r>
            <a:r>
              <a:rPr kumimoji="1" lang="ja-JP" altLang="en-US" sz="1200" b="1"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研究者循環型</a:t>
            </a:r>
            <a:r>
              <a:rPr kumimoji="1" lang="ja-JP" altLang="en-US" sz="12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育成拠点」</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を形成し、産官学共創による</a:t>
            </a:r>
            <a:r>
              <a:rPr kumimoji="1" lang="ja-JP" altLang="en-US" sz="1200" b="0"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女性</a:t>
            </a:r>
            <a:r>
              <a:rPr kumimoji="1" lang="ja-JP" altLang="en-US" sz="1200" b="0"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研究者</a:t>
            </a:r>
            <a:r>
              <a:rPr kumimoji="1" lang="ja-JP" altLang="en-US" sz="1200" b="0"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の育成を</a:t>
            </a:r>
            <a:r>
              <a:rPr kumimoji="1" lang="ja-JP" altLang="en-US" sz="1200" b="0" i="0" u="none"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牽引</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している。</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45" name="コンテンツ プレースホルダー 5"/>
          <p:cNvSpPr txBox="1">
            <a:spLocks/>
          </p:cNvSpPr>
          <p:nvPr/>
        </p:nvSpPr>
        <p:spPr>
          <a:xfrm>
            <a:off x="1871570" y="6555335"/>
            <a:ext cx="6853158" cy="215444"/>
          </a:xfrm>
          <a:prstGeom prst="rect">
            <a:avLst/>
          </a:prstGeom>
          <a:ln>
            <a:noFill/>
          </a:ln>
        </p:spPr>
        <p:txBody>
          <a:bodyPr wrap="none" anchor="ctr" anchorCtr="0">
            <a:sp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1" lang="ja-JP" altLang="en-US" sz="800" b="1" i="0" u="none" strike="noStrike" kern="1200" cap="none" spc="0" normalizeH="0" baseline="0" noProof="0" dirty="0" smtClean="0">
                <a:ln>
                  <a:noFill/>
                </a:ln>
                <a:solidFill>
                  <a:prstClr val="black"/>
                </a:solidFill>
                <a:effectLst>
                  <a:glow rad="127000">
                    <a:prstClr val="white"/>
                  </a:glow>
                </a:effectLst>
                <a:uLnTx/>
                <a:uFillTx/>
                <a:latin typeface="メイリオ" panose="020B0604030504040204" pitchFamily="50" charset="-128"/>
                <a:ea typeface="メイリオ" panose="020B0604030504040204" pitchFamily="50" charset="-128"/>
                <a:cs typeface="Yu Gothic" charset="-128"/>
              </a:rPr>
              <a:t>写真は、左から、井上ダイキン工業取締役会長兼グローバルグループ代表執行役員、西尾大阪大学総長、米田医薬基盤・健康・栄養研究所理事長</a:t>
            </a:r>
            <a:endParaRPr kumimoji="1" lang="en-US" altLang="ja-JP" sz="800" b="1" i="0" u="none" strike="noStrike" kern="1200" cap="none" spc="0" normalizeH="0" baseline="0" noProof="0" dirty="0" smtClean="0">
              <a:ln>
                <a:noFill/>
              </a:ln>
              <a:solidFill>
                <a:prstClr val="black"/>
              </a:solidFill>
              <a:effectLst>
                <a:glow rad="127000">
                  <a:prstClr val="white"/>
                </a:glow>
              </a:effectLst>
              <a:uLnTx/>
              <a:uFillTx/>
              <a:latin typeface="メイリオ" panose="020B0604030504040204" pitchFamily="50" charset="-128"/>
              <a:ea typeface="メイリオ" panose="020B0604030504040204" pitchFamily="50" charset="-128"/>
              <a:cs typeface="Yu Gothic" charset="-128"/>
            </a:endParaRPr>
          </a:p>
        </p:txBody>
      </p:sp>
      <p:grpSp>
        <p:nvGrpSpPr>
          <p:cNvPr id="46" name="グループ化 45"/>
          <p:cNvGrpSpPr/>
          <p:nvPr/>
        </p:nvGrpSpPr>
        <p:grpSpPr>
          <a:xfrm>
            <a:off x="1935011" y="6093033"/>
            <a:ext cx="3948769" cy="424586"/>
            <a:chOff x="263191" y="1250947"/>
            <a:chExt cx="3948769" cy="424586"/>
          </a:xfrm>
        </p:grpSpPr>
        <p:pic>
          <p:nvPicPr>
            <p:cNvPr id="342" name="図 34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60927" y="1250947"/>
              <a:ext cx="2151033" cy="375112"/>
            </a:xfrm>
            <a:prstGeom prst="rect">
              <a:avLst/>
            </a:prstGeom>
          </p:spPr>
        </p:pic>
        <p:pic>
          <p:nvPicPr>
            <p:cNvPr id="343" name="Picture 2" descr="ダイキン工業株式会社"/>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63191" y="1325906"/>
              <a:ext cx="1047483" cy="225209"/>
            </a:xfrm>
            <a:prstGeom prst="rect">
              <a:avLst/>
            </a:prstGeom>
            <a:noFill/>
            <a:extLst>
              <a:ext uri="{909E8E84-426E-40DD-AFC4-6F175D3DCCD1}">
                <a14:hiddenFill xmlns:a14="http://schemas.microsoft.com/office/drawing/2010/main">
                  <a:solidFill>
                    <a:srgbClr val="FFFFFF"/>
                  </a:solidFill>
                </a14:hiddenFill>
              </a:ext>
            </a:extLst>
          </p:spPr>
        </p:pic>
        <p:pic>
          <p:nvPicPr>
            <p:cNvPr id="42" name="図 41"/>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487475" y="1253803"/>
              <a:ext cx="396651" cy="421730"/>
            </a:xfrm>
            <a:prstGeom prst="rect">
              <a:avLst/>
            </a:prstGeom>
          </p:spPr>
        </p:pic>
      </p:grpSp>
      <p:sp>
        <p:nvSpPr>
          <p:cNvPr id="644" name="テキスト ボックス 643"/>
          <p:cNvSpPr txBox="1"/>
          <p:nvPr/>
        </p:nvSpPr>
        <p:spPr>
          <a:xfrm>
            <a:off x="6873185" y="3509745"/>
            <a:ext cx="1786882" cy="355276"/>
          </a:xfrm>
          <a:prstGeom prst="rect">
            <a:avLst/>
          </a:prstGeom>
          <a:solidFill>
            <a:schemeClr val="accent1">
              <a:lumMod val="60000"/>
              <a:lumOff val="40000"/>
            </a:schemeClr>
          </a:solidFill>
        </p:spPr>
        <p:txBody>
          <a:bodyPr wrap="none" lIns="72000" tIns="72000" rIns="72000" bIns="3600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smtClean="0">
                <a:ln>
                  <a:noFill/>
                </a:ln>
                <a:solidFill>
                  <a:prstClr val="white"/>
                </a:solidFill>
                <a:effectLst/>
                <a:uLnTx/>
                <a:uFillTx/>
                <a:latin typeface="メイリオ"/>
                <a:ea typeface="メイリオ"/>
                <a:cs typeface="+mn-cs"/>
              </a:rPr>
              <a:t>従来</a:t>
            </a:r>
            <a:r>
              <a:rPr kumimoji="1" lang="ja-JP" altLang="en-US" sz="1600" b="0" i="0" u="none" strike="noStrike" kern="1200" cap="none" spc="0" normalizeH="0" baseline="0" noProof="0" dirty="0">
                <a:ln>
                  <a:noFill/>
                </a:ln>
                <a:solidFill>
                  <a:prstClr val="white"/>
                </a:solidFill>
                <a:effectLst/>
                <a:uLnTx/>
                <a:uFillTx/>
                <a:latin typeface="メイリオ"/>
                <a:ea typeface="メイリオ"/>
                <a:cs typeface="+mn-cs"/>
              </a:rPr>
              <a:t>型</a:t>
            </a:r>
            <a:r>
              <a:rPr kumimoji="1" lang="ja-JP" altLang="en-US" sz="1600" b="0" i="0" u="none" strike="noStrike" kern="1200" cap="none" spc="0" normalizeH="0" baseline="0" noProof="0" dirty="0" smtClean="0">
                <a:ln>
                  <a:noFill/>
                </a:ln>
                <a:solidFill>
                  <a:prstClr val="white"/>
                </a:solidFill>
                <a:effectLst/>
                <a:uLnTx/>
                <a:uFillTx/>
                <a:latin typeface="メイリオ"/>
                <a:ea typeface="メイリオ"/>
                <a:cs typeface="+mn-cs"/>
              </a:rPr>
              <a:t>の産学連携</a:t>
            </a:r>
            <a:endParaRPr kumimoji="1" lang="ja-JP" altLang="en-US" sz="16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45" name="テキスト ボックス 644"/>
          <p:cNvSpPr txBox="1"/>
          <p:nvPr/>
        </p:nvSpPr>
        <p:spPr>
          <a:xfrm>
            <a:off x="6770593" y="758776"/>
            <a:ext cx="1992066" cy="601497"/>
          </a:xfrm>
          <a:prstGeom prst="rect">
            <a:avLst/>
          </a:prstGeom>
          <a:solidFill>
            <a:schemeClr val="accent6">
              <a:lumMod val="50000"/>
            </a:schemeClr>
          </a:solidFill>
        </p:spPr>
        <p:txBody>
          <a:bodyPr wrap="none" lIns="72000" tIns="72000" rIns="72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これからの</a:t>
            </a:r>
            <a:endPar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産学共創・社学共創</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48" name="正方形/長方形 647"/>
          <p:cNvSpPr/>
          <p:nvPr/>
        </p:nvSpPr>
        <p:spPr>
          <a:xfrm>
            <a:off x="6839335" y="3987138"/>
            <a:ext cx="2107600" cy="1005403"/>
          </a:xfrm>
          <a:prstGeom prst="rect">
            <a:avLst/>
          </a:prstGeom>
          <a:effectLst/>
        </p:spPr>
        <p:txBody>
          <a:bodyPr wrap="square" lIns="72000" rIns="36000">
            <a:spAutoFit/>
          </a:bodyPr>
          <a:lstStyle/>
          <a:p>
            <a:pPr marL="285750" marR="0" lvl="0"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en-US" altLang="ja-JP" sz="1400" b="0" i="0" u="none" strike="noStrike" kern="1200" cap="none" spc="0" normalizeH="0" baseline="0" noProof="0" dirty="0">
                <a:ln>
                  <a:noFill/>
                </a:ln>
                <a:solidFill>
                  <a:prstClr val="black"/>
                </a:solidFill>
                <a:effectLst/>
                <a:uLnTx/>
                <a:uFillTx/>
                <a:latin typeface="メイリオ"/>
                <a:ea typeface="メイリオ"/>
                <a:cs typeface="Times New Roman" panose="02020603050405020304" pitchFamily="18" charset="0"/>
              </a:rPr>
              <a:t>【</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研究者</a:t>
            </a:r>
            <a:r>
              <a:rPr kumimoji="1" lang="en-US" altLang="ja-JP" sz="1400" b="0" i="0" u="none" strike="noStrike" kern="1200" cap="none" spc="0" normalizeH="0" baseline="0" noProof="0" dirty="0">
                <a:ln>
                  <a:noFill/>
                </a:ln>
                <a:solidFill>
                  <a:prstClr val="black"/>
                </a:solidFill>
                <a:effectLst/>
                <a:uLnTx/>
                <a:uFillTx/>
                <a:latin typeface="メイリオ"/>
                <a:ea typeface="メイリオ"/>
                <a:cs typeface="Times New Roman" panose="02020603050405020304" pitchFamily="18" charset="0"/>
              </a:rPr>
              <a:t>】</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対</a:t>
            </a:r>
            <a:r>
              <a:rPr kumimoji="1" lang="en-US" altLang="ja-JP" sz="1400" b="0" i="0" u="none" strike="noStrike" kern="1200" cap="none" spc="0" normalizeH="0" baseline="0" noProof="0" dirty="0">
                <a:ln>
                  <a:noFill/>
                </a:ln>
                <a:solidFill>
                  <a:prstClr val="black"/>
                </a:solidFill>
                <a:effectLst/>
                <a:uLnTx/>
                <a:uFillTx/>
                <a:latin typeface="メイリオ"/>
                <a:ea typeface="メイリオ"/>
                <a:cs typeface="Times New Roman" panose="02020603050405020304" pitchFamily="18" charset="0"/>
              </a:rPr>
              <a:t>【</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企業</a:t>
            </a:r>
            <a:r>
              <a:rPr kumimoji="1" lang="ja-JP" altLang="en-US" sz="1400" b="0" i="0" u="none" strike="noStrike" kern="1200" cap="none" spc="0" normalizeH="0" baseline="0" noProof="0" dirty="0">
                <a:ln>
                  <a:noFill/>
                </a:ln>
                <a:solidFill>
                  <a:prstClr val="black"/>
                </a:solidFill>
                <a:effectLst/>
                <a:uLnTx/>
                <a:uFillTx/>
                <a:latin typeface="メイリオ"/>
                <a:ea typeface="メイリオ"/>
                <a:cs typeface="Times New Roman" panose="02020603050405020304" pitchFamily="18" charset="0"/>
              </a:rPr>
              <a:t>の一</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部門</a:t>
            </a:r>
            <a:r>
              <a:rPr kumimoji="1" lang="en-US" altLang="ja-JP" sz="1400" b="0" i="0" u="none" strike="noStrike" kern="1200" cap="none" spc="0" normalizeH="0" baseline="0" noProof="0" dirty="0">
                <a:ln>
                  <a:noFill/>
                </a:ln>
                <a:solidFill>
                  <a:prstClr val="black"/>
                </a:solidFill>
                <a:effectLst/>
                <a:uLnTx/>
                <a:uFillTx/>
                <a:latin typeface="メイリオ"/>
                <a:ea typeface="メイリオ"/>
                <a:cs typeface="Times New Roman" panose="02020603050405020304" pitchFamily="18" charset="0"/>
              </a:rPr>
              <a:t>】</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が主</a:t>
            </a:r>
            <a:endParaRPr kumimoji="1" lang="en-US" altLang="ja-JP" sz="1400" b="0"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endParaRPr>
          </a:p>
          <a:p>
            <a:pPr marL="285750" marR="0" lvl="0"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en-US" sz="1400" b="0" i="0" u="none" strike="noStrike" kern="1200" cap="none" spc="0" normalizeH="0" baseline="0" noProof="0" dirty="0">
                <a:ln>
                  <a:noFill/>
                </a:ln>
                <a:solidFill>
                  <a:prstClr val="black"/>
                </a:solidFill>
                <a:effectLst/>
                <a:uLnTx/>
                <a:uFillTx/>
                <a:latin typeface="メイリオ"/>
                <a:ea typeface="メイリオ"/>
                <a:cs typeface="+mn-cs"/>
              </a:rPr>
              <a:t>設定された課題の下で</a:t>
            </a: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mn-cs"/>
              </a:rPr>
              <a:t>の活動</a:t>
            </a:r>
            <a:endParaRPr kumimoji="1" lang="ja-JP" altLang="en-US" sz="1400" b="0"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4" name="二等辺三角形 43"/>
          <p:cNvSpPr/>
          <p:nvPr/>
        </p:nvSpPr>
        <p:spPr>
          <a:xfrm rot="10800000">
            <a:off x="3634284" y="1910856"/>
            <a:ext cx="3234605" cy="843166"/>
          </a:xfrm>
          <a:custGeom>
            <a:avLst/>
            <a:gdLst>
              <a:gd name="connsiteX0" fmla="*/ 0 w 1743310"/>
              <a:gd name="connsiteY0" fmla="*/ 395212 h 395212"/>
              <a:gd name="connsiteX1" fmla="*/ 871655 w 1743310"/>
              <a:gd name="connsiteY1" fmla="*/ 0 h 395212"/>
              <a:gd name="connsiteX2" fmla="*/ 1743310 w 1743310"/>
              <a:gd name="connsiteY2" fmla="*/ 395212 h 395212"/>
              <a:gd name="connsiteX3" fmla="*/ 0 w 1743310"/>
              <a:gd name="connsiteY3" fmla="*/ 395212 h 395212"/>
              <a:gd name="connsiteX0" fmla="*/ 0 w 2328887"/>
              <a:gd name="connsiteY0" fmla="*/ 868177 h 868177"/>
              <a:gd name="connsiteX1" fmla="*/ 1457232 w 2328887"/>
              <a:gd name="connsiteY1" fmla="*/ 0 h 868177"/>
              <a:gd name="connsiteX2" fmla="*/ 2328887 w 2328887"/>
              <a:gd name="connsiteY2" fmla="*/ 395212 h 868177"/>
              <a:gd name="connsiteX3" fmla="*/ 0 w 2328887"/>
              <a:gd name="connsiteY3" fmla="*/ 868177 h 868177"/>
              <a:gd name="connsiteX0" fmla="*/ 11213 w 2340100"/>
              <a:gd name="connsiteY0" fmla="*/ 472965 h 472965"/>
              <a:gd name="connsiteX1" fmla="*/ 0 w 2340100"/>
              <a:gd name="connsiteY1" fmla="*/ 158833 h 472965"/>
              <a:gd name="connsiteX2" fmla="*/ 2340100 w 2340100"/>
              <a:gd name="connsiteY2" fmla="*/ 0 h 472965"/>
              <a:gd name="connsiteX3" fmla="*/ 11213 w 2340100"/>
              <a:gd name="connsiteY3" fmla="*/ 472965 h 472965"/>
              <a:gd name="connsiteX0" fmla="*/ 11213 w 3421164"/>
              <a:gd name="connsiteY0" fmla="*/ 779267 h 779267"/>
              <a:gd name="connsiteX1" fmla="*/ 0 w 3421164"/>
              <a:gd name="connsiteY1" fmla="*/ 465135 h 779267"/>
              <a:gd name="connsiteX2" fmla="*/ 3421164 w 3421164"/>
              <a:gd name="connsiteY2" fmla="*/ 0 h 779267"/>
              <a:gd name="connsiteX3" fmla="*/ 11213 w 3421164"/>
              <a:gd name="connsiteY3" fmla="*/ 779267 h 779267"/>
              <a:gd name="connsiteX0" fmla="*/ 11213 w 3421164"/>
              <a:gd name="connsiteY0" fmla="*/ 786006 h 786006"/>
              <a:gd name="connsiteX1" fmla="*/ 0 w 3421164"/>
              <a:gd name="connsiteY1" fmla="*/ 471874 h 786006"/>
              <a:gd name="connsiteX2" fmla="*/ 3421164 w 3421164"/>
              <a:gd name="connsiteY2" fmla="*/ 6739 h 786006"/>
              <a:gd name="connsiteX3" fmla="*/ 11213 w 3421164"/>
              <a:gd name="connsiteY3" fmla="*/ 786006 h 786006"/>
              <a:gd name="connsiteX0" fmla="*/ 11213 w 3421164"/>
              <a:gd name="connsiteY0" fmla="*/ 786006 h 786006"/>
              <a:gd name="connsiteX1" fmla="*/ 0 w 3421164"/>
              <a:gd name="connsiteY1" fmla="*/ 471874 h 786006"/>
              <a:gd name="connsiteX2" fmla="*/ 3421164 w 3421164"/>
              <a:gd name="connsiteY2" fmla="*/ 6739 h 786006"/>
              <a:gd name="connsiteX3" fmla="*/ 11213 w 3421164"/>
              <a:gd name="connsiteY3" fmla="*/ 786006 h 786006"/>
              <a:gd name="connsiteX0" fmla="*/ 11213 w 3421164"/>
              <a:gd name="connsiteY0" fmla="*/ 789578 h 789578"/>
              <a:gd name="connsiteX1" fmla="*/ 0 w 3421164"/>
              <a:gd name="connsiteY1" fmla="*/ 475446 h 789578"/>
              <a:gd name="connsiteX2" fmla="*/ 3421164 w 3421164"/>
              <a:gd name="connsiteY2" fmla="*/ 10311 h 789578"/>
              <a:gd name="connsiteX3" fmla="*/ 11213 w 3421164"/>
              <a:gd name="connsiteY3" fmla="*/ 789578 h 789578"/>
              <a:gd name="connsiteX0" fmla="*/ 11213 w 3421164"/>
              <a:gd name="connsiteY0" fmla="*/ 789578 h 789578"/>
              <a:gd name="connsiteX1" fmla="*/ 0 w 3421164"/>
              <a:gd name="connsiteY1" fmla="*/ 475446 h 789578"/>
              <a:gd name="connsiteX2" fmla="*/ 3421164 w 3421164"/>
              <a:gd name="connsiteY2" fmla="*/ 10311 h 789578"/>
              <a:gd name="connsiteX3" fmla="*/ 11213 w 3421164"/>
              <a:gd name="connsiteY3" fmla="*/ 789578 h 789578"/>
              <a:gd name="connsiteX0" fmla="*/ 21875 w 3431826"/>
              <a:gd name="connsiteY0" fmla="*/ 787900 h 787900"/>
              <a:gd name="connsiteX1" fmla="*/ 0 w 3431826"/>
              <a:gd name="connsiteY1" fmla="*/ 529034 h 787900"/>
              <a:gd name="connsiteX2" fmla="*/ 3431826 w 3431826"/>
              <a:gd name="connsiteY2" fmla="*/ 8633 h 787900"/>
              <a:gd name="connsiteX3" fmla="*/ 21875 w 3431826"/>
              <a:gd name="connsiteY3" fmla="*/ 787900 h 787900"/>
              <a:gd name="connsiteX0" fmla="*/ 553 w 3431826"/>
              <a:gd name="connsiteY0" fmla="*/ 843166 h 843166"/>
              <a:gd name="connsiteX1" fmla="*/ 0 w 3431826"/>
              <a:gd name="connsiteY1" fmla="*/ 529034 h 843166"/>
              <a:gd name="connsiteX2" fmla="*/ 3431826 w 3431826"/>
              <a:gd name="connsiteY2" fmla="*/ 8633 h 843166"/>
              <a:gd name="connsiteX3" fmla="*/ 553 w 3431826"/>
              <a:gd name="connsiteY3" fmla="*/ 843166 h 843166"/>
            </a:gdLst>
            <a:ahLst/>
            <a:cxnLst>
              <a:cxn ang="0">
                <a:pos x="connsiteX0" y="connsiteY0"/>
              </a:cxn>
              <a:cxn ang="0">
                <a:pos x="connsiteX1" y="connsiteY1"/>
              </a:cxn>
              <a:cxn ang="0">
                <a:pos x="connsiteX2" y="connsiteY2"/>
              </a:cxn>
              <a:cxn ang="0">
                <a:pos x="connsiteX3" y="connsiteY3"/>
              </a:cxn>
            </a:cxnLst>
            <a:rect l="l" t="t" r="r" b="b"/>
            <a:pathLst>
              <a:path w="3431826" h="843166">
                <a:moveTo>
                  <a:pt x="553" y="843166"/>
                </a:moveTo>
                <a:cubicBezTo>
                  <a:pt x="369" y="738455"/>
                  <a:pt x="184" y="633745"/>
                  <a:pt x="0" y="529034"/>
                </a:cubicBezTo>
                <a:cubicBezTo>
                  <a:pt x="608865" y="220839"/>
                  <a:pt x="1575234" y="-52535"/>
                  <a:pt x="3431826" y="8633"/>
                </a:cubicBezTo>
                <a:cubicBezTo>
                  <a:pt x="1569962" y="106229"/>
                  <a:pt x="628202" y="425755"/>
                  <a:pt x="553" y="843166"/>
                </a:cubicBezTo>
                <a:close/>
              </a:path>
            </a:pathLst>
          </a:custGeom>
          <a:gradFill flip="none" rotWithShape="1">
            <a:gsLst>
              <a:gs pos="50000">
                <a:srgbClr val="0099E6"/>
              </a:gs>
              <a:gs pos="0">
                <a:srgbClr val="0083C4"/>
              </a:gs>
              <a:gs pos="100000">
                <a:srgbClr val="66CCFF"/>
              </a:gs>
            </a:gsLst>
            <a:lin ang="5400000" scaled="0"/>
            <a:tileRect/>
          </a:gradFill>
          <a:ln>
            <a:noFill/>
          </a:ln>
          <a:effectLst>
            <a:glow rad="63500">
              <a:srgbClr val="FFFF99">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56" name="二等辺三角形 43"/>
          <p:cNvSpPr/>
          <p:nvPr/>
        </p:nvSpPr>
        <p:spPr>
          <a:xfrm>
            <a:off x="2324867" y="1385399"/>
            <a:ext cx="3229580" cy="847940"/>
          </a:xfrm>
          <a:custGeom>
            <a:avLst/>
            <a:gdLst>
              <a:gd name="connsiteX0" fmla="*/ 0 w 1743310"/>
              <a:gd name="connsiteY0" fmla="*/ 395212 h 395212"/>
              <a:gd name="connsiteX1" fmla="*/ 871655 w 1743310"/>
              <a:gd name="connsiteY1" fmla="*/ 0 h 395212"/>
              <a:gd name="connsiteX2" fmla="*/ 1743310 w 1743310"/>
              <a:gd name="connsiteY2" fmla="*/ 395212 h 395212"/>
              <a:gd name="connsiteX3" fmla="*/ 0 w 1743310"/>
              <a:gd name="connsiteY3" fmla="*/ 395212 h 395212"/>
              <a:gd name="connsiteX0" fmla="*/ 0 w 2328887"/>
              <a:gd name="connsiteY0" fmla="*/ 868177 h 868177"/>
              <a:gd name="connsiteX1" fmla="*/ 1457232 w 2328887"/>
              <a:gd name="connsiteY1" fmla="*/ 0 h 868177"/>
              <a:gd name="connsiteX2" fmla="*/ 2328887 w 2328887"/>
              <a:gd name="connsiteY2" fmla="*/ 395212 h 868177"/>
              <a:gd name="connsiteX3" fmla="*/ 0 w 2328887"/>
              <a:gd name="connsiteY3" fmla="*/ 868177 h 868177"/>
              <a:gd name="connsiteX0" fmla="*/ 11213 w 2340100"/>
              <a:gd name="connsiteY0" fmla="*/ 472965 h 472965"/>
              <a:gd name="connsiteX1" fmla="*/ 0 w 2340100"/>
              <a:gd name="connsiteY1" fmla="*/ 158833 h 472965"/>
              <a:gd name="connsiteX2" fmla="*/ 2340100 w 2340100"/>
              <a:gd name="connsiteY2" fmla="*/ 0 h 472965"/>
              <a:gd name="connsiteX3" fmla="*/ 11213 w 2340100"/>
              <a:gd name="connsiteY3" fmla="*/ 472965 h 472965"/>
              <a:gd name="connsiteX0" fmla="*/ 11213 w 3421164"/>
              <a:gd name="connsiteY0" fmla="*/ 779267 h 779267"/>
              <a:gd name="connsiteX1" fmla="*/ 0 w 3421164"/>
              <a:gd name="connsiteY1" fmla="*/ 465135 h 779267"/>
              <a:gd name="connsiteX2" fmla="*/ 3421164 w 3421164"/>
              <a:gd name="connsiteY2" fmla="*/ 0 h 779267"/>
              <a:gd name="connsiteX3" fmla="*/ 11213 w 3421164"/>
              <a:gd name="connsiteY3" fmla="*/ 779267 h 779267"/>
              <a:gd name="connsiteX0" fmla="*/ 11213 w 3421164"/>
              <a:gd name="connsiteY0" fmla="*/ 786006 h 786006"/>
              <a:gd name="connsiteX1" fmla="*/ 0 w 3421164"/>
              <a:gd name="connsiteY1" fmla="*/ 471874 h 786006"/>
              <a:gd name="connsiteX2" fmla="*/ 3421164 w 3421164"/>
              <a:gd name="connsiteY2" fmla="*/ 6739 h 786006"/>
              <a:gd name="connsiteX3" fmla="*/ 11213 w 3421164"/>
              <a:gd name="connsiteY3" fmla="*/ 786006 h 786006"/>
              <a:gd name="connsiteX0" fmla="*/ 11213 w 3421164"/>
              <a:gd name="connsiteY0" fmla="*/ 786006 h 786006"/>
              <a:gd name="connsiteX1" fmla="*/ 0 w 3421164"/>
              <a:gd name="connsiteY1" fmla="*/ 471874 h 786006"/>
              <a:gd name="connsiteX2" fmla="*/ 3421164 w 3421164"/>
              <a:gd name="connsiteY2" fmla="*/ 6739 h 786006"/>
              <a:gd name="connsiteX3" fmla="*/ 11213 w 3421164"/>
              <a:gd name="connsiteY3" fmla="*/ 786006 h 786006"/>
              <a:gd name="connsiteX0" fmla="*/ 11213 w 3421164"/>
              <a:gd name="connsiteY0" fmla="*/ 789578 h 789578"/>
              <a:gd name="connsiteX1" fmla="*/ 0 w 3421164"/>
              <a:gd name="connsiteY1" fmla="*/ 475446 h 789578"/>
              <a:gd name="connsiteX2" fmla="*/ 3421164 w 3421164"/>
              <a:gd name="connsiteY2" fmla="*/ 10311 h 789578"/>
              <a:gd name="connsiteX3" fmla="*/ 11213 w 3421164"/>
              <a:gd name="connsiteY3" fmla="*/ 789578 h 789578"/>
              <a:gd name="connsiteX0" fmla="*/ 11213 w 3421164"/>
              <a:gd name="connsiteY0" fmla="*/ 789578 h 789578"/>
              <a:gd name="connsiteX1" fmla="*/ 0 w 3421164"/>
              <a:gd name="connsiteY1" fmla="*/ 475446 h 789578"/>
              <a:gd name="connsiteX2" fmla="*/ 3421164 w 3421164"/>
              <a:gd name="connsiteY2" fmla="*/ 10311 h 789578"/>
              <a:gd name="connsiteX3" fmla="*/ 11213 w 3421164"/>
              <a:gd name="connsiteY3" fmla="*/ 789578 h 789578"/>
              <a:gd name="connsiteX0" fmla="*/ 5883 w 3421164"/>
              <a:gd name="connsiteY0" fmla="*/ 849868 h 849868"/>
              <a:gd name="connsiteX1" fmla="*/ 0 w 3421164"/>
              <a:gd name="connsiteY1" fmla="*/ 475446 h 849868"/>
              <a:gd name="connsiteX2" fmla="*/ 3421164 w 3421164"/>
              <a:gd name="connsiteY2" fmla="*/ 10311 h 849868"/>
              <a:gd name="connsiteX3" fmla="*/ 5883 w 3421164"/>
              <a:gd name="connsiteY3" fmla="*/ 849868 h 849868"/>
              <a:gd name="connsiteX0" fmla="*/ 11213 w 3426494"/>
              <a:gd name="connsiteY0" fmla="*/ 847940 h 847940"/>
              <a:gd name="connsiteX1" fmla="*/ 0 w 3426494"/>
              <a:gd name="connsiteY1" fmla="*/ 538832 h 847940"/>
              <a:gd name="connsiteX2" fmla="*/ 3426494 w 3426494"/>
              <a:gd name="connsiteY2" fmla="*/ 8383 h 847940"/>
              <a:gd name="connsiteX3" fmla="*/ 11213 w 3426494"/>
              <a:gd name="connsiteY3" fmla="*/ 847940 h 847940"/>
            </a:gdLst>
            <a:ahLst/>
            <a:cxnLst>
              <a:cxn ang="0">
                <a:pos x="connsiteX0" y="connsiteY0"/>
              </a:cxn>
              <a:cxn ang="0">
                <a:pos x="connsiteX1" y="connsiteY1"/>
              </a:cxn>
              <a:cxn ang="0">
                <a:pos x="connsiteX2" y="connsiteY2"/>
              </a:cxn>
              <a:cxn ang="0">
                <a:pos x="connsiteX3" y="connsiteY3"/>
              </a:cxn>
            </a:cxnLst>
            <a:rect l="l" t="t" r="r" b="b"/>
            <a:pathLst>
              <a:path w="3426494" h="847940">
                <a:moveTo>
                  <a:pt x="11213" y="847940"/>
                </a:moveTo>
                <a:lnTo>
                  <a:pt x="0" y="538832"/>
                </a:lnTo>
                <a:cubicBezTo>
                  <a:pt x="608865" y="230637"/>
                  <a:pt x="1569902" y="-52785"/>
                  <a:pt x="3426494" y="8383"/>
                </a:cubicBezTo>
                <a:cubicBezTo>
                  <a:pt x="1564630" y="105979"/>
                  <a:pt x="638862" y="430529"/>
                  <a:pt x="11213" y="847940"/>
                </a:cubicBezTo>
                <a:close/>
              </a:path>
            </a:pathLst>
          </a:custGeom>
          <a:gradFill flip="none" rotWithShape="1">
            <a:gsLst>
              <a:gs pos="50000">
                <a:srgbClr val="C09200"/>
              </a:gs>
              <a:gs pos="0">
                <a:srgbClr val="C09200"/>
              </a:gs>
              <a:gs pos="100000">
                <a:srgbClr val="FFC000"/>
              </a:gs>
            </a:gsLst>
            <a:lin ang="5400000" scaled="0"/>
            <a:tileRect/>
          </a:gradFill>
          <a:ln>
            <a:noFill/>
          </a:ln>
          <a:effectLst>
            <a:glow rad="63500">
              <a:srgbClr val="FFFF99">
                <a:alpha val="8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51" name="右矢印 21"/>
          <p:cNvSpPr/>
          <p:nvPr/>
        </p:nvSpPr>
        <p:spPr>
          <a:xfrm rot="10800000">
            <a:off x="3594373" y="1277497"/>
            <a:ext cx="3269247" cy="931587"/>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34720"/>
              <a:gd name="connsiteX1" fmla="*/ 542462 w 865320"/>
              <a:gd name="connsiteY1" fmla="*/ 230190 h 534720"/>
              <a:gd name="connsiteX2" fmla="*/ 542462 w 865320"/>
              <a:gd name="connsiteY2" fmla="*/ 115061 h 534720"/>
              <a:gd name="connsiteX3" fmla="*/ 865320 w 865320"/>
              <a:gd name="connsiteY3" fmla="*/ 337037 h 534720"/>
              <a:gd name="connsiteX4" fmla="*/ 727426 w 865320"/>
              <a:gd name="connsiteY4" fmla="*/ 534720 h 534720"/>
              <a:gd name="connsiteX5" fmla="*/ 542462 w 865320"/>
              <a:gd name="connsiteY5" fmla="*/ 404330 h 534720"/>
              <a:gd name="connsiteX6" fmla="*/ 78 w 865320"/>
              <a:gd name="connsiteY6" fmla="*/ 182422 h 534720"/>
              <a:gd name="connsiteX7" fmla="*/ 542 w 865320"/>
              <a:gd name="connsiteY7" fmla="*/ 0 h 534720"/>
              <a:gd name="connsiteX0" fmla="*/ 542 w 865320"/>
              <a:gd name="connsiteY0" fmla="*/ 0 h 537483"/>
              <a:gd name="connsiteX1" fmla="*/ 542462 w 865320"/>
              <a:gd name="connsiteY1" fmla="*/ 230190 h 537483"/>
              <a:gd name="connsiteX2" fmla="*/ 542462 w 865320"/>
              <a:gd name="connsiteY2" fmla="*/ 115061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7576 w 865320"/>
              <a:gd name="connsiteY2" fmla="*/ 126112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1938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71380"/>
              <a:gd name="connsiteX1" fmla="*/ 730809 w 865320"/>
              <a:gd name="connsiteY1" fmla="*/ 255799 h 571380"/>
              <a:gd name="connsiteX2" fmla="*/ 734193 w 865320"/>
              <a:gd name="connsiteY2" fmla="*/ 160009 h 571380"/>
              <a:gd name="connsiteX3" fmla="*/ 865320 w 865320"/>
              <a:gd name="connsiteY3" fmla="*/ 370934 h 571380"/>
              <a:gd name="connsiteX4" fmla="*/ 734194 w 865320"/>
              <a:gd name="connsiteY4" fmla="*/ 571380 h 571380"/>
              <a:gd name="connsiteX5" fmla="*/ 731937 w 865320"/>
              <a:gd name="connsiteY5" fmla="*/ 438227 h 571380"/>
              <a:gd name="connsiteX6" fmla="*/ 78 w 865320"/>
              <a:gd name="connsiteY6" fmla="*/ 216319 h 571380"/>
              <a:gd name="connsiteX7" fmla="*/ 542 w 865320"/>
              <a:gd name="connsiteY7" fmla="*/ 0 h 571380"/>
              <a:gd name="connsiteX0" fmla="*/ 3161 w 867939"/>
              <a:gd name="connsiteY0" fmla="*/ 0 h 571380"/>
              <a:gd name="connsiteX1" fmla="*/ 733428 w 867939"/>
              <a:gd name="connsiteY1" fmla="*/ 255799 h 571380"/>
              <a:gd name="connsiteX2" fmla="*/ 736812 w 867939"/>
              <a:gd name="connsiteY2" fmla="*/ 160009 h 571380"/>
              <a:gd name="connsiteX3" fmla="*/ 867939 w 867939"/>
              <a:gd name="connsiteY3" fmla="*/ 370934 h 571380"/>
              <a:gd name="connsiteX4" fmla="*/ 736813 w 867939"/>
              <a:gd name="connsiteY4" fmla="*/ 571380 h 571380"/>
              <a:gd name="connsiteX5" fmla="*/ 734556 w 867939"/>
              <a:gd name="connsiteY5" fmla="*/ 438227 h 571380"/>
              <a:gd name="connsiteX6" fmla="*/ 28 w 867939"/>
              <a:gd name="connsiteY6" fmla="*/ 191666 h 571380"/>
              <a:gd name="connsiteX7" fmla="*/ 3161 w 867939"/>
              <a:gd name="connsiteY7" fmla="*/ 0 h 571380"/>
              <a:gd name="connsiteX0" fmla="*/ 978 w 867971"/>
              <a:gd name="connsiteY0" fmla="*/ 0 h 571380"/>
              <a:gd name="connsiteX1" fmla="*/ 733460 w 867971"/>
              <a:gd name="connsiteY1" fmla="*/ 255799 h 571380"/>
              <a:gd name="connsiteX2" fmla="*/ 736844 w 867971"/>
              <a:gd name="connsiteY2" fmla="*/ 160009 h 571380"/>
              <a:gd name="connsiteX3" fmla="*/ 867971 w 867971"/>
              <a:gd name="connsiteY3" fmla="*/ 370934 h 571380"/>
              <a:gd name="connsiteX4" fmla="*/ 736845 w 867971"/>
              <a:gd name="connsiteY4" fmla="*/ 571380 h 571380"/>
              <a:gd name="connsiteX5" fmla="*/ 734588 w 867971"/>
              <a:gd name="connsiteY5" fmla="*/ 438227 h 571380"/>
              <a:gd name="connsiteX6" fmla="*/ 60 w 867971"/>
              <a:gd name="connsiteY6" fmla="*/ 191666 h 571380"/>
              <a:gd name="connsiteX7" fmla="*/ 978 w 867971"/>
              <a:gd name="connsiteY7" fmla="*/ 0 h 571380"/>
              <a:gd name="connsiteX0" fmla="*/ 978 w 867971"/>
              <a:gd name="connsiteY0" fmla="*/ 0 h 571380"/>
              <a:gd name="connsiteX1" fmla="*/ 733460 w 867971"/>
              <a:gd name="connsiteY1" fmla="*/ 255799 h 571380"/>
              <a:gd name="connsiteX2" fmla="*/ 736844 w 867971"/>
              <a:gd name="connsiteY2" fmla="*/ 160009 h 571380"/>
              <a:gd name="connsiteX3" fmla="*/ 867971 w 867971"/>
              <a:gd name="connsiteY3" fmla="*/ 370934 h 571380"/>
              <a:gd name="connsiteX4" fmla="*/ 736845 w 867971"/>
              <a:gd name="connsiteY4" fmla="*/ 571380 h 571380"/>
              <a:gd name="connsiteX5" fmla="*/ 734588 w 867971"/>
              <a:gd name="connsiteY5" fmla="*/ 438227 h 571380"/>
              <a:gd name="connsiteX6" fmla="*/ 60 w 867971"/>
              <a:gd name="connsiteY6" fmla="*/ 191666 h 571380"/>
              <a:gd name="connsiteX7" fmla="*/ 978 w 867971"/>
              <a:gd name="connsiteY7" fmla="*/ 0 h 571380"/>
              <a:gd name="connsiteX0" fmla="*/ 0 w 868470"/>
              <a:gd name="connsiteY0" fmla="*/ 0 h 571380"/>
              <a:gd name="connsiteX1" fmla="*/ 733959 w 868470"/>
              <a:gd name="connsiteY1" fmla="*/ 255799 h 571380"/>
              <a:gd name="connsiteX2" fmla="*/ 737343 w 868470"/>
              <a:gd name="connsiteY2" fmla="*/ 160009 h 571380"/>
              <a:gd name="connsiteX3" fmla="*/ 868470 w 868470"/>
              <a:gd name="connsiteY3" fmla="*/ 370934 h 571380"/>
              <a:gd name="connsiteX4" fmla="*/ 737344 w 868470"/>
              <a:gd name="connsiteY4" fmla="*/ 571380 h 571380"/>
              <a:gd name="connsiteX5" fmla="*/ 735087 w 868470"/>
              <a:gd name="connsiteY5" fmla="*/ 438227 h 571380"/>
              <a:gd name="connsiteX6" fmla="*/ 559 w 868470"/>
              <a:gd name="connsiteY6" fmla="*/ 191666 h 571380"/>
              <a:gd name="connsiteX7" fmla="*/ 0 w 868470"/>
              <a:gd name="connsiteY7" fmla="*/ 0 h 5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470" h="571380">
                <a:moveTo>
                  <a:pt x="0" y="0"/>
                </a:moveTo>
                <a:cubicBezTo>
                  <a:pt x="74256" y="165898"/>
                  <a:pt x="309707" y="259206"/>
                  <a:pt x="733959" y="255799"/>
                </a:cubicBezTo>
                <a:lnTo>
                  <a:pt x="737343" y="160009"/>
                </a:lnTo>
                <a:lnTo>
                  <a:pt x="868470" y="370934"/>
                </a:lnTo>
                <a:lnTo>
                  <a:pt x="737344" y="571380"/>
                </a:lnTo>
                <a:cubicBezTo>
                  <a:pt x="736592" y="526996"/>
                  <a:pt x="735839" y="482611"/>
                  <a:pt x="735087" y="438227"/>
                </a:cubicBezTo>
                <a:cubicBezTo>
                  <a:pt x="291876" y="437046"/>
                  <a:pt x="75744" y="297708"/>
                  <a:pt x="559" y="191666"/>
                </a:cubicBezTo>
                <a:cubicBezTo>
                  <a:pt x="162" y="130306"/>
                  <a:pt x="397" y="61360"/>
                  <a:pt x="0" y="0"/>
                </a:cubicBezTo>
                <a:close/>
              </a:path>
            </a:pathLst>
          </a:custGeom>
          <a:solidFill>
            <a:srgbClr val="66CCFF"/>
          </a:solidFill>
          <a:ln>
            <a:noFill/>
          </a:ln>
          <a:effectLst>
            <a:glow rad="63500">
              <a:srgbClr val="FFFF99">
                <a:alpha val="80000"/>
              </a:srgbClr>
            </a:glow>
            <a:outerShdw blurRad="114300" dist="381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57" name="右矢印 21"/>
          <p:cNvSpPr/>
          <p:nvPr/>
        </p:nvSpPr>
        <p:spPr>
          <a:xfrm>
            <a:off x="2321934" y="1930086"/>
            <a:ext cx="3270422" cy="931587"/>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34720"/>
              <a:gd name="connsiteX1" fmla="*/ 542462 w 865320"/>
              <a:gd name="connsiteY1" fmla="*/ 230190 h 534720"/>
              <a:gd name="connsiteX2" fmla="*/ 542462 w 865320"/>
              <a:gd name="connsiteY2" fmla="*/ 115061 h 534720"/>
              <a:gd name="connsiteX3" fmla="*/ 865320 w 865320"/>
              <a:gd name="connsiteY3" fmla="*/ 337037 h 534720"/>
              <a:gd name="connsiteX4" fmla="*/ 727426 w 865320"/>
              <a:gd name="connsiteY4" fmla="*/ 534720 h 534720"/>
              <a:gd name="connsiteX5" fmla="*/ 542462 w 865320"/>
              <a:gd name="connsiteY5" fmla="*/ 404330 h 534720"/>
              <a:gd name="connsiteX6" fmla="*/ 78 w 865320"/>
              <a:gd name="connsiteY6" fmla="*/ 182422 h 534720"/>
              <a:gd name="connsiteX7" fmla="*/ 542 w 865320"/>
              <a:gd name="connsiteY7" fmla="*/ 0 h 534720"/>
              <a:gd name="connsiteX0" fmla="*/ 542 w 865320"/>
              <a:gd name="connsiteY0" fmla="*/ 0 h 537483"/>
              <a:gd name="connsiteX1" fmla="*/ 542462 w 865320"/>
              <a:gd name="connsiteY1" fmla="*/ 230190 h 537483"/>
              <a:gd name="connsiteX2" fmla="*/ 542462 w 865320"/>
              <a:gd name="connsiteY2" fmla="*/ 115061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7576 w 865320"/>
              <a:gd name="connsiteY2" fmla="*/ 126112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0810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1938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542462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542462 w 865320"/>
              <a:gd name="connsiteY1" fmla="*/ 230190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542 w 865320"/>
              <a:gd name="connsiteY0" fmla="*/ 0 h 537483"/>
              <a:gd name="connsiteX1" fmla="*/ 730809 w 865320"/>
              <a:gd name="connsiteY1" fmla="*/ 221902 h 537483"/>
              <a:gd name="connsiteX2" fmla="*/ 734193 w 865320"/>
              <a:gd name="connsiteY2" fmla="*/ 126112 h 537483"/>
              <a:gd name="connsiteX3" fmla="*/ 865320 w 865320"/>
              <a:gd name="connsiteY3" fmla="*/ 337037 h 537483"/>
              <a:gd name="connsiteX4" fmla="*/ 734194 w 865320"/>
              <a:gd name="connsiteY4" fmla="*/ 537483 h 537483"/>
              <a:gd name="connsiteX5" fmla="*/ 731937 w 865320"/>
              <a:gd name="connsiteY5" fmla="*/ 404330 h 537483"/>
              <a:gd name="connsiteX6" fmla="*/ 78 w 865320"/>
              <a:gd name="connsiteY6" fmla="*/ 182422 h 537483"/>
              <a:gd name="connsiteX7" fmla="*/ 542 w 865320"/>
              <a:gd name="connsiteY7" fmla="*/ 0 h 537483"/>
              <a:gd name="connsiteX0" fmla="*/ 0 w 868782"/>
              <a:gd name="connsiteY0" fmla="*/ 0 h 571380"/>
              <a:gd name="connsiteX1" fmla="*/ 734271 w 868782"/>
              <a:gd name="connsiteY1" fmla="*/ 255799 h 571380"/>
              <a:gd name="connsiteX2" fmla="*/ 737655 w 868782"/>
              <a:gd name="connsiteY2" fmla="*/ 160009 h 571380"/>
              <a:gd name="connsiteX3" fmla="*/ 868782 w 868782"/>
              <a:gd name="connsiteY3" fmla="*/ 370934 h 571380"/>
              <a:gd name="connsiteX4" fmla="*/ 737656 w 868782"/>
              <a:gd name="connsiteY4" fmla="*/ 571380 h 571380"/>
              <a:gd name="connsiteX5" fmla="*/ 735399 w 868782"/>
              <a:gd name="connsiteY5" fmla="*/ 438227 h 571380"/>
              <a:gd name="connsiteX6" fmla="*/ 3540 w 868782"/>
              <a:gd name="connsiteY6" fmla="*/ 216319 h 571380"/>
              <a:gd name="connsiteX7" fmla="*/ 0 w 868782"/>
              <a:gd name="connsiteY7" fmla="*/ 0 h 571380"/>
              <a:gd name="connsiteX0" fmla="*/ 0 w 868782"/>
              <a:gd name="connsiteY0" fmla="*/ 0 h 571380"/>
              <a:gd name="connsiteX1" fmla="*/ 734271 w 868782"/>
              <a:gd name="connsiteY1" fmla="*/ 255799 h 571380"/>
              <a:gd name="connsiteX2" fmla="*/ 737655 w 868782"/>
              <a:gd name="connsiteY2" fmla="*/ 160009 h 571380"/>
              <a:gd name="connsiteX3" fmla="*/ 868782 w 868782"/>
              <a:gd name="connsiteY3" fmla="*/ 370934 h 571380"/>
              <a:gd name="connsiteX4" fmla="*/ 737656 w 868782"/>
              <a:gd name="connsiteY4" fmla="*/ 571380 h 571380"/>
              <a:gd name="connsiteX5" fmla="*/ 735399 w 868782"/>
              <a:gd name="connsiteY5" fmla="*/ 438227 h 571380"/>
              <a:gd name="connsiteX6" fmla="*/ 4875 w 868782"/>
              <a:gd name="connsiteY6" fmla="*/ 188585 h 571380"/>
              <a:gd name="connsiteX7" fmla="*/ 0 w 868782"/>
              <a:gd name="connsiteY7" fmla="*/ 0 h 571380"/>
              <a:gd name="connsiteX0" fmla="*/ 0 w 868782"/>
              <a:gd name="connsiteY0" fmla="*/ 0 h 571380"/>
              <a:gd name="connsiteX1" fmla="*/ 734271 w 868782"/>
              <a:gd name="connsiteY1" fmla="*/ 255799 h 571380"/>
              <a:gd name="connsiteX2" fmla="*/ 737655 w 868782"/>
              <a:gd name="connsiteY2" fmla="*/ 160009 h 571380"/>
              <a:gd name="connsiteX3" fmla="*/ 868782 w 868782"/>
              <a:gd name="connsiteY3" fmla="*/ 370934 h 571380"/>
              <a:gd name="connsiteX4" fmla="*/ 737656 w 868782"/>
              <a:gd name="connsiteY4" fmla="*/ 571380 h 571380"/>
              <a:gd name="connsiteX5" fmla="*/ 735399 w 868782"/>
              <a:gd name="connsiteY5" fmla="*/ 438227 h 571380"/>
              <a:gd name="connsiteX6" fmla="*/ 2660 w 868782"/>
              <a:gd name="connsiteY6" fmla="*/ 188585 h 571380"/>
              <a:gd name="connsiteX7" fmla="*/ 0 w 868782"/>
              <a:gd name="connsiteY7" fmla="*/ 0 h 571380"/>
              <a:gd name="connsiteX0" fmla="*/ 0 w 868782"/>
              <a:gd name="connsiteY0" fmla="*/ 0 h 571380"/>
              <a:gd name="connsiteX1" fmla="*/ 734271 w 868782"/>
              <a:gd name="connsiteY1" fmla="*/ 255799 h 571380"/>
              <a:gd name="connsiteX2" fmla="*/ 737655 w 868782"/>
              <a:gd name="connsiteY2" fmla="*/ 160009 h 571380"/>
              <a:gd name="connsiteX3" fmla="*/ 868782 w 868782"/>
              <a:gd name="connsiteY3" fmla="*/ 370934 h 571380"/>
              <a:gd name="connsiteX4" fmla="*/ 737656 w 868782"/>
              <a:gd name="connsiteY4" fmla="*/ 571380 h 571380"/>
              <a:gd name="connsiteX5" fmla="*/ 735399 w 868782"/>
              <a:gd name="connsiteY5" fmla="*/ 438227 h 571380"/>
              <a:gd name="connsiteX6" fmla="*/ 1183 w 868782"/>
              <a:gd name="connsiteY6" fmla="*/ 186881 h 571380"/>
              <a:gd name="connsiteX7" fmla="*/ 0 w 868782"/>
              <a:gd name="connsiteY7" fmla="*/ 0 h 57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8782" h="571380">
                <a:moveTo>
                  <a:pt x="0" y="0"/>
                </a:moveTo>
                <a:cubicBezTo>
                  <a:pt x="74256" y="165898"/>
                  <a:pt x="310019" y="259206"/>
                  <a:pt x="734271" y="255799"/>
                </a:cubicBezTo>
                <a:lnTo>
                  <a:pt x="737655" y="160009"/>
                </a:lnTo>
                <a:lnTo>
                  <a:pt x="868782" y="370934"/>
                </a:lnTo>
                <a:lnTo>
                  <a:pt x="737656" y="571380"/>
                </a:lnTo>
                <a:cubicBezTo>
                  <a:pt x="736904" y="526996"/>
                  <a:pt x="736151" y="482611"/>
                  <a:pt x="735399" y="438227"/>
                </a:cubicBezTo>
                <a:cubicBezTo>
                  <a:pt x="292188" y="437046"/>
                  <a:pt x="76368" y="292923"/>
                  <a:pt x="1183" y="186881"/>
                </a:cubicBezTo>
                <a:cubicBezTo>
                  <a:pt x="786" y="125521"/>
                  <a:pt x="397" y="61360"/>
                  <a:pt x="0" y="0"/>
                </a:cubicBezTo>
                <a:close/>
              </a:path>
            </a:pathLst>
          </a:custGeom>
          <a:solidFill>
            <a:srgbClr val="FFC000"/>
          </a:solidFill>
          <a:ln>
            <a:noFill/>
          </a:ln>
          <a:effectLst>
            <a:glow rad="63500">
              <a:srgbClr val="FFFF99">
                <a:alpha val="80000"/>
              </a:srgbClr>
            </a:glow>
            <a:outerShdw blurRad="114300" dist="38100" dir="5400000" algn="ctr" rotWithShape="0">
              <a:srgbClr val="000000">
                <a:alpha val="6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27" name="テキスト ボックス 1026"/>
          <p:cNvSpPr txBox="1"/>
          <p:nvPr/>
        </p:nvSpPr>
        <p:spPr>
          <a:xfrm>
            <a:off x="2194346" y="1949023"/>
            <a:ext cx="1116000" cy="360000"/>
          </a:xfrm>
          <a:prstGeom prst="ellipse">
            <a:avLst/>
          </a:prstGeom>
          <a:solidFill>
            <a:schemeClr val="bg1"/>
          </a:solidFill>
          <a:ln w="19050">
            <a:solidFill>
              <a:schemeClr val="accent3">
                <a:lumMod val="60000"/>
                <a:lumOff val="40000"/>
              </a:schemeClr>
            </a:solidFill>
          </a:ln>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100" normalizeH="0" baseline="0" noProof="0" dirty="0" smtClean="0">
                <a:ln>
                  <a:noFill/>
                </a:ln>
                <a:solidFill>
                  <a:prstClr val="black"/>
                </a:solidFill>
                <a:effectLst/>
                <a:uLnTx/>
                <a:uFillTx/>
                <a:latin typeface="メイリオ"/>
                <a:ea typeface="メイリオ"/>
                <a:cs typeface="+mn-cs"/>
              </a:rPr>
              <a:t>クロス</a:t>
            </a:r>
            <a:endParaRPr kumimoji="1" lang="en-US" altLang="ja-JP" sz="1000" b="1" i="0" u="none" strike="noStrike" kern="1200" cap="none" spc="-10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100" normalizeH="0" baseline="0" noProof="0" dirty="0" smtClean="0">
                <a:ln>
                  <a:noFill/>
                </a:ln>
                <a:solidFill>
                  <a:prstClr val="black"/>
                </a:solidFill>
                <a:effectLst/>
                <a:uLnTx/>
                <a:uFillTx/>
                <a:latin typeface="メイリオ"/>
                <a:ea typeface="メイリオ"/>
                <a:cs typeface="+mn-cs"/>
              </a:rPr>
              <a:t>アポイントメント</a:t>
            </a:r>
            <a:endParaRPr kumimoji="1" lang="ja-JP" altLang="en-US" sz="1000" b="1" i="0" u="none" strike="noStrike" kern="1200" cap="none" spc="-100" normalizeH="0" baseline="0" noProof="0" dirty="0">
              <a:ln>
                <a:noFill/>
              </a:ln>
              <a:solidFill>
                <a:prstClr val="black"/>
              </a:solidFill>
              <a:effectLst/>
              <a:uLnTx/>
              <a:uFillTx/>
              <a:latin typeface="メイリオ"/>
              <a:ea typeface="メイリオ"/>
              <a:cs typeface="+mn-cs"/>
            </a:endParaRPr>
          </a:p>
        </p:txBody>
      </p:sp>
      <p:sp>
        <p:nvSpPr>
          <p:cNvPr id="1028" name="テキスト ボックス 1027"/>
          <p:cNvSpPr txBox="1"/>
          <p:nvPr/>
        </p:nvSpPr>
        <p:spPr>
          <a:xfrm>
            <a:off x="3579231" y="2434104"/>
            <a:ext cx="684000" cy="288000"/>
          </a:xfrm>
          <a:prstGeom prst="ellipse">
            <a:avLst/>
          </a:prstGeom>
          <a:solidFill>
            <a:schemeClr val="bg1"/>
          </a:solidFill>
          <a:ln w="19050">
            <a:solidFill>
              <a:schemeClr val="accent3">
                <a:lumMod val="60000"/>
                <a:lumOff val="40000"/>
              </a:schemeClr>
            </a:solidFill>
          </a:ln>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150" normalizeH="0" baseline="0" noProof="0" dirty="0">
                <a:ln>
                  <a:noFill/>
                </a:ln>
                <a:solidFill>
                  <a:prstClr val="black"/>
                </a:solidFill>
                <a:effectLst/>
                <a:uLnTx/>
                <a:uFillTx/>
                <a:latin typeface="メイリオ"/>
                <a:ea typeface="メイリオ"/>
                <a:cs typeface="+mn-cs"/>
              </a:rPr>
              <a:t>寄附</a:t>
            </a:r>
          </a:p>
        </p:txBody>
      </p:sp>
      <p:sp>
        <p:nvSpPr>
          <p:cNvPr id="1029" name="テキスト ボックス 1028"/>
          <p:cNvSpPr txBox="1"/>
          <p:nvPr/>
        </p:nvSpPr>
        <p:spPr>
          <a:xfrm>
            <a:off x="2766332" y="2364329"/>
            <a:ext cx="756000" cy="288000"/>
          </a:xfrm>
          <a:prstGeom prst="ellipse">
            <a:avLst/>
          </a:prstGeom>
          <a:solidFill>
            <a:schemeClr val="bg1"/>
          </a:solidFill>
          <a:ln w="19050">
            <a:solidFill>
              <a:schemeClr val="accent3">
                <a:lumMod val="60000"/>
                <a:lumOff val="40000"/>
              </a:schemeClr>
            </a:solidFill>
          </a:ln>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研究資金</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30" name="テキスト ボックス 1029"/>
          <p:cNvSpPr txBox="1"/>
          <p:nvPr/>
        </p:nvSpPr>
        <p:spPr>
          <a:xfrm>
            <a:off x="5802400" y="1827090"/>
            <a:ext cx="684000" cy="288000"/>
          </a:xfrm>
          <a:prstGeom prst="ellipse">
            <a:avLst/>
          </a:prstGeom>
          <a:solidFill>
            <a:schemeClr val="bg1"/>
          </a:solidFill>
          <a:ln w="19050">
            <a:solidFill>
              <a:schemeClr val="accent1">
                <a:lumMod val="75000"/>
              </a:schemeClr>
            </a:solidFill>
          </a:ln>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150" normalizeH="0" baseline="0" noProof="0" dirty="0" smtClean="0">
                <a:ln>
                  <a:noFill/>
                </a:ln>
                <a:solidFill>
                  <a:prstClr val="black"/>
                </a:solidFill>
                <a:effectLst/>
                <a:uLnTx/>
                <a:uFillTx/>
                <a:latin typeface="メイリオ"/>
                <a:ea typeface="メイリオ"/>
                <a:cs typeface="+mn-cs"/>
              </a:rPr>
              <a:t>人材</a:t>
            </a:r>
            <a:endParaRPr kumimoji="1" lang="ja-JP" altLang="en-US" sz="1200" b="1" i="0" u="none" strike="noStrike" kern="1200" cap="none" spc="150" normalizeH="0" baseline="0" noProof="0" dirty="0">
              <a:ln>
                <a:noFill/>
              </a:ln>
              <a:solidFill>
                <a:prstClr val="black"/>
              </a:solidFill>
              <a:effectLst/>
              <a:uLnTx/>
              <a:uFillTx/>
              <a:latin typeface="メイリオ"/>
              <a:ea typeface="メイリオ"/>
              <a:cs typeface="+mn-cs"/>
            </a:endParaRPr>
          </a:p>
        </p:txBody>
      </p:sp>
      <p:sp>
        <p:nvSpPr>
          <p:cNvPr id="1031" name="テキスト ボックス 1030"/>
          <p:cNvSpPr txBox="1"/>
          <p:nvPr/>
        </p:nvSpPr>
        <p:spPr>
          <a:xfrm>
            <a:off x="2757807" y="1590130"/>
            <a:ext cx="684000" cy="288000"/>
          </a:xfrm>
          <a:prstGeom prst="ellipse">
            <a:avLst/>
          </a:prstGeom>
          <a:solidFill>
            <a:schemeClr val="bg1"/>
          </a:solidFill>
          <a:ln w="19050">
            <a:solidFill>
              <a:schemeClr val="accent3">
                <a:lumMod val="60000"/>
                <a:lumOff val="40000"/>
              </a:schemeClr>
            </a:solidFill>
          </a:ln>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150" normalizeH="0" baseline="0" noProof="0" dirty="0" smtClean="0">
                <a:ln>
                  <a:noFill/>
                </a:ln>
                <a:solidFill>
                  <a:prstClr val="black"/>
                </a:solidFill>
                <a:effectLst/>
                <a:uLnTx/>
                <a:uFillTx/>
                <a:latin typeface="メイリオ"/>
                <a:ea typeface="メイリオ"/>
                <a:cs typeface="+mn-cs"/>
              </a:rPr>
              <a:t>人材</a:t>
            </a:r>
            <a:endParaRPr kumimoji="1" lang="ja-JP" altLang="en-US" sz="1200" b="1" i="0" u="none" strike="noStrike" kern="1200" cap="none" spc="150" normalizeH="0" baseline="0" noProof="0" dirty="0">
              <a:ln>
                <a:noFill/>
              </a:ln>
              <a:solidFill>
                <a:prstClr val="black"/>
              </a:solidFill>
              <a:effectLst/>
              <a:uLnTx/>
              <a:uFillTx/>
              <a:latin typeface="メイリオ"/>
              <a:ea typeface="メイリオ"/>
              <a:cs typeface="+mn-cs"/>
            </a:endParaRPr>
          </a:p>
        </p:txBody>
      </p:sp>
      <p:sp>
        <p:nvSpPr>
          <p:cNvPr id="1032" name="テキスト ボックス 1031"/>
          <p:cNvSpPr txBox="1"/>
          <p:nvPr/>
        </p:nvSpPr>
        <p:spPr>
          <a:xfrm>
            <a:off x="4959378" y="1464630"/>
            <a:ext cx="1116000" cy="360000"/>
          </a:xfrm>
          <a:prstGeom prst="ellipse">
            <a:avLst/>
          </a:prstGeom>
          <a:solidFill>
            <a:schemeClr val="bg1"/>
          </a:solidFill>
          <a:ln w="19050">
            <a:solidFill>
              <a:schemeClr val="accent1">
                <a:lumMod val="75000"/>
              </a:schemeClr>
            </a:solidFill>
          </a:ln>
        </p:spPr>
        <p:txBody>
          <a:bodyPr wrap="none" lIns="0" t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100" normalizeH="0" baseline="0" noProof="0" dirty="0" smtClean="0">
                <a:ln>
                  <a:noFill/>
                </a:ln>
                <a:solidFill>
                  <a:prstClr val="black"/>
                </a:solidFill>
                <a:effectLst/>
                <a:uLnTx/>
                <a:uFillTx/>
                <a:latin typeface="メイリオ"/>
                <a:ea typeface="メイリオ"/>
                <a:cs typeface="+mn-cs"/>
              </a:rPr>
              <a:t>クロス</a:t>
            </a:r>
            <a:endParaRPr kumimoji="1" lang="en-US" altLang="ja-JP" sz="1000" b="1" i="0" u="none" strike="noStrike" kern="1200" cap="none" spc="-10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100" normalizeH="0" baseline="0" noProof="0" dirty="0" smtClean="0">
                <a:ln>
                  <a:noFill/>
                </a:ln>
                <a:solidFill>
                  <a:prstClr val="black"/>
                </a:solidFill>
                <a:effectLst/>
                <a:uLnTx/>
                <a:uFillTx/>
                <a:latin typeface="メイリオ"/>
                <a:ea typeface="メイリオ"/>
                <a:cs typeface="+mn-cs"/>
              </a:rPr>
              <a:t>アポイントメント</a:t>
            </a:r>
            <a:endParaRPr kumimoji="1" lang="ja-JP" altLang="en-US" sz="1000" b="1" i="0" u="none" strike="noStrike" kern="1200" cap="none" spc="-100" normalizeH="0" baseline="0" noProof="0" dirty="0">
              <a:ln>
                <a:noFill/>
              </a:ln>
              <a:solidFill>
                <a:prstClr val="black"/>
              </a:solidFill>
              <a:effectLst/>
              <a:uLnTx/>
              <a:uFillTx/>
              <a:latin typeface="メイリオ"/>
              <a:ea typeface="メイリオ"/>
              <a:cs typeface="+mn-cs"/>
            </a:endParaRPr>
          </a:p>
        </p:txBody>
      </p:sp>
      <p:sp>
        <p:nvSpPr>
          <p:cNvPr id="650" name="正方形/長方形 649"/>
          <p:cNvSpPr/>
          <p:nvPr/>
        </p:nvSpPr>
        <p:spPr>
          <a:xfrm>
            <a:off x="6839335" y="1476372"/>
            <a:ext cx="2049930" cy="1220847"/>
          </a:xfrm>
          <a:prstGeom prst="rect">
            <a:avLst/>
          </a:prstGeom>
          <a:solidFill>
            <a:schemeClr val="bg1"/>
          </a:solidFill>
          <a:effectLst>
            <a:softEdge rad="127000"/>
          </a:effectLst>
        </p:spPr>
        <p:txBody>
          <a:bodyPr wrap="square" lIns="72000" rIns="36000">
            <a:spAutoFit/>
          </a:bodyPr>
          <a:lstStyle/>
          <a:p>
            <a:pPr marL="285750" marR="0" lvl="0" indent="-285750" algn="l" defTabSz="914400" rtl="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1" lang="ja-JP" altLang="ja-JP" sz="1400" b="1"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産</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a:t>
            </a:r>
            <a:r>
              <a:rPr kumimoji="1" lang="ja-JP" altLang="ja-JP" sz="1400" b="1"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官</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・民との</a:t>
            </a:r>
            <a:r>
              <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組織</a:t>
            </a:r>
            <a:r>
              <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対</a:t>
            </a:r>
            <a:r>
              <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組織</a:t>
            </a:r>
            <a:r>
              <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の連携</a:t>
            </a:r>
            <a:endParaRPr kumimoji="1" lang="en-US" altLang="ja-JP"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endParaRPr>
          </a:p>
          <a:p>
            <a:pPr marL="285750" marR="0" lvl="0" indent="-285750" algn="l" defTabSz="914400" rtl="0" eaLnBrk="1" fontAlgn="auto" latinLnBrk="0" hangingPunct="1">
              <a:lnSpc>
                <a:spcPct val="100000"/>
              </a:lnSpc>
              <a:spcBef>
                <a:spcPts val="400"/>
              </a:spcBef>
              <a:spcAft>
                <a:spcPts val="0"/>
              </a:spcAft>
              <a:buClr>
                <a:prstClr val="black"/>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srgbClr val="C00000"/>
                </a:solidFill>
                <a:effectLst/>
                <a:uLnTx/>
                <a:uFillTx/>
                <a:latin typeface="メイリオ"/>
                <a:ea typeface="メイリオ"/>
                <a:cs typeface="Times New Roman" panose="02020603050405020304" pitchFamily="18" charset="0"/>
              </a:rPr>
              <a:t>課題探求や基礎研究の段階からの共</a:t>
            </a: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創</a:t>
            </a:r>
            <a:endParaRPr kumimoji="1" lang="ja-JP" altLang="en-US" sz="1400" b="1" i="0" u="none" strike="noStrike" kern="1200" cap="none" spc="0" normalizeH="0" baseline="0" noProof="0" dirty="0">
              <a:ln>
                <a:noFill/>
              </a:ln>
              <a:solidFill>
                <a:srgbClr val="C00000"/>
              </a:solidFill>
              <a:effectLst/>
              <a:uLnTx/>
              <a:uFillTx/>
              <a:latin typeface="メイリオ"/>
              <a:ea typeface="メイリオ"/>
              <a:cs typeface="Times New Roman" panose="02020603050405020304" pitchFamily="18" charset="0"/>
            </a:endParaRPr>
          </a:p>
        </p:txBody>
      </p:sp>
      <p:sp>
        <p:nvSpPr>
          <p:cNvPr id="305" name="テキスト ボックス 304"/>
          <p:cNvSpPr txBox="1"/>
          <p:nvPr/>
        </p:nvSpPr>
        <p:spPr>
          <a:xfrm>
            <a:off x="7864586" y="2771877"/>
            <a:ext cx="1082349" cy="307777"/>
          </a:xfrm>
          <a:prstGeom prst="rect">
            <a:avLst/>
          </a:prstGeom>
          <a:noFill/>
        </p:spPr>
        <p:txBody>
          <a:bodyPr vert="horz"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メイリオ"/>
                <a:ea typeface="メイリオ"/>
                <a:cs typeface="+mn-cs"/>
              </a:rPr>
              <a:t>本気の連携</a:t>
            </a:r>
            <a:endParaRPr kumimoji="1" lang="ja-JP" altLang="en-US" sz="14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306" name="テキスト ボックス 305"/>
          <p:cNvSpPr txBox="1"/>
          <p:nvPr/>
        </p:nvSpPr>
        <p:spPr>
          <a:xfrm>
            <a:off x="5533713" y="2242276"/>
            <a:ext cx="1577684" cy="300749"/>
          </a:xfrm>
          <a:prstGeom prst="rect">
            <a:avLst/>
          </a:prstGeom>
          <a:noFill/>
          <a:effectLst>
            <a:glow rad="127000">
              <a:srgbClr val="FFFFFF"/>
            </a:glow>
          </a:effectLst>
        </p:spPr>
        <p:txBody>
          <a:bodyPr wrap="square" lIns="81000" tIns="27000" rIns="27000" bIns="27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Arial Narrow" panose="020B0606020202030204" pitchFamily="34" charset="0"/>
                <a:ea typeface="メイリオ"/>
                <a:cs typeface="+mn-cs"/>
              </a:rPr>
              <a:t>University 4.0</a:t>
            </a:r>
            <a:endParaRPr kumimoji="1" lang="ja-JP" altLang="en-US" sz="1600" b="1" i="0" u="none" strike="noStrike" kern="1200" cap="none" spc="0" normalizeH="0" baseline="0" noProof="0" dirty="0">
              <a:ln>
                <a:noFill/>
              </a:ln>
              <a:solidFill>
                <a:srgbClr val="FF0000"/>
              </a:solidFill>
              <a:effectLst>
                <a:outerShdw blurRad="50800" dist="38100" dir="2700000" algn="tl" rotWithShape="0">
                  <a:prstClr val="black">
                    <a:alpha val="40000"/>
                  </a:prstClr>
                </a:outerShdw>
              </a:effectLst>
              <a:uLnTx/>
              <a:uFillTx/>
              <a:latin typeface="Arial Narrow" panose="020B0606020202030204" pitchFamily="34" charset="0"/>
              <a:ea typeface="メイリオ"/>
              <a:cs typeface="+mn-cs"/>
            </a:endParaRPr>
          </a:p>
        </p:txBody>
      </p:sp>
      <p:pic>
        <p:nvPicPr>
          <p:cNvPr id="2" name="図 1"/>
          <p:cNvPicPr>
            <a:picLocks noChangeAspect="1"/>
          </p:cNvPicPr>
          <p:nvPr/>
        </p:nvPicPr>
        <p:blipFill>
          <a:blip r:embed="rId8"/>
          <a:stretch>
            <a:fillRect/>
          </a:stretch>
        </p:blipFill>
        <p:spPr>
          <a:xfrm>
            <a:off x="5629786" y="3968439"/>
            <a:ext cx="1358794" cy="465214"/>
          </a:xfrm>
          <a:prstGeom prst="rect">
            <a:avLst/>
          </a:prstGeom>
        </p:spPr>
      </p:pic>
      <p:sp>
        <p:nvSpPr>
          <p:cNvPr id="288" name="正方形/長方形 287"/>
          <p:cNvSpPr/>
          <p:nvPr/>
        </p:nvSpPr>
        <p:spPr>
          <a:xfrm>
            <a:off x="-3049390" y="122457"/>
            <a:ext cx="2919255"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タイトルとデザイン修正</a:t>
            </a:r>
            <a:endParaRPr kumimoji="0" lang="en-US" altLang="ja-JP" sz="1800" b="0" i="0" u="none" strike="noStrike" kern="0" cap="none" spc="0" normalizeH="0" baseline="0" noProof="0" dirty="0" smtClean="0">
              <a:ln>
                <a:noFill/>
              </a:ln>
              <a:solidFill>
                <a:prstClr val="white"/>
              </a:solidFill>
              <a:effectLst/>
              <a:uLnTx/>
              <a:uFillTx/>
            </a:endParaRPr>
          </a:p>
        </p:txBody>
      </p:sp>
      <p:sp>
        <p:nvSpPr>
          <p:cNvPr id="292" name="タイトル 1"/>
          <p:cNvSpPr txBox="1">
            <a:spLocks/>
          </p:cNvSpPr>
          <p:nvPr/>
        </p:nvSpPr>
        <p:spPr>
          <a:xfrm>
            <a:off x="739811" y="-3621"/>
            <a:ext cx="8136904" cy="360000"/>
          </a:xfrm>
          <a:prstGeom prst="rect">
            <a:avLst/>
          </a:prstGeom>
        </p:spPr>
        <p:txBody>
          <a:bodyPr vert="horz" wrap="none" lIns="0" tIns="90000" rIns="0" bIns="0" rtlCol="0" anchor="ctr" anchorCtr="0">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ltLang="ja-JP" dirty="0" smtClean="0">
                <a:solidFill>
                  <a:sysClr val="window" lastClr="FFFFFF"/>
                </a:solidFill>
                <a:latin typeface="メイリオ"/>
                <a:ea typeface="メイリオ"/>
              </a:rPr>
              <a:t>University 4.0</a:t>
            </a:r>
            <a:r>
              <a:rPr lang="ja-JP" altLang="en-US" dirty="0" smtClean="0">
                <a:solidFill>
                  <a:sysClr val="window" lastClr="FFFFFF"/>
                </a:solidFill>
                <a:latin typeface="メイリオ"/>
                <a:ea typeface="メイリオ"/>
              </a:rPr>
              <a:t>を支える共創イノベーション</a:t>
            </a:r>
            <a:endParaRPr kumimoji="1" lang="ja-JP" altLang="en-US" sz="2000" b="1" i="0" u="none" strike="noStrike" kern="1200" cap="none" spc="0" normalizeH="0" baseline="0" noProof="0" dirty="0">
              <a:ln>
                <a:noFill/>
              </a:ln>
              <a:solidFill>
                <a:sysClr val="window" lastClr="FFFFFF"/>
              </a:solidFill>
              <a:effectLst/>
              <a:uLnTx/>
              <a:uFillTx/>
              <a:latin typeface="メイリオ"/>
              <a:ea typeface="メイリオ"/>
              <a:cs typeface="+mj-cs"/>
            </a:endParaRPr>
          </a:p>
        </p:txBody>
      </p:sp>
    </p:spTree>
    <p:extLst>
      <p:ext uri="{BB962C8B-B14F-4D97-AF65-F5344CB8AC3E}">
        <p14:creationId xmlns:p14="http://schemas.microsoft.com/office/powerpoint/2010/main" val="40348243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rotWithShape="1">
          <a:blip r:embed="rId3">
            <a:extLst>
              <a:ext uri="{28A0092B-C50C-407E-A947-70E740481C1C}">
                <a14:useLocalDpi xmlns:a14="http://schemas.microsoft.com/office/drawing/2010/main" val="0"/>
              </a:ext>
            </a:extLst>
          </a:blip>
          <a:srcRect t="4851"/>
          <a:stretch/>
        </p:blipFill>
        <p:spPr>
          <a:xfrm>
            <a:off x="0" y="359999"/>
            <a:ext cx="9143999" cy="6722068"/>
          </a:xfrm>
          <a:prstGeom prst="rect">
            <a:avLst/>
          </a:prstGeom>
        </p:spPr>
      </p:pic>
      <p:sp>
        <p:nvSpPr>
          <p:cNvPr id="111" name="フリーフォーム 110"/>
          <p:cNvSpPr>
            <a:spLocks/>
          </p:cNvSpPr>
          <p:nvPr/>
        </p:nvSpPr>
        <p:spPr bwMode="auto">
          <a:xfrm>
            <a:off x="2190056" y="4863268"/>
            <a:ext cx="5023789" cy="1959529"/>
          </a:xfrm>
          <a:custGeom>
            <a:avLst/>
            <a:gdLst>
              <a:gd name="connsiteX0" fmla="*/ 0 w 5023789"/>
              <a:gd name="connsiteY0" fmla="*/ 0 h 2594856"/>
              <a:gd name="connsiteX1" fmla="*/ 5023789 w 5023789"/>
              <a:gd name="connsiteY1" fmla="*/ 0 h 2594856"/>
              <a:gd name="connsiteX2" fmla="*/ 4032548 w 5023789"/>
              <a:gd name="connsiteY2" fmla="*/ 1086377 h 2594856"/>
              <a:gd name="connsiteX3" fmla="*/ 4032548 w 5023789"/>
              <a:gd name="connsiteY3" fmla="*/ 2175978 h 2594856"/>
              <a:gd name="connsiteX4" fmla="*/ 4026539 w 5023789"/>
              <a:gd name="connsiteY4" fmla="*/ 2175978 h 2594856"/>
              <a:gd name="connsiteX5" fmla="*/ 4016854 w 5023789"/>
              <a:gd name="connsiteY5" fmla="*/ 2175978 h 2594856"/>
              <a:gd name="connsiteX6" fmla="*/ 4024415 w 5023789"/>
              <a:gd name="connsiteY6" fmla="*/ 2187867 h 2594856"/>
              <a:gd name="connsiteX7" fmla="*/ 4032360 w 5023789"/>
              <a:gd name="connsiteY7" fmla="*/ 2225619 h 2594856"/>
              <a:gd name="connsiteX8" fmla="*/ 2493535 w 5023789"/>
              <a:gd name="connsiteY8" fmla="*/ 2594856 h 2594856"/>
              <a:gd name="connsiteX9" fmla="*/ 954710 w 5023789"/>
              <a:gd name="connsiteY9" fmla="*/ 2225619 h 2594856"/>
              <a:gd name="connsiteX10" fmla="*/ 962655 w 5023789"/>
              <a:gd name="connsiteY10" fmla="*/ 2187867 h 2594856"/>
              <a:gd name="connsiteX11" fmla="*/ 970217 w 5023789"/>
              <a:gd name="connsiteY11" fmla="*/ 2175978 h 2594856"/>
              <a:gd name="connsiteX12" fmla="*/ 955840 w 5023789"/>
              <a:gd name="connsiteY12" fmla="*/ 2175978 h 2594856"/>
              <a:gd name="connsiteX13" fmla="*/ 955840 w 5023789"/>
              <a:gd name="connsiteY13" fmla="*/ 1092825 h 2594856"/>
              <a:gd name="connsiteX14" fmla="*/ 0 w 5023789"/>
              <a:gd name="connsiteY14" fmla="*/ 6447 h 2594856"/>
              <a:gd name="connsiteX15" fmla="*/ 0 w 5023789"/>
              <a:gd name="connsiteY15" fmla="*/ 0 h 2594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3789" h="2594856">
                <a:moveTo>
                  <a:pt x="0" y="0"/>
                </a:moveTo>
                <a:lnTo>
                  <a:pt x="5023789" y="0"/>
                </a:lnTo>
                <a:cubicBezTo>
                  <a:pt x="4473457" y="0"/>
                  <a:pt x="4032548" y="486775"/>
                  <a:pt x="4032548" y="1086377"/>
                </a:cubicBezTo>
                <a:cubicBezTo>
                  <a:pt x="4032548" y="1086377"/>
                  <a:pt x="4032548" y="1086377"/>
                  <a:pt x="4032548" y="2175978"/>
                </a:cubicBezTo>
                <a:cubicBezTo>
                  <a:pt x="4032548" y="2175978"/>
                  <a:pt x="4032548" y="2175978"/>
                  <a:pt x="4026539" y="2175978"/>
                </a:cubicBezTo>
                <a:lnTo>
                  <a:pt x="4016854" y="2175978"/>
                </a:lnTo>
                <a:lnTo>
                  <a:pt x="4024415" y="2187867"/>
                </a:lnTo>
                <a:cubicBezTo>
                  <a:pt x="4029669" y="2200280"/>
                  <a:pt x="4032360" y="2212874"/>
                  <a:pt x="4032360" y="2225619"/>
                </a:cubicBezTo>
                <a:cubicBezTo>
                  <a:pt x="4032360" y="2429543"/>
                  <a:pt x="3343405" y="2594856"/>
                  <a:pt x="2493535" y="2594856"/>
                </a:cubicBezTo>
                <a:cubicBezTo>
                  <a:pt x="1643665" y="2594856"/>
                  <a:pt x="954710" y="2429543"/>
                  <a:pt x="954710" y="2225619"/>
                </a:cubicBezTo>
                <a:cubicBezTo>
                  <a:pt x="954710" y="2212874"/>
                  <a:pt x="957401" y="2200280"/>
                  <a:pt x="962655" y="2187867"/>
                </a:cubicBezTo>
                <a:lnTo>
                  <a:pt x="970217" y="2175978"/>
                </a:lnTo>
                <a:lnTo>
                  <a:pt x="955840" y="2175978"/>
                </a:lnTo>
                <a:cubicBezTo>
                  <a:pt x="955840" y="2175978"/>
                  <a:pt x="955840" y="2175978"/>
                  <a:pt x="955840" y="1092825"/>
                </a:cubicBezTo>
                <a:cubicBezTo>
                  <a:pt x="955840" y="502893"/>
                  <a:pt x="531022" y="25789"/>
                  <a:pt x="0" y="6447"/>
                </a:cubicBezTo>
                <a:cubicBezTo>
                  <a:pt x="0" y="6447"/>
                  <a:pt x="0" y="6447"/>
                  <a:pt x="0" y="0"/>
                </a:cubicBezTo>
                <a:close/>
              </a:path>
            </a:pathLst>
          </a:custGeom>
          <a:gradFill>
            <a:gsLst>
              <a:gs pos="56000">
                <a:srgbClr val="FFBFBF"/>
              </a:gs>
              <a:gs pos="85000">
                <a:srgbClr val="FFBFBF">
                  <a:alpha val="0"/>
                </a:srgbClr>
              </a:gs>
            </a:gsLst>
            <a:lin ang="5400000" scaled="0"/>
          </a:gra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nvGrpSpPr>
          <p:cNvPr id="52" name="グループ化 51"/>
          <p:cNvGrpSpPr/>
          <p:nvPr/>
        </p:nvGrpSpPr>
        <p:grpSpPr>
          <a:xfrm>
            <a:off x="374669" y="2193759"/>
            <a:ext cx="8640959" cy="3122848"/>
            <a:chOff x="682269" y="2314135"/>
            <a:chExt cx="7772414" cy="3257309"/>
          </a:xfrm>
        </p:grpSpPr>
        <p:sp>
          <p:nvSpPr>
            <p:cNvPr id="53" name="円/楕円 52"/>
            <p:cNvSpPr/>
            <p:nvPr/>
          </p:nvSpPr>
          <p:spPr>
            <a:xfrm>
              <a:off x="682269" y="2314135"/>
              <a:ext cx="7772414" cy="3257309"/>
            </a:xfrm>
            <a:prstGeom prst="ellipse">
              <a:avLst/>
            </a:prstGeom>
            <a:gradFill flip="none" rotWithShape="1">
              <a:gsLst>
                <a:gs pos="100000">
                  <a:srgbClr val="FFC000"/>
                </a:gs>
                <a:gs pos="70000">
                  <a:sysClr val="window" lastClr="FFFFFF"/>
                </a:gs>
              </a:gsLst>
              <a:path path="shape">
                <a:fillToRect l="50000" t="50000" r="50000" b="50000"/>
              </a:path>
              <a:tileRect/>
            </a:gradFill>
            <a:ln w="952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54" name="円/楕円 53"/>
            <p:cNvSpPr/>
            <p:nvPr/>
          </p:nvSpPr>
          <p:spPr>
            <a:xfrm>
              <a:off x="1222564" y="2403312"/>
              <a:ext cx="6694726" cy="2744518"/>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55" name="円/楕円 54"/>
            <p:cNvSpPr/>
            <p:nvPr/>
          </p:nvSpPr>
          <p:spPr>
            <a:xfrm>
              <a:off x="1674594" y="2486119"/>
              <a:ext cx="5793388" cy="2340062"/>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56" name="円/楕円 55"/>
            <p:cNvSpPr/>
            <p:nvPr/>
          </p:nvSpPr>
          <p:spPr>
            <a:xfrm>
              <a:off x="2052057" y="2562556"/>
              <a:ext cx="5035740" cy="2015054"/>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57" name="円/楕円 56"/>
            <p:cNvSpPr/>
            <p:nvPr/>
          </p:nvSpPr>
          <p:spPr>
            <a:xfrm>
              <a:off x="2376089" y="2638993"/>
              <a:ext cx="4389128" cy="173338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58" name="円/楕円 57"/>
            <p:cNvSpPr/>
            <p:nvPr/>
          </p:nvSpPr>
          <p:spPr>
            <a:xfrm>
              <a:off x="2649004" y="2702691"/>
              <a:ext cx="3833955" cy="1509485"/>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59" name="円/楕円 58"/>
            <p:cNvSpPr/>
            <p:nvPr/>
          </p:nvSpPr>
          <p:spPr>
            <a:xfrm>
              <a:off x="2896926" y="2766389"/>
              <a:ext cx="3344097" cy="1307257"/>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0" name="円/楕円 59"/>
            <p:cNvSpPr/>
            <p:nvPr/>
          </p:nvSpPr>
          <p:spPr>
            <a:xfrm>
              <a:off x="3115639" y="2823716"/>
              <a:ext cx="2906491" cy="1141142"/>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1" name="円/楕円 60"/>
            <p:cNvSpPr/>
            <p:nvPr/>
          </p:nvSpPr>
          <p:spPr>
            <a:xfrm>
              <a:off x="3288994" y="2874675"/>
              <a:ext cx="2560325" cy="996693"/>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2" name="円/楕円 61"/>
            <p:cNvSpPr/>
            <p:nvPr/>
          </p:nvSpPr>
          <p:spPr>
            <a:xfrm>
              <a:off x="3440442" y="2919263"/>
              <a:ext cx="2253347" cy="873912"/>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3" name="円/楕円 62"/>
            <p:cNvSpPr/>
            <p:nvPr/>
          </p:nvSpPr>
          <p:spPr>
            <a:xfrm>
              <a:off x="3585494" y="2957482"/>
              <a:ext cx="1965964" cy="772798"/>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grpSp>
      <p:grpSp>
        <p:nvGrpSpPr>
          <p:cNvPr id="64" name="グループ化 63"/>
          <p:cNvGrpSpPr/>
          <p:nvPr/>
        </p:nvGrpSpPr>
        <p:grpSpPr>
          <a:xfrm>
            <a:off x="2257769" y="2628486"/>
            <a:ext cx="5056869" cy="2104302"/>
            <a:chOff x="2882900" y="1220788"/>
            <a:chExt cx="4284000" cy="1623600"/>
          </a:xfrm>
          <a:solidFill>
            <a:sysClr val="window" lastClr="FFFFFF"/>
          </a:solidFill>
        </p:grpSpPr>
        <p:sp>
          <p:nvSpPr>
            <p:cNvPr id="65" name="円/楕円 64"/>
            <p:cNvSpPr/>
            <p:nvPr/>
          </p:nvSpPr>
          <p:spPr>
            <a:xfrm>
              <a:off x="2882900" y="1220788"/>
              <a:ext cx="4284000" cy="16236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66" name="円/楕円 65"/>
            <p:cNvSpPr/>
            <p:nvPr/>
          </p:nvSpPr>
          <p:spPr>
            <a:xfrm>
              <a:off x="3180700" y="1265238"/>
              <a:ext cx="3690000" cy="1368000"/>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7" name="円/楕円 66"/>
            <p:cNvSpPr/>
            <p:nvPr/>
          </p:nvSpPr>
          <p:spPr>
            <a:xfrm>
              <a:off x="3429850" y="1306513"/>
              <a:ext cx="3193200" cy="1166400"/>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8" name="円/楕円 67"/>
            <p:cNvSpPr/>
            <p:nvPr/>
          </p:nvSpPr>
          <p:spPr>
            <a:xfrm>
              <a:off x="3637900" y="1344613"/>
              <a:ext cx="2775600" cy="1004400"/>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69" name="円/楕円 68"/>
            <p:cNvSpPr/>
            <p:nvPr/>
          </p:nvSpPr>
          <p:spPr>
            <a:xfrm>
              <a:off x="3816500" y="1382713"/>
              <a:ext cx="2419200" cy="86400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0" name="円/楕円 69"/>
            <p:cNvSpPr/>
            <p:nvPr/>
          </p:nvSpPr>
          <p:spPr>
            <a:xfrm>
              <a:off x="3966925" y="1414463"/>
              <a:ext cx="2113200" cy="752400"/>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1" name="円/楕円 70"/>
            <p:cNvSpPr/>
            <p:nvPr/>
          </p:nvSpPr>
          <p:spPr>
            <a:xfrm>
              <a:off x="4103575" y="1446213"/>
              <a:ext cx="1843200" cy="651600"/>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2" name="円/楕円 71"/>
            <p:cNvSpPr/>
            <p:nvPr/>
          </p:nvSpPr>
          <p:spPr>
            <a:xfrm>
              <a:off x="4224125" y="1474788"/>
              <a:ext cx="1602000" cy="568800"/>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3" name="円/楕円 72"/>
            <p:cNvSpPr/>
            <p:nvPr/>
          </p:nvSpPr>
          <p:spPr>
            <a:xfrm>
              <a:off x="4319675" y="1500188"/>
              <a:ext cx="1411200" cy="496800"/>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4" name="円/楕円 73"/>
            <p:cNvSpPr/>
            <p:nvPr/>
          </p:nvSpPr>
          <p:spPr>
            <a:xfrm>
              <a:off x="4403150" y="1522413"/>
              <a:ext cx="1242000" cy="435600"/>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75" name="円/楕円 74"/>
            <p:cNvSpPr/>
            <p:nvPr/>
          </p:nvSpPr>
          <p:spPr>
            <a:xfrm>
              <a:off x="4483100" y="1541463"/>
              <a:ext cx="1083600" cy="385200"/>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grpSp>
      <p:sp>
        <p:nvSpPr>
          <p:cNvPr id="103" name="テキスト ボックス 102"/>
          <p:cNvSpPr txBox="1"/>
          <p:nvPr/>
        </p:nvSpPr>
        <p:spPr>
          <a:xfrm>
            <a:off x="1381177" y="6332055"/>
            <a:ext cx="6620206"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2015</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年世界</a:t>
            </a:r>
            <a:r>
              <a:rPr kumimoji="1" lang="en-US" altLang="ja-JP"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18</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位（国内１位</a:t>
            </a:r>
            <a:r>
              <a:rPr kumimoji="1" lang="ja-JP" altLang="en-US"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rPr>
              <a:t>）、</a:t>
            </a:r>
            <a:r>
              <a:rPr kumimoji="1" lang="en-US" altLang="ja-JP"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rPr>
              <a:t>2016</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年世界</a:t>
            </a:r>
            <a:r>
              <a:rPr kumimoji="1" lang="en-US" altLang="ja-JP"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21</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位（国内２位）</a:t>
            </a:r>
            <a:r>
              <a:rPr kumimoji="1" lang="ja-JP" altLang="en-US"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rPr>
              <a:t>の</a:t>
            </a:r>
            <a:endParaRPr kumimoji="1" lang="en-US" altLang="ja-JP"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rPr>
              <a:t>革新的</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な（</a:t>
            </a:r>
            <a:r>
              <a:rPr kumimoji="1" lang="en-US" altLang="ja-JP" sz="1600" b="1" i="0" u="none" strike="noStrike" kern="1200" cap="none" spc="0" normalizeH="0" baseline="0" noProof="0" dirty="0">
                <a:ln>
                  <a:noFill/>
                </a:ln>
                <a:solidFill>
                  <a:srgbClr val="C00000"/>
                </a:solidFill>
                <a:effectLst>
                  <a:glow rad="88900">
                    <a:prstClr val="white"/>
                  </a:glow>
                </a:effectLst>
                <a:uLnTx/>
                <a:uFillTx/>
                <a:latin typeface="Arial Narrow" panose="020B0606020202030204" pitchFamily="34" charset="0"/>
                <a:ea typeface="メイリオ"/>
                <a:cs typeface="+mn-cs"/>
              </a:rPr>
              <a:t>innovative</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a:t>
            </a:r>
            <a:r>
              <a:rPr kumimoji="1" lang="ja-JP" altLang="en-US" sz="1600" b="1" i="0" u="none" strike="noStrike" kern="1200" cap="none" spc="0" normalizeH="0" baseline="0" noProof="0" dirty="0" smtClean="0">
                <a:ln>
                  <a:noFill/>
                </a:ln>
                <a:solidFill>
                  <a:srgbClr val="C00000"/>
                </a:solidFill>
                <a:effectLst>
                  <a:glow rad="88900">
                    <a:prstClr val="white"/>
                  </a:glow>
                </a:effectLst>
                <a:uLnTx/>
                <a:uFillTx/>
                <a:latin typeface="メイリオ"/>
                <a:ea typeface="メイリオ"/>
                <a:cs typeface="+mn-cs"/>
              </a:rPr>
              <a:t>大学（</a:t>
            </a:r>
            <a:r>
              <a:rPr kumimoji="1" lang="ja-JP" altLang="en-US" sz="1600" b="1" i="0" u="none" strike="noStrike" kern="1200" cap="none" spc="0" normalizeH="0" baseline="0" noProof="0" dirty="0">
                <a:ln>
                  <a:noFill/>
                </a:ln>
                <a:solidFill>
                  <a:srgbClr val="C00000"/>
                </a:solidFill>
                <a:effectLst>
                  <a:glow rad="88900">
                    <a:prstClr val="white"/>
                  </a:glow>
                </a:effectLst>
                <a:uLnTx/>
                <a:uFillTx/>
                <a:latin typeface="メイリオ"/>
                <a:ea typeface="メイリオ"/>
                <a:cs typeface="+mn-cs"/>
              </a:rPr>
              <a:t>ロイター社発表）</a:t>
            </a:r>
          </a:p>
        </p:txBody>
      </p:sp>
      <p:sp>
        <p:nvSpPr>
          <p:cNvPr id="115" name="テキスト ボックス 114"/>
          <p:cNvSpPr txBox="1"/>
          <p:nvPr/>
        </p:nvSpPr>
        <p:spPr>
          <a:xfrm>
            <a:off x="355064" y="3331154"/>
            <a:ext cx="233084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0000FF"/>
                </a:solidFill>
                <a:effectLst/>
                <a:uLnTx/>
                <a:uFillTx/>
                <a:latin typeface="メイリオ"/>
                <a:ea typeface="メイリオ"/>
                <a:cs typeface="+mn-cs"/>
              </a:rPr>
              <a:t>Osaka University in Society</a:t>
            </a:r>
            <a:endParaRPr kumimoji="1" lang="ja-JP" altLang="en-US" sz="1800" b="1" i="0" u="none" strike="noStrike" kern="1200" cap="none" spc="0" normalizeH="0" baseline="0" noProof="0" dirty="0">
              <a:ln>
                <a:noFill/>
              </a:ln>
              <a:solidFill>
                <a:srgbClr val="0000FF"/>
              </a:solidFill>
              <a:effectLst/>
              <a:uLnTx/>
              <a:uFillTx/>
              <a:latin typeface="メイリオ"/>
              <a:ea typeface="メイリオ"/>
              <a:cs typeface="+mn-cs"/>
            </a:endParaRPr>
          </a:p>
        </p:txBody>
      </p:sp>
      <p:sp>
        <p:nvSpPr>
          <p:cNvPr id="116" name="テキスト ボックス 115"/>
          <p:cNvSpPr txBox="1"/>
          <p:nvPr/>
        </p:nvSpPr>
        <p:spPr>
          <a:xfrm>
            <a:off x="6861227" y="3335920"/>
            <a:ext cx="2418637"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srgbClr val="0000FF"/>
                </a:solidFill>
                <a:effectLst/>
                <a:uLnTx/>
                <a:uFillTx/>
                <a:latin typeface="メイリオ"/>
                <a:ea typeface="メイリオ"/>
                <a:cs typeface="+mn-cs"/>
              </a:rPr>
              <a:t>Osaka University for Society</a:t>
            </a:r>
            <a:endParaRPr kumimoji="1" lang="ja-JP" altLang="en-US" sz="1800" b="1" i="0" u="none" strike="noStrike" kern="1200" cap="none" spc="0" normalizeH="0" baseline="0" noProof="0" dirty="0">
              <a:ln>
                <a:noFill/>
              </a:ln>
              <a:solidFill>
                <a:srgbClr val="0000FF"/>
              </a:solidFill>
              <a:effectLst/>
              <a:uLnTx/>
              <a:uFillTx/>
              <a:latin typeface="メイリオ"/>
              <a:ea typeface="メイリオ"/>
              <a:cs typeface="+mn-cs"/>
            </a:endParaRPr>
          </a:p>
        </p:txBody>
      </p:sp>
      <p:sp>
        <p:nvSpPr>
          <p:cNvPr id="117" name="テキスト ボックス 116"/>
          <p:cNvSpPr txBox="1"/>
          <p:nvPr/>
        </p:nvSpPr>
        <p:spPr>
          <a:xfrm>
            <a:off x="410142" y="4344405"/>
            <a:ext cx="29676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何が解決すべき課題か、</a:t>
            </a:r>
            <a:endParaRPr kumimoji="1" lang="en-US" altLang="ja-JP" sz="1600" b="1" i="0" u="none" strike="noStrike" kern="1200" cap="none" spc="0" normalizeH="0" baseline="0" noProof="0" dirty="0">
              <a:ln>
                <a:noFill/>
              </a:ln>
              <a:solidFill>
                <a:srgbClr val="C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解決のために何をすべきかを</a:t>
            </a:r>
            <a:endParaRPr kumimoji="1" lang="en-US" altLang="ja-JP" sz="1600" b="1" i="0" u="none" strike="noStrike" kern="1200" cap="none" spc="0" normalizeH="0" baseline="0" noProof="0" dirty="0">
              <a:ln>
                <a:noFill/>
              </a:ln>
              <a:solidFill>
                <a:srgbClr val="C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社会と共に考える</a:t>
            </a:r>
          </a:p>
        </p:txBody>
      </p:sp>
      <p:sp>
        <p:nvSpPr>
          <p:cNvPr id="118" name="テキスト ボックス 117"/>
          <p:cNvSpPr txBox="1"/>
          <p:nvPr/>
        </p:nvSpPr>
        <p:spPr>
          <a:xfrm>
            <a:off x="6386474" y="4405122"/>
            <a:ext cx="28445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社会との共創による</a:t>
            </a:r>
            <a:endParaRPr kumimoji="1" lang="en-US" altLang="ja-JP" sz="1600" b="1" i="0" u="none" strike="noStrike" kern="1200" cap="none" spc="0" normalizeH="0" baseline="0" noProof="0" dirty="0">
              <a:ln>
                <a:noFill/>
              </a:ln>
              <a:solidFill>
                <a:srgbClr val="C00000"/>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新たな価値創造を介した知と人材と資金の好循環を実現</a:t>
            </a:r>
          </a:p>
        </p:txBody>
      </p:sp>
      <p:grpSp>
        <p:nvGrpSpPr>
          <p:cNvPr id="119" name="Group 9"/>
          <p:cNvGrpSpPr>
            <a:grpSpLocks noChangeAspect="1"/>
          </p:cNvGrpSpPr>
          <p:nvPr/>
        </p:nvGrpSpPr>
        <p:grpSpPr bwMode="auto">
          <a:xfrm>
            <a:off x="2364369" y="2058959"/>
            <a:ext cx="4772999" cy="1612865"/>
            <a:chOff x="2092" y="656"/>
            <a:chExt cx="1576" cy="1016"/>
          </a:xfrm>
        </p:grpSpPr>
        <p:sp>
          <p:nvSpPr>
            <p:cNvPr id="120" name="AutoShape 8"/>
            <p:cNvSpPr>
              <a:spLocks noChangeAspect="1" noChangeArrowheads="1" noTextEdit="1"/>
            </p:cNvSpPr>
            <p:nvPr/>
          </p:nvSpPr>
          <p:spPr bwMode="auto">
            <a:xfrm>
              <a:off x="2092" y="656"/>
              <a:ext cx="157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121" name="Freeform 10"/>
            <p:cNvSpPr>
              <a:spLocks/>
            </p:cNvSpPr>
            <p:nvPr/>
          </p:nvSpPr>
          <p:spPr bwMode="auto">
            <a:xfrm>
              <a:off x="2092" y="656"/>
              <a:ext cx="844" cy="1016"/>
            </a:xfrm>
            <a:custGeom>
              <a:avLst/>
              <a:gdLst>
                <a:gd name="T0" fmla="*/ 644 w 844"/>
                <a:gd name="T1" fmla="*/ 366 h 1016"/>
                <a:gd name="T2" fmla="*/ 644 w 844"/>
                <a:gd name="T3" fmla="*/ 366 h 1016"/>
                <a:gd name="T4" fmla="*/ 610 w 844"/>
                <a:gd name="T5" fmla="*/ 324 h 1016"/>
                <a:gd name="T6" fmla="*/ 572 w 844"/>
                <a:gd name="T7" fmla="*/ 286 h 1016"/>
                <a:gd name="T8" fmla="*/ 532 w 844"/>
                <a:gd name="T9" fmla="*/ 250 h 1016"/>
                <a:gd name="T10" fmla="*/ 490 w 844"/>
                <a:gd name="T11" fmla="*/ 218 h 1016"/>
                <a:gd name="T12" fmla="*/ 446 w 844"/>
                <a:gd name="T13" fmla="*/ 188 h 1016"/>
                <a:gd name="T14" fmla="*/ 400 w 844"/>
                <a:gd name="T15" fmla="*/ 160 h 1016"/>
                <a:gd name="T16" fmla="*/ 350 w 844"/>
                <a:gd name="T17" fmla="*/ 134 h 1016"/>
                <a:gd name="T18" fmla="*/ 298 w 844"/>
                <a:gd name="T19" fmla="*/ 110 h 1016"/>
                <a:gd name="T20" fmla="*/ 324 w 844"/>
                <a:gd name="T21" fmla="*/ 0 h 1016"/>
                <a:gd name="T22" fmla="*/ 0 w 844"/>
                <a:gd name="T23" fmla="*/ 98 h 1016"/>
                <a:gd name="T24" fmla="*/ 246 w 844"/>
                <a:gd name="T25" fmla="*/ 330 h 1016"/>
                <a:gd name="T26" fmla="*/ 272 w 844"/>
                <a:gd name="T27" fmla="*/ 222 h 1016"/>
                <a:gd name="T28" fmla="*/ 272 w 844"/>
                <a:gd name="T29" fmla="*/ 222 h 1016"/>
                <a:gd name="T30" fmla="*/ 314 w 844"/>
                <a:gd name="T31" fmla="*/ 242 h 1016"/>
                <a:gd name="T32" fmla="*/ 356 w 844"/>
                <a:gd name="T33" fmla="*/ 264 h 1016"/>
                <a:gd name="T34" fmla="*/ 396 w 844"/>
                <a:gd name="T35" fmla="*/ 290 h 1016"/>
                <a:gd name="T36" fmla="*/ 436 w 844"/>
                <a:gd name="T37" fmla="*/ 320 h 1016"/>
                <a:gd name="T38" fmla="*/ 476 w 844"/>
                <a:gd name="T39" fmla="*/ 352 h 1016"/>
                <a:gd name="T40" fmla="*/ 514 w 844"/>
                <a:gd name="T41" fmla="*/ 388 h 1016"/>
                <a:gd name="T42" fmla="*/ 550 w 844"/>
                <a:gd name="T43" fmla="*/ 430 h 1016"/>
                <a:gd name="T44" fmla="*/ 584 w 844"/>
                <a:gd name="T45" fmla="*/ 474 h 1016"/>
                <a:gd name="T46" fmla="*/ 600 w 844"/>
                <a:gd name="T47" fmla="*/ 498 h 1016"/>
                <a:gd name="T48" fmla="*/ 616 w 844"/>
                <a:gd name="T49" fmla="*/ 524 h 1016"/>
                <a:gd name="T50" fmla="*/ 630 w 844"/>
                <a:gd name="T51" fmla="*/ 550 h 1016"/>
                <a:gd name="T52" fmla="*/ 644 w 844"/>
                <a:gd name="T53" fmla="*/ 578 h 1016"/>
                <a:gd name="T54" fmla="*/ 656 w 844"/>
                <a:gd name="T55" fmla="*/ 608 h 1016"/>
                <a:gd name="T56" fmla="*/ 668 w 844"/>
                <a:gd name="T57" fmla="*/ 638 h 1016"/>
                <a:gd name="T58" fmla="*/ 680 w 844"/>
                <a:gd name="T59" fmla="*/ 670 h 1016"/>
                <a:gd name="T60" fmla="*/ 690 w 844"/>
                <a:gd name="T61" fmla="*/ 702 h 1016"/>
                <a:gd name="T62" fmla="*/ 700 w 844"/>
                <a:gd name="T63" fmla="*/ 736 h 1016"/>
                <a:gd name="T64" fmla="*/ 708 w 844"/>
                <a:gd name="T65" fmla="*/ 772 h 1016"/>
                <a:gd name="T66" fmla="*/ 714 w 844"/>
                <a:gd name="T67" fmla="*/ 810 h 1016"/>
                <a:gd name="T68" fmla="*/ 720 w 844"/>
                <a:gd name="T69" fmla="*/ 848 h 1016"/>
                <a:gd name="T70" fmla="*/ 724 w 844"/>
                <a:gd name="T71" fmla="*/ 888 h 1016"/>
                <a:gd name="T72" fmla="*/ 728 w 844"/>
                <a:gd name="T73" fmla="*/ 930 h 1016"/>
                <a:gd name="T74" fmla="*/ 730 w 844"/>
                <a:gd name="T75" fmla="*/ 972 h 1016"/>
                <a:gd name="T76" fmla="*/ 730 w 844"/>
                <a:gd name="T77" fmla="*/ 1016 h 1016"/>
                <a:gd name="T78" fmla="*/ 844 w 844"/>
                <a:gd name="T79" fmla="*/ 1016 h 1016"/>
                <a:gd name="T80" fmla="*/ 844 w 844"/>
                <a:gd name="T81" fmla="*/ 1016 h 1016"/>
                <a:gd name="T82" fmla="*/ 844 w 844"/>
                <a:gd name="T83" fmla="*/ 968 h 1016"/>
                <a:gd name="T84" fmla="*/ 842 w 844"/>
                <a:gd name="T85" fmla="*/ 920 h 1016"/>
                <a:gd name="T86" fmla="*/ 838 w 844"/>
                <a:gd name="T87" fmla="*/ 872 h 1016"/>
                <a:gd name="T88" fmla="*/ 832 w 844"/>
                <a:gd name="T89" fmla="*/ 826 h 1016"/>
                <a:gd name="T90" fmla="*/ 824 w 844"/>
                <a:gd name="T91" fmla="*/ 782 h 1016"/>
                <a:gd name="T92" fmla="*/ 816 w 844"/>
                <a:gd name="T93" fmla="*/ 738 h 1016"/>
                <a:gd name="T94" fmla="*/ 806 w 844"/>
                <a:gd name="T95" fmla="*/ 696 h 1016"/>
                <a:gd name="T96" fmla="*/ 794 w 844"/>
                <a:gd name="T97" fmla="*/ 654 h 1016"/>
                <a:gd name="T98" fmla="*/ 780 w 844"/>
                <a:gd name="T99" fmla="*/ 614 h 1016"/>
                <a:gd name="T100" fmla="*/ 766 w 844"/>
                <a:gd name="T101" fmla="*/ 574 h 1016"/>
                <a:gd name="T102" fmla="*/ 750 w 844"/>
                <a:gd name="T103" fmla="*/ 536 h 1016"/>
                <a:gd name="T104" fmla="*/ 732 w 844"/>
                <a:gd name="T105" fmla="*/ 500 h 1016"/>
                <a:gd name="T106" fmla="*/ 712 w 844"/>
                <a:gd name="T107" fmla="*/ 464 h 1016"/>
                <a:gd name="T108" fmla="*/ 690 w 844"/>
                <a:gd name="T109" fmla="*/ 430 h 1016"/>
                <a:gd name="T110" fmla="*/ 668 w 844"/>
                <a:gd name="T111" fmla="*/ 398 h 1016"/>
                <a:gd name="T112" fmla="*/ 644 w 844"/>
                <a:gd name="T113" fmla="*/ 366 h 1016"/>
                <a:gd name="T114" fmla="*/ 644 w 844"/>
                <a:gd name="T115" fmla="*/ 36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4" h="1016">
                  <a:moveTo>
                    <a:pt x="644" y="366"/>
                  </a:moveTo>
                  <a:lnTo>
                    <a:pt x="644" y="366"/>
                  </a:lnTo>
                  <a:lnTo>
                    <a:pt x="610" y="324"/>
                  </a:lnTo>
                  <a:lnTo>
                    <a:pt x="572" y="286"/>
                  </a:lnTo>
                  <a:lnTo>
                    <a:pt x="532" y="250"/>
                  </a:lnTo>
                  <a:lnTo>
                    <a:pt x="490" y="218"/>
                  </a:lnTo>
                  <a:lnTo>
                    <a:pt x="446" y="188"/>
                  </a:lnTo>
                  <a:lnTo>
                    <a:pt x="400" y="160"/>
                  </a:lnTo>
                  <a:lnTo>
                    <a:pt x="350" y="134"/>
                  </a:lnTo>
                  <a:lnTo>
                    <a:pt x="298" y="110"/>
                  </a:lnTo>
                  <a:lnTo>
                    <a:pt x="324" y="0"/>
                  </a:lnTo>
                  <a:lnTo>
                    <a:pt x="0" y="98"/>
                  </a:lnTo>
                  <a:lnTo>
                    <a:pt x="246" y="330"/>
                  </a:lnTo>
                  <a:lnTo>
                    <a:pt x="272" y="222"/>
                  </a:lnTo>
                  <a:lnTo>
                    <a:pt x="272" y="222"/>
                  </a:lnTo>
                  <a:lnTo>
                    <a:pt x="314" y="242"/>
                  </a:lnTo>
                  <a:lnTo>
                    <a:pt x="356" y="264"/>
                  </a:lnTo>
                  <a:lnTo>
                    <a:pt x="396" y="290"/>
                  </a:lnTo>
                  <a:lnTo>
                    <a:pt x="436" y="320"/>
                  </a:lnTo>
                  <a:lnTo>
                    <a:pt x="476" y="352"/>
                  </a:lnTo>
                  <a:lnTo>
                    <a:pt x="514" y="388"/>
                  </a:lnTo>
                  <a:lnTo>
                    <a:pt x="550" y="430"/>
                  </a:lnTo>
                  <a:lnTo>
                    <a:pt x="584" y="474"/>
                  </a:lnTo>
                  <a:lnTo>
                    <a:pt x="600" y="498"/>
                  </a:lnTo>
                  <a:lnTo>
                    <a:pt x="616" y="524"/>
                  </a:lnTo>
                  <a:lnTo>
                    <a:pt x="630" y="550"/>
                  </a:lnTo>
                  <a:lnTo>
                    <a:pt x="644" y="578"/>
                  </a:lnTo>
                  <a:lnTo>
                    <a:pt x="656" y="608"/>
                  </a:lnTo>
                  <a:lnTo>
                    <a:pt x="668" y="638"/>
                  </a:lnTo>
                  <a:lnTo>
                    <a:pt x="680" y="670"/>
                  </a:lnTo>
                  <a:lnTo>
                    <a:pt x="690" y="702"/>
                  </a:lnTo>
                  <a:lnTo>
                    <a:pt x="700" y="736"/>
                  </a:lnTo>
                  <a:lnTo>
                    <a:pt x="708" y="772"/>
                  </a:lnTo>
                  <a:lnTo>
                    <a:pt x="714" y="810"/>
                  </a:lnTo>
                  <a:lnTo>
                    <a:pt x="720" y="848"/>
                  </a:lnTo>
                  <a:lnTo>
                    <a:pt x="724" y="888"/>
                  </a:lnTo>
                  <a:lnTo>
                    <a:pt x="728" y="930"/>
                  </a:lnTo>
                  <a:lnTo>
                    <a:pt x="730" y="972"/>
                  </a:lnTo>
                  <a:lnTo>
                    <a:pt x="730" y="1016"/>
                  </a:lnTo>
                  <a:lnTo>
                    <a:pt x="844" y="1016"/>
                  </a:lnTo>
                  <a:lnTo>
                    <a:pt x="844" y="1016"/>
                  </a:lnTo>
                  <a:lnTo>
                    <a:pt x="844" y="968"/>
                  </a:lnTo>
                  <a:lnTo>
                    <a:pt x="842" y="920"/>
                  </a:lnTo>
                  <a:lnTo>
                    <a:pt x="838" y="872"/>
                  </a:lnTo>
                  <a:lnTo>
                    <a:pt x="832" y="826"/>
                  </a:lnTo>
                  <a:lnTo>
                    <a:pt x="824" y="782"/>
                  </a:lnTo>
                  <a:lnTo>
                    <a:pt x="816" y="738"/>
                  </a:lnTo>
                  <a:lnTo>
                    <a:pt x="806" y="696"/>
                  </a:lnTo>
                  <a:lnTo>
                    <a:pt x="794" y="654"/>
                  </a:lnTo>
                  <a:lnTo>
                    <a:pt x="780" y="614"/>
                  </a:lnTo>
                  <a:lnTo>
                    <a:pt x="766" y="574"/>
                  </a:lnTo>
                  <a:lnTo>
                    <a:pt x="750" y="536"/>
                  </a:lnTo>
                  <a:lnTo>
                    <a:pt x="732" y="500"/>
                  </a:lnTo>
                  <a:lnTo>
                    <a:pt x="712" y="464"/>
                  </a:lnTo>
                  <a:lnTo>
                    <a:pt x="690" y="430"/>
                  </a:lnTo>
                  <a:lnTo>
                    <a:pt x="668" y="398"/>
                  </a:lnTo>
                  <a:lnTo>
                    <a:pt x="644" y="366"/>
                  </a:lnTo>
                  <a:lnTo>
                    <a:pt x="644" y="366"/>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122" name="Freeform 11"/>
            <p:cNvSpPr>
              <a:spLocks/>
            </p:cNvSpPr>
            <p:nvPr/>
          </p:nvSpPr>
          <p:spPr bwMode="auto">
            <a:xfrm>
              <a:off x="2822" y="656"/>
              <a:ext cx="846" cy="1016"/>
            </a:xfrm>
            <a:custGeom>
              <a:avLst/>
              <a:gdLst>
                <a:gd name="T0" fmla="*/ 846 w 846"/>
                <a:gd name="T1" fmla="*/ 98 h 1016"/>
                <a:gd name="T2" fmla="*/ 520 w 846"/>
                <a:gd name="T3" fmla="*/ 0 h 1016"/>
                <a:gd name="T4" fmla="*/ 546 w 846"/>
                <a:gd name="T5" fmla="*/ 110 h 1016"/>
                <a:gd name="T6" fmla="*/ 546 w 846"/>
                <a:gd name="T7" fmla="*/ 110 h 1016"/>
                <a:gd name="T8" fmla="*/ 496 w 846"/>
                <a:gd name="T9" fmla="*/ 134 h 1016"/>
                <a:gd name="T10" fmla="*/ 446 w 846"/>
                <a:gd name="T11" fmla="*/ 160 h 1016"/>
                <a:gd name="T12" fmla="*/ 400 w 846"/>
                <a:gd name="T13" fmla="*/ 188 h 1016"/>
                <a:gd name="T14" fmla="*/ 354 w 846"/>
                <a:gd name="T15" fmla="*/ 218 h 1016"/>
                <a:gd name="T16" fmla="*/ 312 w 846"/>
                <a:gd name="T17" fmla="*/ 250 h 1016"/>
                <a:gd name="T18" fmla="*/ 272 w 846"/>
                <a:gd name="T19" fmla="*/ 286 h 1016"/>
                <a:gd name="T20" fmla="*/ 236 w 846"/>
                <a:gd name="T21" fmla="*/ 324 h 1016"/>
                <a:gd name="T22" fmla="*/ 200 w 846"/>
                <a:gd name="T23" fmla="*/ 366 h 1016"/>
                <a:gd name="T24" fmla="*/ 200 w 846"/>
                <a:gd name="T25" fmla="*/ 366 h 1016"/>
                <a:gd name="T26" fmla="*/ 176 w 846"/>
                <a:gd name="T27" fmla="*/ 398 h 1016"/>
                <a:gd name="T28" fmla="*/ 154 w 846"/>
                <a:gd name="T29" fmla="*/ 430 h 1016"/>
                <a:gd name="T30" fmla="*/ 134 w 846"/>
                <a:gd name="T31" fmla="*/ 464 h 1016"/>
                <a:gd name="T32" fmla="*/ 114 w 846"/>
                <a:gd name="T33" fmla="*/ 500 h 1016"/>
                <a:gd name="T34" fmla="*/ 96 w 846"/>
                <a:gd name="T35" fmla="*/ 536 h 1016"/>
                <a:gd name="T36" fmla="*/ 80 w 846"/>
                <a:gd name="T37" fmla="*/ 574 h 1016"/>
                <a:gd name="T38" fmla="*/ 64 w 846"/>
                <a:gd name="T39" fmla="*/ 614 h 1016"/>
                <a:gd name="T40" fmla="*/ 52 w 846"/>
                <a:gd name="T41" fmla="*/ 654 h 1016"/>
                <a:gd name="T42" fmla="*/ 40 w 846"/>
                <a:gd name="T43" fmla="*/ 696 h 1016"/>
                <a:gd name="T44" fmla="*/ 30 w 846"/>
                <a:gd name="T45" fmla="*/ 738 h 1016"/>
                <a:gd name="T46" fmla="*/ 20 w 846"/>
                <a:gd name="T47" fmla="*/ 782 h 1016"/>
                <a:gd name="T48" fmla="*/ 14 w 846"/>
                <a:gd name="T49" fmla="*/ 826 h 1016"/>
                <a:gd name="T50" fmla="*/ 8 w 846"/>
                <a:gd name="T51" fmla="*/ 872 h 1016"/>
                <a:gd name="T52" fmla="*/ 4 w 846"/>
                <a:gd name="T53" fmla="*/ 920 h 1016"/>
                <a:gd name="T54" fmla="*/ 2 w 846"/>
                <a:gd name="T55" fmla="*/ 968 h 1016"/>
                <a:gd name="T56" fmla="*/ 0 w 846"/>
                <a:gd name="T57" fmla="*/ 1016 h 1016"/>
                <a:gd name="T58" fmla="*/ 114 w 846"/>
                <a:gd name="T59" fmla="*/ 1016 h 1016"/>
                <a:gd name="T60" fmla="*/ 114 w 846"/>
                <a:gd name="T61" fmla="*/ 1016 h 1016"/>
                <a:gd name="T62" fmla="*/ 114 w 846"/>
                <a:gd name="T63" fmla="*/ 972 h 1016"/>
                <a:gd name="T64" fmla="*/ 116 w 846"/>
                <a:gd name="T65" fmla="*/ 930 h 1016"/>
                <a:gd name="T66" fmla="*/ 120 w 846"/>
                <a:gd name="T67" fmla="*/ 888 h 1016"/>
                <a:gd name="T68" fmla="*/ 124 w 846"/>
                <a:gd name="T69" fmla="*/ 848 h 1016"/>
                <a:gd name="T70" fmla="*/ 130 w 846"/>
                <a:gd name="T71" fmla="*/ 810 h 1016"/>
                <a:gd name="T72" fmla="*/ 138 w 846"/>
                <a:gd name="T73" fmla="*/ 772 h 1016"/>
                <a:gd name="T74" fmla="*/ 146 w 846"/>
                <a:gd name="T75" fmla="*/ 736 h 1016"/>
                <a:gd name="T76" fmla="*/ 154 w 846"/>
                <a:gd name="T77" fmla="*/ 702 h 1016"/>
                <a:gd name="T78" fmla="*/ 166 w 846"/>
                <a:gd name="T79" fmla="*/ 670 h 1016"/>
                <a:gd name="T80" fmla="*/ 176 w 846"/>
                <a:gd name="T81" fmla="*/ 638 h 1016"/>
                <a:gd name="T82" fmla="*/ 188 w 846"/>
                <a:gd name="T83" fmla="*/ 608 h 1016"/>
                <a:gd name="T84" fmla="*/ 202 w 846"/>
                <a:gd name="T85" fmla="*/ 578 h 1016"/>
                <a:gd name="T86" fmla="*/ 216 w 846"/>
                <a:gd name="T87" fmla="*/ 550 h 1016"/>
                <a:gd name="T88" fmla="*/ 230 w 846"/>
                <a:gd name="T89" fmla="*/ 524 h 1016"/>
                <a:gd name="T90" fmla="*/ 244 w 846"/>
                <a:gd name="T91" fmla="*/ 498 h 1016"/>
                <a:gd name="T92" fmla="*/ 260 w 846"/>
                <a:gd name="T93" fmla="*/ 474 h 1016"/>
                <a:gd name="T94" fmla="*/ 294 w 846"/>
                <a:gd name="T95" fmla="*/ 430 h 1016"/>
                <a:gd name="T96" fmla="*/ 330 w 846"/>
                <a:gd name="T97" fmla="*/ 388 h 1016"/>
                <a:gd name="T98" fmla="*/ 368 w 846"/>
                <a:gd name="T99" fmla="*/ 352 h 1016"/>
                <a:gd name="T100" fmla="*/ 408 w 846"/>
                <a:gd name="T101" fmla="*/ 320 h 1016"/>
                <a:gd name="T102" fmla="*/ 448 w 846"/>
                <a:gd name="T103" fmla="*/ 290 h 1016"/>
                <a:gd name="T104" fmla="*/ 490 w 846"/>
                <a:gd name="T105" fmla="*/ 264 h 1016"/>
                <a:gd name="T106" fmla="*/ 532 w 846"/>
                <a:gd name="T107" fmla="*/ 242 h 1016"/>
                <a:gd name="T108" fmla="*/ 574 w 846"/>
                <a:gd name="T109" fmla="*/ 222 h 1016"/>
                <a:gd name="T110" fmla="*/ 598 w 846"/>
                <a:gd name="T111" fmla="*/ 330 h 1016"/>
                <a:gd name="T112" fmla="*/ 846 w 846"/>
                <a:gd name="T113" fmla="*/ 9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6" h="1016">
                  <a:moveTo>
                    <a:pt x="846" y="98"/>
                  </a:moveTo>
                  <a:lnTo>
                    <a:pt x="520" y="0"/>
                  </a:lnTo>
                  <a:lnTo>
                    <a:pt x="546" y="110"/>
                  </a:lnTo>
                  <a:lnTo>
                    <a:pt x="546" y="110"/>
                  </a:lnTo>
                  <a:lnTo>
                    <a:pt x="496" y="134"/>
                  </a:lnTo>
                  <a:lnTo>
                    <a:pt x="446" y="160"/>
                  </a:lnTo>
                  <a:lnTo>
                    <a:pt x="400" y="188"/>
                  </a:lnTo>
                  <a:lnTo>
                    <a:pt x="354" y="218"/>
                  </a:lnTo>
                  <a:lnTo>
                    <a:pt x="312" y="250"/>
                  </a:lnTo>
                  <a:lnTo>
                    <a:pt x="272" y="286"/>
                  </a:lnTo>
                  <a:lnTo>
                    <a:pt x="236" y="324"/>
                  </a:lnTo>
                  <a:lnTo>
                    <a:pt x="200" y="366"/>
                  </a:lnTo>
                  <a:lnTo>
                    <a:pt x="200" y="366"/>
                  </a:lnTo>
                  <a:lnTo>
                    <a:pt x="176" y="398"/>
                  </a:lnTo>
                  <a:lnTo>
                    <a:pt x="154" y="430"/>
                  </a:lnTo>
                  <a:lnTo>
                    <a:pt x="134" y="464"/>
                  </a:lnTo>
                  <a:lnTo>
                    <a:pt x="114" y="500"/>
                  </a:lnTo>
                  <a:lnTo>
                    <a:pt x="96" y="536"/>
                  </a:lnTo>
                  <a:lnTo>
                    <a:pt x="80" y="574"/>
                  </a:lnTo>
                  <a:lnTo>
                    <a:pt x="64" y="614"/>
                  </a:lnTo>
                  <a:lnTo>
                    <a:pt x="52" y="654"/>
                  </a:lnTo>
                  <a:lnTo>
                    <a:pt x="40" y="696"/>
                  </a:lnTo>
                  <a:lnTo>
                    <a:pt x="30" y="738"/>
                  </a:lnTo>
                  <a:lnTo>
                    <a:pt x="20" y="782"/>
                  </a:lnTo>
                  <a:lnTo>
                    <a:pt x="14" y="826"/>
                  </a:lnTo>
                  <a:lnTo>
                    <a:pt x="8" y="872"/>
                  </a:lnTo>
                  <a:lnTo>
                    <a:pt x="4" y="920"/>
                  </a:lnTo>
                  <a:lnTo>
                    <a:pt x="2" y="968"/>
                  </a:lnTo>
                  <a:lnTo>
                    <a:pt x="0" y="1016"/>
                  </a:lnTo>
                  <a:lnTo>
                    <a:pt x="114" y="1016"/>
                  </a:lnTo>
                  <a:lnTo>
                    <a:pt x="114" y="1016"/>
                  </a:lnTo>
                  <a:lnTo>
                    <a:pt x="114" y="972"/>
                  </a:lnTo>
                  <a:lnTo>
                    <a:pt x="116" y="930"/>
                  </a:lnTo>
                  <a:lnTo>
                    <a:pt x="120" y="888"/>
                  </a:lnTo>
                  <a:lnTo>
                    <a:pt x="124" y="848"/>
                  </a:lnTo>
                  <a:lnTo>
                    <a:pt x="130" y="810"/>
                  </a:lnTo>
                  <a:lnTo>
                    <a:pt x="138" y="772"/>
                  </a:lnTo>
                  <a:lnTo>
                    <a:pt x="146" y="736"/>
                  </a:lnTo>
                  <a:lnTo>
                    <a:pt x="154" y="702"/>
                  </a:lnTo>
                  <a:lnTo>
                    <a:pt x="166" y="670"/>
                  </a:lnTo>
                  <a:lnTo>
                    <a:pt x="176" y="638"/>
                  </a:lnTo>
                  <a:lnTo>
                    <a:pt x="188" y="608"/>
                  </a:lnTo>
                  <a:lnTo>
                    <a:pt x="202" y="578"/>
                  </a:lnTo>
                  <a:lnTo>
                    <a:pt x="216" y="550"/>
                  </a:lnTo>
                  <a:lnTo>
                    <a:pt x="230" y="524"/>
                  </a:lnTo>
                  <a:lnTo>
                    <a:pt x="244" y="498"/>
                  </a:lnTo>
                  <a:lnTo>
                    <a:pt x="260" y="474"/>
                  </a:lnTo>
                  <a:lnTo>
                    <a:pt x="294" y="430"/>
                  </a:lnTo>
                  <a:lnTo>
                    <a:pt x="330" y="388"/>
                  </a:lnTo>
                  <a:lnTo>
                    <a:pt x="368" y="352"/>
                  </a:lnTo>
                  <a:lnTo>
                    <a:pt x="408" y="320"/>
                  </a:lnTo>
                  <a:lnTo>
                    <a:pt x="448" y="290"/>
                  </a:lnTo>
                  <a:lnTo>
                    <a:pt x="490" y="264"/>
                  </a:lnTo>
                  <a:lnTo>
                    <a:pt x="532" y="242"/>
                  </a:lnTo>
                  <a:lnTo>
                    <a:pt x="574" y="222"/>
                  </a:lnTo>
                  <a:lnTo>
                    <a:pt x="598" y="330"/>
                  </a:lnTo>
                  <a:lnTo>
                    <a:pt x="846" y="98"/>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grpSp>
      <p:sp>
        <p:nvSpPr>
          <p:cNvPr id="124" name="右矢印 123"/>
          <p:cNvSpPr/>
          <p:nvPr/>
        </p:nvSpPr>
        <p:spPr>
          <a:xfrm rot="16200000">
            <a:off x="3825486" y="4608674"/>
            <a:ext cx="1884874" cy="583842"/>
          </a:xfrm>
          <a:prstGeom prst="rightArrow">
            <a:avLst>
              <a:gd name="adj1" fmla="val 50000"/>
              <a:gd name="adj2" fmla="val 371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9" name="テキスト ボックス 108"/>
          <p:cNvSpPr txBox="1"/>
          <p:nvPr/>
        </p:nvSpPr>
        <p:spPr>
          <a:xfrm>
            <a:off x="3572736" y="4229435"/>
            <a:ext cx="2415932" cy="365091"/>
          </a:xfrm>
          <a:prstGeom prst="rect">
            <a:avLst/>
          </a:prstGeom>
          <a:gradFill>
            <a:gsLst>
              <a:gs pos="0">
                <a:schemeClr val="bg1"/>
              </a:gs>
              <a:gs pos="100000">
                <a:schemeClr val="accent5">
                  <a:lumMod val="20000"/>
                  <a:lumOff val="80000"/>
                </a:schemeClr>
              </a:gs>
            </a:gsLst>
          </a:gradFill>
        </p:spPr>
        <p:style>
          <a:lnRef idx="1">
            <a:schemeClr val="accent6"/>
          </a:lnRef>
          <a:fillRef idx="2">
            <a:schemeClr val="accent6"/>
          </a:fillRef>
          <a:effectRef idx="1">
            <a:schemeClr val="accent6"/>
          </a:effectRef>
          <a:fontRef idx="minor">
            <a:schemeClr val="dk1"/>
          </a:fontRef>
        </p:style>
        <p:txBody>
          <a:bodyPr wrap="square" lIns="36000" tIns="72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33C87"/>
                </a:solidFill>
                <a:effectLst/>
                <a:uLnTx/>
                <a:uFillTx/>
                <a:latin typeface="メイリオ"/>
                <a:ea typeface="メイリオ"/>
                <a:cs typeface="+mn-cs"/>
              </a:rPr>
              <a:t>社会と共創する知と力</a:t>
            </a:r>
          </a:p>
        </p:txBody>
      </p:sp>
      <p:sp>
        <p:nvSpPr>
          <p:cNvPr id="108" name="テキスト ボックス 107"/>
          <p:cNvSpPr txBox="1"/>
          <p:nvPr/>
        </p:nvSpPr>
        <p:spPr>
          <a:xfrm>
            <a:off x="3572736" y="4638074"/>
            <a:ext cx="2415932" cy="365091"/>
          </a:xfrm>
          <a:prstGeom prst="rect">
            <a:avLst/>
          </a:prstGeom>
          <a:gradFill>
            <a:gsLst>
              <a:gs pos="0">
                <a:schemeClr val="bg1"/>
              </a:gs>
              <a:gs pos="100000">
                <a:schemeClr val="accent4">
                  <a:lumMod val="20000"/>
                  <a:lumOff val="80000"/>
                </a:schemeClr>
              </a:gs>
            </a:gsLst>
          </a:gradFill>
        </p:spPr>
        <p:style>
          <a:lnRef idx="1">
            <a:schemeClr val="accent4"/>
          </a:lnRef>
          <a:fillRef idx="2">
            <a:schemeClr val="accent4"/>
          </a:fillRef>
          <a:effectRef idx="1">
            <a:schemeClr val="accent4"/>
          </a:effectRef>
          <a:fontRef idx="minor">
            <a:schemeClr val="dk1"/>
          </a:fontRef>
        </p:style>
        <p:txBody>
          <a:bodyPr wrap="square" lIns="36000" tIns="72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33C87"/>
                </a:solidFill>
                <a:effectLst/>
                <a:uLnTx/>
                <a:uFillTx/>
                <a:latin typeface="メイリオ"/>
                <a:ea typeface="メイリオ"/>
                <a:cs typeface="+mn-cs"/>
              </a:rPr>
              <a:t>専門を統合する知と力</a:t>
            </a:r>
          </a:p>
        </p:txBody>
      </p:sp>
      <p:sp>
        <p:nvSpPr>
          <p:cNvPr id="107" name="テキスト ボックス 106"/>
          <p:cNvSpPr txBox="1"/>
          <p:nvPr/>
        </p:nvSpPr>
        <p:spPr>
          <a:xfrm>
            <a:off x="3572736" y="5059088"/>
            <a:ext cx="2409555" cy="355276"/>
          </a:xfrm>
          <a:prstGeom prst="rect">
            <a:avLst/>
          </a:prstGeom>
          <a:gradFill>
            <a:gsLst>
              <a:gs pos="0">
                <a:schemeClr val="bg1"/>
              </a:gs>
              <a:gs pos="100000">
                <a:schemeClr val="accent3">
                  <a:lumMod val="20000"/>
                  <a:lumOff val="80000"/>
                </a:schemeClr>
              </a:gs>
            </a:gsLst>
          </a:gradFill>
        </p:spPr>
        <p:style>
          <a:lnRef idx="1">
            <a:schemeClr val="dk1"/>
          </a:lnRef>
          <a:fillRef idx="2">
            <a:schemeClr val="dk1"/>
          </a:fillRef>
          <a:effectRef idx="1">
            <a:schemeClr val="dk1"/>
          </a:effectRef>
          <a:fontRef idx="minor">
            <a:schemeClr val="dk1"/>
          </a:fontRef>
        </p:style>
        <p:txBody>
          <a:bodyPr wrap="square" lIns="36000" tIns="72000" rIns="36000" b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033C87"/>
                </a:solidFill>
                <a:effectLst/>
                <a:uLnTx/>
                <a:uFillTx/>
                <a:latin typeface="メイリオ"/>
                <a:ea typeface="メイリオ"/>
                <a:cs typeface="+mn-cs"/>
              </a:rPr>
              <a:t>伝統による専門の知と力</a:t>
            </a:r>
          </a:p>
        </p:txBody>
      </p:sp>
      <p:sp>
        <p:nvSpPr>
          <p:cNvPr id="126" name="右矢印 125"/>
          <p:cNvSpPr/>
          <p:nvPr/>
        </p:nvSpPr>
        <p:spPr>
          <a:xfrm rot="16200000">
            <a:off x="4271461" y="2191492"/>
            <a:ext cx="985144" cy="720078"/>
          </a:xfrm>
          <a:prstGeom prst="rightArrow">
            <a:avLst>
              <a:gd name="adj1" fmla="val 50000"/>
              <a:gd name="adj2" fmla="val 34838"/>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127" name="グループ化 126"/>
          <p:cNvGrpSpPr/>
          <p:nvPr/>
        </p:nvGrpSpPr>
        <p:grpSpPr>
          <a:xfrm>
            <a:off x="3244261" y="1410732"/>
            <a:ext cx="3039543" cy="640315"/>
            <a:chOff x="3515446" y="1116254"/>
            <a:chExt cx="1764000" cy="447420"/>
          </a:xfrm>
        </p:grpSpPr>
        <p:sp>
          <p:nvSpPr>
            <p:cNvPr id="128" name="角丸四角形 127"/>
            <p:cNvSpPr/>
            <p:nvPr/>
          </p:nvSpPr>
          <p:spPr>
            <a:xfrm>
              <a:off x="3515446" y="1116254"/>
              <a:ext cx="1764000" cy="44742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29" name="テキスト ボックス 128"/>
            <p:cNvSpPr txBox="1"/>
            <p:nvPr/>
          </p:nvSpPr>
          <p:spPr>
            <a:xfrm>
              <a:off x="3721270" y="1170854"/>
              <a:ext cx="1368000" cy="363752"/>
            </a:xfrm>
            <a:prstGeom prst="rect">
              <a:avLst/>
            </a:prstGeom>
            <a:noFill/>
          </p:spPr>
          <p:txBody>
            <a:bodyPr vert="horz"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世界的な研究拠点形成</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学問の深化</a:t>
              </a:r>
            </a:p>
          </p:txBody>
        </p:sp>
      </p:grpSp>
      <p:grpSp>
        <p:nvGrpSpPr>
          <p:cNvPr id="131" name="グループ化 130"/>
          <p:cNvGrpSpPr/>
          <p:nvPr/>
        </p:nvGrpSpPr>
        <p:grpSpPr>
          <a:xfrm>
            <a:off x="6694625" y="1491582"/>
            <a:ext cx="2404959" cy="660269"/>
            <a:chOff x="6516216" y="1167319"/>
            <a:chExt cx="2404959" cy="360000"/>
          </a:xfrm>
        </p:grpSpPr>
        <p:sp>
          <p:nvSpPr>
            <p:cNvPr id="132" name="角丸四角形 131"/>
            <p:cNvSpPr/>
            <p:nvPr/>
          </p:nvSpPr>
          <p:spPr>
            <a:xfrm>
              <a:off x="6516216" y="1167319"/>
              <a:ext cx="2404959"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33" name="テキスト ボックス 132"/>
            <p:cNvSpPr txBox="1"/>
            <p:nvPr/>
          </p:nvSpPr>
          <p:spPr>
            <a:xfrm>
              <a:off x="6747453" y="1213923"/>
              <a:ext cx="2011179" cy="189059"/>
            </a:xfrm>
            <a:prstGeom prst="rect">
              <a:avLst/>
            </a:prstGeom>
            <a:noFill/>
          </p:spPr>
          <p:txBody>
            <a:bodyPr vert="horz"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優秀な人材・</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高度専門人材の輩出</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grpSp>
        <p:nvGrpSpPr>
          <p:cNvPr id="134" name="グループ化 133"/>
          <p:cNvGrpSpPr/>
          <p:nvPr/>
        </p:nvGrpSpPr>
        <p:grpSpPr>
          <a:xfrm>
            <a:off x="212483" y="1486087"/>
            <a:ext cx="2475711" cy="713984"/>
            <a:chOff x="173292" y="1167319"/>
            <a:chExt cx="2475711" cy="360000"/>
          </a:xfrm>
        </p:grpSpPr>
        <p:sp>
          <p:nvSpPr>
            <p:cNvPr id="135" name="角丸四角形 134"/>
            <p:cNvSpPr/>
            <p:nvPr/>
          </p:nvSpPr>
          <p:spPr>
            <a:xfrm>
              <a:off x="173292" y="1167319"/>
              <a:ext cx="2475711"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36" name="テキスト ボックス 135"/>
            <p:cNvSpPr txBox="1"/>
            <p:nvPr/>
          </p:nvSpPr>
          <p:spPr>
            <a:xfrm>
              <a:off x="424367" y="1210267"/>
              <a:ext cx="2011179" cy="189059"/>
            </a:xfrm>
            <a:prstGeom prst="rect">
              <a:avLst/>
            </a:prstGeom>
            <a:noFill/>
          </p:spPr>
          <p:txBody>
            <a:bodyPr vert="horz"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社会的課題の解決</a:t>
              </a:r>
              <a:endParaRPr kumimoji="1" lang="en-US" altLang="ja-JP"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シンクタンク機能</a:t>
              </a:r>
            </a:p>
          </p:txBody>
        </p:sp>
      </p:grpSp>
      <p:pic>
        <p:nvPicPr>
          <p:cNvPr id="76" name="図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11679" y="2959937"/>
            <a:ext cx="2520122" cy="1033302"/>
          </a:xfrm>
          <a:prstGeom prst="rect">
            <a:avLst/>
          </a:prstGeom>
          <a:effectLst>
            <a:glow rad="50800">
              <a:schemeClr val="bg1"/>
            </a:glow>
          </a:effectLst>
        </p:spPr>
      </p:pic>
      <p:sp>
        <p:nvSpPr>
          <p:cNvPr id="152" name="テキスト ボックス 151"/>
          <p:cNvSpPr txBox="1"/>
          <p:nvPr/>
        </p:nvSpPr>
        <p:spPr>
          <a:xfrm>
            <a:off x="615082" y="5504258"/>
            <a:ext cx="2137715" cy="292388"/>
          </a:xfrm>
          <a:prstGeom prst="rect">
            <a:avLst/>
          </a:prstGeom>
          <a:solidFill>
            <a:schemeClr val="bg1">
              <a:alpha val="80000"/>
            </a:schemeClr>
          </a:solidFill>
          <a:ln>
            <a:solidFill>
              <a:schemeClr val="tx1"/>
            </a:solidFill>
          </a:ln>
        </p:spPr>
        <p:txBody>
          <a:bodyPr wrap="square" l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国際ネットワーク強化</a:t>
            </a:r>
          </a:p>
        </p:txBody>
      </p:sp>
      <p:sp>
        <p:nvSpPr>
          <p:cNvPr id="153" name="テキスト ボックス 152"/>
          <p:cNvSpPr txBox="1"/>
          <p:nvPr/>
        </p:nvSpPr>
        <p:spPr>
          <a:xfrm>
            <a:off x="2867971" y="5504258"/>
            <a:ext cx="1588685" cy="292388"/>
          </a:xfrm>
          <a:prstGeom prst="rect">
            <a:avLst/>
          </a:prstGeom>
          <a:solidFill>
            <a:schemeClr val="bg1">
              <a:alpha val="80000"/>
            </a:schemeClr>
          </a:solidFill>
          <a:ln>
            <a:solidFill>
              <a:schemeClr val="tx1"/>
            </a:solidFill>
          </a:ln>
        </p:spPr>
        <p:txBody>
          <a:bodyPr wrap="square" l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ガバナンス改革</a:t>
            </a:r>
          </a:p>
        </p:txBody>
      </p:sp>
      <p:sp>
        <p:nvSpPr>
          <p:cNvPr id="154" name="テキスト ボックス 153"/>
          <p:cNvSpPr txBox="1"/>
          <p:nvPr/>
        </p:nvSpPr>
        <p:spPr>
          <a:xfrm>
            <a:off x="5013423" y="5499292"/>
            <a:ext cx="1683248" cy="292388"/>
          </a:xfrm>
          <a:prstGeom prst="rect">
            <a:avLst/>
          </a:prstGeom>
          <a:solidFill>
            <a:schemeClr val="bg1">
              <a:alpha val="80000"/>
            </a:schemeClr>
          </a:solidFill>
          <a:ln>
            <a:solidFill>
              <a:schemeClr val="tx1"/>
            </a:solidFill>
          </a:ln>
        </p:spPr>
        <p:txBody>
          <a:bodyPr wrap="square" l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財務基盤強化</a:t>
            </a:r>
          </a:p>
        </p:txBody>
      </p:sp>
      <p:sp>
        <p:nvSpPr>
          <p:cNvPr id="155" name="テキスト ボックス 154"/>
          <p:cNvSpPr txBox="1"/>
          <p:nvPr/>
        </p:nvSpPr>
        <p:spPr>
          <a:xfrm>
            <a:off x="6823569" y="5501338"/>
            <a:ext cx="1449510" cy="292388"/>
          </a:xfrm>
          <a:prstGeom prst="rect">
            <a:avLst/>
          </a:prstGeom>
          <a:solidFill>
            <a:schemeClr val="bg1">
              <a:alpha val="80000"/>
            </a:schemeClr>
          </a:solidFill>
          <a:ln>
            <a:solidFill>
              <a:schemeClr val="tx1"/>
            </a:solidFill>
          </a:ln>
        </p:spPr>
        <p:txBody>
          <a:bodyPr wrap="square" l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組織再編</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lang="ja-JP" altLang="en-US" dirty="0"/>
              <a:t>創立</a:t>
            </a:r>
            <a:r>
              <a:rPr lang="en-US" altLang="ja-JP" dirty="0"/>
              <a:t>100</a:t>
            </a:r>
            <a:r>
              <a:rPr lang="ja-JP" altLang="en-US" dirty="0"/>
              <a:t>周年に向けた大阪大学の将来構想</a:t>
            </a:r>
            <a:endParaRPr kumimoji="1" lang="ja-JP" altLang="en-US" dirty="0"/>
          </a:p>
        </p:txBody>
      </p:sp>
      <p:sp>
        <p:nvSpPr>
          <p:cNvPr id="29" name="角丸四角形 28"/>
          <p:cNvSpPr/>
          <p:nvPr/>
        </p:nvSpPr>
        <p:spPr>
          <a:xfrm>
            <a:off x="3143401" y="2580277"/>
            <a:ext cx="3222628" cy="378433"/>
          </a:xfrm>
          <a:prstGeom prst="roundRect">
            <a:avLst>
              <a:gd name="adj" fmla="val 50000"/>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7" name="角丸四角形 76"/>
          <p:cNvSpPr/>
          <p:nvPr/>
        </p:nvSpPr>
        <p:spPr>
          <a:xfrm>
            <a:off x="3079579" y="2593233"/>
            <a:ext cx="3380600" cy="448573"/>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300" normalizeH="0" baseline="0" noProof="0" dirty="0">
                <a:ln>
                  <a:noFill/>
                </a:ln>
                <a:solidFill>
                  <a:prstClr val="white"/>
                </a:solidFill>
                <a:effectLst>
                  <a:glow rad="228600">
                    <a:srgbClr val="0070C0"/>
                  </a:glow>
                </a:effectLst>
                <a:uLnTx/>
                <a:uFillTx/>
                <a:latin typeface="メイリオ"/>
                <a:ea typeface="メイリオ"/>
                <a:cs typeface="+mn-cs"/>
              </a:rPr>
              <a:t>2031</a:t>
            </a:r>
            <a:r>
              <a:rPr kumimoji="1" lang="ja-JP" altLang="en-US" sz="1800" b="1" i="0" u="none" strike="noStrike" kern="1200" cap="none" spc="300" normalizeH="0" baseline="0" noProof="0" dirty="0">
                <a:ln>
                  <a:noFill/>
                </a:ln>
                <a:solidFill>
                  <a:prstClr val="white"/>
                </a:solidFill>
                <a:effectLst>
                  <a:glow rad="228600">
                    <a:srgbClr val="0070C0"/>
                  </a:glow>
                </a:effectLst>
                <a:uLnTx/>
                <a:uFillTx/>
                <a:latin typeface="メイリオ"/>
                <a:ea typeface="メイリオ"/>
                <a:cs typeface="+mn-cs"/>
              </a:rPr>
              <a:t>年 創立</a:t>
            </a:r>
            <a:r>
              <a:rPr kumimoji="1" lang="en-US" altLang="ja-JP" sz="1800" b="1" i="0" u="none" strike="noStrike" kern="1200" cap="none" spc="300" normalizeH="0" baseline="0" noProof="0" dirty="0">
                <a:ln>
                  <a:noFill/>
                </a:ln>
                <a:solidFill>
                  <a:prstClr val="white"/>
                </a:solidFill>
                <a:effectLst>
                  <a:glow rad="228600">
                    <a:srgbClr val="0070C0"/>
                  </a:glow>
                </a:effectLst>
                <a:uLnTx/>
                <a:uFillTx/>
                <a:latin typeface="メイリオ"/>
                <a:ea typeface="メイリオ"/>
                <a:cs typeface="+mn-cs"/>
              </a:rPr>
              <a:t>100</a:t>
            </a:r>
            <a:r>
              <a:rPr kumimoji="1" lang="ja-JP" altLang="en-US" sz="1800" b="1" i="0" u="none" strike="noStrike" kern="1200" cap="none" spc="300" normalizeH="0" baseline="0" noProof="0" dirty="0">
                <a:ln>
                  <a:noFill/>
                </a:ln>
                <a:solidFill>
                  <a:prstClr val="white"/>
                </a:solidFill>
                <a:effectLst>
                  <a:glow rad="228600">
                    <a:srgbClr val="0070C0"/>
                  </a:glow>
                </a:effectLst>
                <a:uLnTx/>
                <a:uFillTx/>
                <a:latin typeface="メイリオ"/>
                <a:ea typeface="メイリオ"/>
                <a:cs typeface="+mn-cs"/>
              </a:rPr>
              <a:t>周年</a:t>
            </a:r>
          </a:p>
        </p:txBody>
      </p:sp>
      <p:sp>
        <p:nvSpPr>
          <p:cNvPr id="93" name="スライド番号プレースホルダー 9"/>
          <p:cNvSpPr>
            <a:spLocks noGrp="1"/>
          </p:cNvSpPr>
          <p:nvPr>
            <p:ph type="sldNum" sz="quarter" idx="12"/>
          </p:nvPr>
        </p:nvSpPr>
        <p:spPr>
          <a:xfrm>
            <a:off x="0" y="-1"/>
            <a:ext cx="628650" cy="36000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３</a:t>
            </a:r>
          </a:p>
        </p:txBody>
      </p:sp>
      <p:sp>
        <p:nvSpPr>
          <p:cNvPr id="96" name="円/楕円 217"/>
          <p:cNvSpPr/>
          <p:nvPr/>
        </p:nvSpPr>
        <p:spPr>
          <a:xfrm>
            <a:off x="255388" y="454935"/>
            <a:ext cx="8844196" cy="848467"/>
          </a:xfrm>
          <a:prstGeom prst="ellipse">
            <a:avLst/>
          </a:prstGeom>
          <a:gradFill rotWithShape="1">
            <a:gsLst>
              <a:gs pos="0">
                <a:schemeClr val="accent1">
                  <a:lumMod val="20000"/>
                  <a:lumOff val="80000"/>
                </a:schemeClr>
              </a:gs>
              <a:gs pos="35000">
                <a:schemeClr val="bg1"/>
              </a:gs>
              <a:gs pos="100000">
                <a:schemeClr val="bg1"/>
              </a:gs>
            </a:gsLst>
            <a:lin ang="16200000" scaled="1"/>
          </a:grad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95" name="正方形/長方形 94"/>
          <p:cNvSpPr/>
          <p:nvPr/>
        </p:nvSpPr>
        <p:spPr>
          <a:xfrm>
            <a:off x="1490357" y="594079"/>
            <a:ext cx="6563258" cy="609713"/>
          </a:xfrm>
          <a:prstGeom prst="rect">
            <a:avLst/>
          </a:prstGeom>
          <a:noFill/>
          <a:ln w="9525" cap="flat" cmpd="sng" algn="ctr">
            <a:noFill/>
            <a:prstDash val="solid"/>
          </a:ln>
          <a:effectLst/>
        </p:spPr>
        <p:txBody>
          <a:bodyPr wrap="none" lIns="0" tIns="0" rIns="0" bIns="0" numCol="1" rtlCol="0" anchor="ctr" anchorCtr="0">
            <a:prstTxWarp prst="textPlain">
              <a:avLst>
                <a:gd name="adj" fmla="val 50316"/>
              </a:avLst>
            </a:prstTxWarp>
            <a:noAutofit/>
          </a:bodyPr>
          <a:lstStyle/>
          <a:p>
            <a:pPr marL="0" marR="0" lvl="0" indent="0" algn="ctr" defTabSz="514350" rtl="0" eaLnBrk="1" fontAlgn="auto" latinLnBrk="0" hangingPunct="1">
              <a:lnSpc>
                <a:spcPts val="1650"/>
              </a:lnSpc>
              <a:spcBef>
                <a:spcPts val="0"/>
              </a:spcBef>
              <a:spcAft>
                <a:spcPts val="0"/>
              </a:spcAft>
              <a:buClrTx/>
              <a:buSzTx/>
              <a:buFontTx/>
              <a:buNone/>
              <a:tabLst/>
              <a:defRPr/>
            </a:pPr>
            <a:r>
              <a:rPr kumimoji="0" lang="ja-JP" altLang="en-US" sz="1500" b="1" i="0" u="none" strike="noStrike" kern="100" cap="none" spc="0" normalizeH="0" baseline="0" noProof="0" dirty="0">
                <a:ln>
                  <a:noFill/>
                </a:ln>
                <a:solidFill>
                  <a:prstClr val="black"/>
                </a:solidFill>
                <a:effectLst>
                  <a:glow rad="50800">
                    <a:prstClr val="white"/>
                  </a:glow>
                </a:effectLst>
                <a:uLnTx/>
                <a:uFillTx/>
                <a:latin typeface="メイリオ"/>
                <a:ea typeface="メイリオ"/>
                <a:cs typeface="Times New Roman" panose="02020603050405020304" pitchFamily="18" charset="0"/>
              </a:rPr>
              <a:t>社会変革に貢献する世界屈指のイノベーティブな大学へ</a:t>
            </a:r>
            <a:endParaRPr kumimoji="0" lang="en-US" altLang="ja-JP" sz="1500" b="1" i="0" u="none" strike="noStrike" kern="100" cap="none" spc="0" normalizeH="0" baseline="0" noProof="0" dirty="0">
              <a:ln>
                <a:noFill/>
              </a:ln>
              <a:solidFill>
                <a:prstClr val="black"/>
              </a:solidFill>
              <a:effectLst>
                <a:glow rad="50800">
                  <a:prstClr val="white"/>
                </a:glow>
              </a:effectLst>
              <a:uLnTx/>
              <a:uFillTx/>
              <a:latin typeface="メイリオ"/>
              <a:ea typeface="メイリオ"/>
              <a:cs typeface="Times New Roman" panose="02020603050405020304" pitchFamily="18" charset="0"/>
            </a:endParaRPr>
          </a:p>
          <a:p>
            <a:pPr marL="0" marR="0" lvl="0" indent="0" algn="ctr" defTabSz="514350" rtl="0" eaLnBrk="1" fontAlgn="auto" latinLnBrk="0" hangingPunct="1">
              <a:lnSpc>
                <a:spcPts val="1650"/>
              </a:lnSpc>
              <a:spcBef>
                <a:spcPts val="0"/>
              </a:spcBef>
              <a:spcAft>
                <a:spcPts val="0"/>
              </a:spcAft>
              <a:buClrTx/>
              <a:buSzTx/>
              <a:buFontTx/>
              <a:buNone/>
              <a:tabLst/>
              <a:defRPr/>
            </a:pPr>
            <a:r>
              <a:rPr kumimoji="0" lang="ja-JP" altLang="en-US" sz="1500" b="1" i="0" u="none" strike="noStrike" kern="100" cap="none" spc="0" normalizeH="0" baseline="0" noProof="0" dirty="0">
                <a:ln>
                  <a:noFill/>
                </a:ln>
                <a:solidFill>
                  <a:prstClr val="black"/>
                </a:solidFill>
                <a:effectLst>
                  <a:glow rad="50800">
                    <a:prstClr val="white"/>
                  </a:glow>
                </a:effectLst>
                <a:uLnTx/>
                <a:uFillTx/>
                <a:latin typeface="メイリオ"/>
                <a:ea typeface="メイリオ"/>
                <a:cs typeface="Times New Roman" panose="02020603050405020304" pitchFamily="18" charset="0"/>
              </a:rPr>
              <a:t>－</a:t>
            </a:r>
            <a:r>
              <a:rPr kumimoji="0" lang="en-US" altLang="ja-JP" sz="1500" b="1" i="0" u="none" strike="noStrike" kern="100" cap="none" spc="0" normalizeH="0" baseline="0" noProof="0" dirty="0">
                <a:ln>
                  <a:noFill/>
                </a:ln>
                <a:solidFill>
                  <a:prstClr val="black"/>
                </a:solidFill>
                <a:effectLst>
                  <a:glow rad="50800">
                    <a:prstClr val="white"/>
                  </a:glow>
                </a:effectLst>
                <a:uLnTx/>
                <a:uFillTx/>
                <a:latin typeface="メイリオ"/>
                <a:ea typeface="メイリオ"/>
                <a:cs typeface="Times New Roman" panose="02020603050405020304" pitchFamily="18" charset="0"/>
              </a:rPr>
              <a:t>University 4.0</a:t>
            </a:r>
            <a:r>
              <a:rPr kumimoji="0" lang="ja-JP" altLang="en-US" sz="1500" b="1" i="0" u="none" strike="noStrike" kern="100" cap="none" spc="0" normalizeH="0" baseline="0" noProof="0" dirty="0" err="1">
                <a:ln>
                  <a:noFill/>
                </a:ln>
                <a:solidFill>
                  <a:prstClr val="black"/>
                </a:solidFill>
                <a:effectLst>
                  <a:glow rad="50800">
                    <a:prstClr val="white"/>
                  </a:glow>
                </a:effectLst>
                <a:uLnTx/>
                <a:uFillTx/>
                <a:latin typeface="メイリオ"/>
                <a:ea typeface="メイリオ"/>
                <a:cs typeface="Times New Roman" panose="02020603050405020304" pitchFamily="18" charset="0"/>
              </a:rPr>
              <a:t>への</a:t>
            </a:r>
            <a:r>
              <a:rPr kumimoji="0" lang="ja-JP" altLang="en-US" sz="1500" b="1" i="0" u="none" strike="noStrike" kern="100" cap="none" spc="0" normalizeH="0" baseline="0" noProof="0" dirty="0">
                <a:ln>
                  <a:noFill/>
                </a:ln>
                <a:solidFill>
                  <a:prstClr val="black"/>
                </a:solidFill>
                <a:effectLst>
                  <a:glow rad="50800">
                    <a:prstClr val="white"/>
                  </a:glow>
                </a:effectLst>
                <a:uLnTx/>
                <a:uFillTx/>
                <a:latin typeface="メイリオ"/>
                <a:ea typeface="メイリオ"/>
                <a:cs typeface="Times New Roman" panose="02020603050405020304" pitchFamily="18" charset="0"/>
              </a:rPr>
              <a:t>挑戦ー</a:t>
            </a:r>
          </a:p>
        </p:txBody>
      </p:sp>
      <p:sp>
        <p:nvSpPr>
          <p:cNvPr id="3" name="テキスト ボックス 2"/>
          <p:cNvSpPr txBox="1"/>
          <p:nvPr/>
        </p:nvSpPr>
        <p:spPr>
          <a:xfrm>
            <a:off x="1115616" y="5820738"/>
            <a:ext cx="7036285"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46</a:t>
            </a:r>
            <a:r>
              <a:rPr kumimoji="1" lang="ja-JP" altLang="en-US"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寄附講座、企業等との</a:t>
            </a:r>
            <a:r>
              <a:rPr kumimoji="1" lang="en-US" altLang="ja-JP"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50</a:t>
            </a:r>
            <a:r>
              <a:rPr kumimoji="1" lang="ja-JP" altLang="en-US"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共同研究講座及び</a:t>
            </a:r>
            <a:r>
              <a:rPr kumimoji="1" lang="en-US" altLang="ja-JP"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12</a:t>
            </a:r>
            <a:r>
              <a:rPr kumimoji="1" lang="ja-JP" altLang="en-US"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協働研究所を学内に設置</a:t>
            </a:r>
            <a:endParaRPr kumimoji="1" lang="en-US" altLang="ja-JP" sz="16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smtClean="0">
                <a:ln>
                  <a:noFill/>
                </a:ln>
                <a:solidFill>
                  <a:srgbClr val="3366FF">
                    <a:lumMod val="75000"/>
                  </a:srgbClr>
                </a:solidFill>
                <a:effectLst>
                  <a:glow rad="88900">
                    <a:prstClr val="white"/>
                  </a:glow>
                </a:effectLst>
                <a:uLnTx/>
                <a:uFillTx/>
                <a:latin typeface="メイリオ"/>
                <a:ea typeface="メイリオ"/>
                <a:cs typeface="+mn-cs"/>
              </a:rPr>
              <a:t>Industry on Campus</a:t>
            </a:r>
            <a:endParaRPr kumimoji="1" lang="ja-JP" altLang="en-US" sz="1400" b="0" i="0" u="none" strike="noStrike" kern="1200" cap="none" spc="0" normalizeH="0" baseline="0" noProof="0" dirty="0">
              <a:ln>
                <a:noFill/>
              </a:ln>
              <a:solidFill>
                <a:srgbClr val="3366FF">
                  <a:lumMod val="75000"/>
                </a:srgbClr>
              </a:solidFill>
              <a:effectLst/>
              <a:uLnTx/>
              <a:uFillTx/>
              <a:latin typeface="メイリオ"/>
              <a:ea typeface="メイリオ"/>
              <a:cs typeface="+mn-cs"/>
            </a:endParaRPr>
          </a:p>
        </p:txBody>
      </p:sp>
    </p:spTree>
    <p:extLst>
      <p:ext uri="{BB962C8B-B14F-4D97-AF65-F5344CB8AC3E}">
        <p14:creationId xmlns:p14="http://schemas.microsoft.com/office/powerpoint/2010/main" val="2896679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正方形/長方形 68"/>
          <p:cNvSpPr/>
          <p:nvPr/>
        </p:nvSpPr>
        <p:spPr>
          <a:xfrm>
            <a:off x="2955882" y="374904"/>
            <a:ext cx="6050958" cy="1825440"/>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 name="正方形/長方形 6"/>
          <p:cNvSpPr/>
          <p:nvPr/>
        </p:nvSpPr>
        <p:spPr>
          <a:xfrm>
            <a:off x="96815" y="2348880"/>
            <a:ext cx="8908125" cy="2677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25" name="正方形/長方形 24"/>
          <p:cNvSpPr/>
          <p:nvPr/>
        </p:nvSpPr>
        <p:spPr>
          <a:xfrm>
            <a:off x="135498" y="2432304"/>
            <a:ext cx="8564438" cy="941832"/>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FF5050"/>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97" name="正方形/長方形 96"/>
          <p:cNvSpPr/>
          <p:nvPr/>
        </p:nvSpPr>
        <p:spPr>
          <a:xfrm>
            <a:off x="983280" y="2478198"/>
            <a:ext cx="6900267" cy="333578"/>
          </a:xfrm>
          <a:prstGeom prst="rect">
            <a:avLst/>
          </a:prstGeom>
          <a:solidFill>
            <a:schemeClr val="bg1"/>
          </a:solidFill>
          <a:ln w="2540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9E4D0A"/>
                </a:solidFill>
                <a:effectLst/>
                <a:uLnTx/>
                <a:uFillTx/>
                <a:latin typeface="Meiryo UI" pitchFamily="50" charset="-128"/>
                <a:ea typeface="Meiryo UI" pitchFamily="50" charset="-128"/>
                <a:cs typeface="Meiryo UI" pitchFamily="50" charset="-128"/>
              </a:rPr>
              <a:t>戦略目標</a:t>
            </a: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１</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創イノベーションによる「知」と「人材」と 「資金」 の好循環システムの</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構築　</a:t>
            </a:r>
            <a:endParaRPr kumimoji="1" lang="ja-JP" altLang="en-US" sz="14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33" name="正方形/長方形 32"/>
          <p:cNvSpPr/>
          <p:nvPr/>
        </p:nvSpPr>
        <p:spPr>
          <a:xfrm>
            <a:off x="59520" y="5296346"/>
            <a:ext cx="8933678" cy="1473326"/>
          </a:xfrm>
          <a:prstGeom prst="rect">
            <a:avLst/>
          </a:prstGeom>
          <a:solidFill>
            <a:schemeClr val="accent3"/>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72000" r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26" name="正方形/長方形 25"/>
          <p:cNvSpPr/>
          <p:nvPr/>
        </p:nvSpPr>
        <p:spPr>
          <a:xfrm>
            <a:off x="144314" y="3447273"/>
            <a:ext cx="4172310"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27" name="正方形/長方形 26"/>
          <p:cNvSpPr/>
          <p:nvPr/>
        </p:nvSpPr>
        <p:spPr>
          <a:xfrm>
            <a:off x="4400001" y="3447273"/>
            <a:ext cx="4299935" cy="1531749"/>
          </a:xfrm>
          <a:prstGeom prst="rect">
            <a:avLst/>
          </a:prstGeom>
          <a:solidFill>
            <a:srgbClr val="E3F9F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600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1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r>
              <a:rPr kumimoji="1" lang="ja-JP" altLang="en-US" sz="1200" b="1" i="0" u="none" strike="noStrike" kern="1200" cap="none" spc="0" normalizeH="0" baseline="0" noProof="0" dirty="0" smtClean="0">
                <a:ln>
                  <a:noFill/>
                </a:ln>
                <a:solidFill>
                  <a:srgbClr val="F79646">
                    <a:lumMod val="75000"/>
                  </a:srgbClr>
                </a:solidFill>
                <a:effectLst/>
                <a:uLnTx/>
                <a:uFillTx/>
                <a:latin typeface="Meiryo UI" pitchFamily="50" charset="-128"/>
                <a:ea typeface="Meiryo UI" pitchFamily="50" charset="-128"/>
                <a:cs typeface="Meiryo UI" pitchFamily="50" charset="-128"/>
              </a:rPr>
              <a:t>　</a:t>
            </a:r>
            <a:endParaRPr kumimoji="1" lang="ja-JP" altLang="en-US" sz="11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36" name="正方形/長方形 135"/>
          <p:cNvSpPr/>
          <p:nvPr/>
        </p:nvSpPr>
        <p:spPr>
          <a:xfrm>
            <a:off x="954611" y="2852936"/>
            <a:ext cx="7217789" cy="40568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36000" rIns="0" bIns="0" rtlCol="0" anchor="t" anchorCtr="0">
            <a:spAutoFit/>
          </a:bodyPr>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defRPr/>
            </a:pP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学内外の</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双方を見渡す司令塔として、「共創機構」を</a:t>
            </a:r>
            <a:r>
              <a:rPr kumimoji="1" lang="en-US" altLang="ja-JP"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2018</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年度に設立し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共創イノベーション」の</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創出を通して生み出された新たな成果や価値から資金や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リソースを獲得し</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、教育</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活動への永続的</a:t>
            </a:r>
            <a:r>
              <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な</a:t>
            </a:r>
            <a:r>
              <a:rPr kumimoji="1" lang="ja-JP" altLang="en-US" sz="12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好循環を実現する。</a:t>
            </a:r>
            <a:endParaRPr kumimoji="1" lang="ja-JP" altLang="en-US" sz="12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78" name="角丸四角形 77"/>
          <p:cNvSpPr/>
          <p:nvPr/>
        </p:nvSpPr>
        <p:spPr>
          <a:xfrm>
            <a:off x="212500" y="5538951"/>
            <a:ext cx="4277190" cy="1164122"/>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endParaRPr>
          </a:p>
        </p:txBody>
      </p:sp>
      <p:sp>
        <p:nvSpPr>
          <p:cNvPr id="32" name="正方形/長方形 31"/>
          <p:cNvSpPr/>
          <p:nvPr/>
        </p:nvSpPr>
        <p:spPr>
          <a:xfrm>
            <a:off x="264696" y="5755754"/>
            <a:ext cx="4020466" cy="8227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組織対組織の戦略パートナーシップによるグローバルな共創により、人材育成・獲得を強化する。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アジアネットワーク強化、新たなグローバルキャンパスの開設による人的ネットワークの基盤を構築する。</a:t>
            </a:r>
          </a:p>
        </p:txBody>
      </p:sp>
      <p:sp>
        <p:nvSpPr>
          <p:cNvPr id="79" name="角丸四角形 78"/>
          <p:cNvSpPr/>
          <p:nvPr/>
        </p:nvSpPr>
        <p:spPr>
          <a:xfrm>
            <a:off x="4571171" y="5538950"/>
            <a:ext cx="4200847" cy="1164123"/>
          </a:xfrm>
          <a:prstGeom prst="roundRect">
            <a:avLst/>
          </a:prstGeom>
          <a:solidFill>
            <a:srgbClr val="E3F1D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37" name="正方形/長方形 36"/>
          <p:cNvSpPr/>
          <p:nvPr/>
        </p:nvSpPr>
        <p:spPr>
          <a:xfrm>
            <a:off x="4642048" y="5766135"/>
            <a:ext cx="4129970" cy="97538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36000" rtlCol="0" anchor="t" anchorCtr="0"/>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健全な大学経営に向けたコンプライアンスの徹底とその推進を図りつつ</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、大学</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経営システムを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一新し、全学的なガバナンス体制を構築する。</a:t>
            </a:r>
            <a:endParaRPr kumimoji="1" lang="en-US" altLang="ja-JP" sz="11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3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と大学との</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好循環によ</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外部資金獲得</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の好事例を全学的に</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展開し、財務基盤を強化する。</a:t>
            </a:r>
            <a:endParaRPr kumimoji="1" lang="en-US" altLang="ja-JP" sz="300" b="0" i="0" u="none" strike="noStrike" kern="1200" cap="none" spc="0" normalizeH="0" baseline="0" noProof="0" dirty="0" smtClean="0">
              <a:ln>
                <a:noFill/>
              </a:ln>
              <a:solidFill>
                <a:srgbClr val="FF0000"/>
              </a:solidFill>
              <a:effectLst/>
              <a:uLnTx/>
              <a:uFillTx/>
              <a:latin typeface="Meiryo UI" pitchFamily="50" charset="-128"/>
              <a:ea typeface="Meiryo UI" pitchFamily="50" charset="-128"/>
              <a:cs typeface="Meiryo UI" pitchFamily="50" charset="-128"/>
            </a:endParaRPr>
          </a:p>
        </p:txBody>
      </p:sp>
      <p:sp>
        <p:nvSpPr>
          <p:cNvPr id="81" name="正方形/長方形 80"/>
          <p:cNvSpPr/>
          <p:nvPr/>
        </p:nvSpPr>
        <p:spPr>
          <a:xfrm>
            <a:off x="934195" y="3960373"/>
            <a:ext cx="3336751" cy="976215"/>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異分野融合・新学術領域のインキュベーションの仕組みをさらに発展させ、世界トップレベルの研究拠点を形成し、その成果を世界に発信する。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データ</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駆動型</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研究に基づく分野融合に</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より、新たな学際研究拠点を</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形成する。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endPar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endParaRPr>
          </a:p>
        </p:txBody>
      </p:sp>
      <p:sp>
        <p:nvSpPr>
          <p:cNvPr id="82" name="正方形/長方形 81"/>
          <p:cNvSpPr/>
          <p:nvPr/>
        </p:nvSpPr>
        <p:spPr>
          <a:xfrm>
            <a:off x="5106505" y="4036626"/>
            <a:ext cx="3596199" cy="90454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tlCol="0" anchor="t" anchorCtr="0"/>
          <a:lstStyle/>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卓越した専門知、統合知に加えて、社会との協働によりイノベーションに貢献する共創知を備えた若手人材を育成する。</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171450" marR="0" lvl="0" indent="-171450" algn="just" defTabSz="914400" rtl="0" eaLnBrk="1" fontAlgn="auto" latinLnBrk="0" hangingPunct="1">
              <a:lnSpc>
                <a:spcPct val="100000"/>
              </a:lnSpc>
              <a:spcBef>
                <a:spcPts val="600"/>
              </a:spcBef>
              <a:spcAft>
                <a:spcPts val="0"/>
              </a:spcAft>
              <a:buClrTx/>
              <a:buSzTx/>
              <a:buFont typeface="Wingdings" panose="05000000000000000000" pitchFamily="2" charset="2"/>
              <a:buChar char="u"/>
              <a:tabLst>
                <a:tab pos="93663" algn="l"/>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卓越した若手教員、女性教員、外国人研究者に対する支援を拡充し、学内のダイバーシティを向上する</a:t>
            </a:r>
            <a:r>
              <a:rPr kumimoji="1" lang="ja-JP" altLang="en-US" sz="1100" b="0" i="0" u="none" strike="noStrike" kern="1200" cap="none" spc="0" normalizeH="0" baseline="0" noProof="0" dirty="0" err="1" smtClean="0">
                <a:ln>
                  <a:noFill/>
                </a:ln>
                <a:solidFill>
                  <a:prstClr val="black"/>
                </a:solidFill>
                <a:effectLst/>
                <a:uLnTx/>
                <a:uFillTx/>
                <a:latin typeface="Meiryo UI" pitchFamily="50" charset="-128"/>
                <a:ea typeface="Meiryo UI" pitchFamily="50" charset="-128"/>
                <a:cs typeface="Meiryo UI" pitchFamily="50" charset="-128"/>
              </a:rPr>
              <a:t>。</a:t>
            </a:r>
            <a:endParaRPr kumimoji="1" lang="en-US" altLang="ja-JP" sz="1100" b="0" i="0" u="none" strike="noStrike" kern="1200" cap="none" spc="0" normalizeH="0" baseline="0" noProof="0" dirty="0">
              <a:ln>
                <a:noFill/>
              </a:ln>
              <a:solidFill>
                <a:srgbClr val="FF0000"/>
              </a:solidFill>
              <a:effectLst/>
              <a:uLnTx/>
              <a:uFillTx/>
              <a:latin typeface="Meiryo UI" pitchFamily="50" charset="-128"/>
              <a:ea typeface="Meiryo UI" pitchFamily="50" charset="-128"/>
              <a:cs typeface="Meiryo UI" pitchFamily="50" charset="-128"/>
            </a:endParaRPr>
          </a:p>
        </p:txBody>
      </p:sp>
      <p:sp>
        <p:nvSpPr>
          <p:cNvPr id="4" name="正方形/長方形 3"/>
          <p:cNvSpPr/>
          <p:nvPr/>
        </p:nvSpPr>
        <p:spPr>
          <a:xfrm>
            <a:off x="241361" y="2420888"/>
            <a:ext cx="434614" cy="531940"/>
          </a:xfrm>
          <a:prstGeom prst="rect">
            <a:avLst/>
          </a:prstGeom>
        </p:spPr>
        <p:txBody>
          <a:bodyPr vert="horz" wrap="square" lIns="54000" rIns="0">
            <a:spAutoFit/>
          </a:bodyPr>
          <a:lstStyle/>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社会</a:t>
            </a:r>
            <a:endParaRPr kumimoji="1" lang="en-US" altLang="ja-JP"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l" defTabSz="914400" rtl="0" eaLnBrk="1" fontAlgn="auto" latinLnBrk="0" hangingPunct="1">
              <a:lnSpc>
                <a:spcPts val="18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rPr>
              <a:t>連携</a:t>
            </a:r>
            <a:endParaRPr kumimoji="1" lang="ja-JP" altLang="en-US" sz="1400" b="1" i="0" u="none" strike="noStrike" kern="1200" cap="none" spc="0" normalizeH="0" baseline="0" noProof="0" dirty="0">
              <a:ln>
                <a:noFill/>
              </a:ln>
              <a:solidFill>
                <a:srgbClr val="C0504D"/>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p:cNvSpPr/>
          <p:nvPr/>
        </p:nvSpPr>
        <p:spPr>
          <a:xfrm>
            <a:off x="189894" y="4201924"/>
            <a:ext cx="667067" cy="523220"/>
          </a:xfrm>
          <a:prstGeom prst="rect">
            <a:avLst/>
          </a:prstGeom>
        </p:spPr>
        <p:txBody>
          <a:bodyPr vert="horz" wrap="square" lIns="5400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rPr>
              <a:t>研究力強化</a:t>
            </a:r>
            <a:endParaRPr kumimoji="1" lang="en-US" altLang="ja-JP" sz="1400" b="1" i="0" u="none" strike="noStrike" kern="1200" cap="none" spc="0" normalizeH="0" baseline="0" noProof="0" dirty="0" smtClean="0">
              <a:ln>
                <a:noFill/>
              </a:ln>
              <a:solidFill>
                <a:srgbClr val="000099"/>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正方形/長方形 65"/>
          <p:cNvSpPr/>
          <p:nvPr/>
        </p:nvSpPr>
        <p:spPr>
          <a:xfrm>
            <a:off x="4377495" y="4248090"/>
            <a:ext cx="922010" cy="477054"/>
          </a:xfrm>
          <a:prstGeom prst="rect">
            <a:avLst/>
          </a:prstGeom>
        </p:spPr>
        <p:txBody>
          <a:bodyPr vert="horz" wrap="square" lIns="0" rIns="0" bIns="0" anchor="b"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rPr>
              <a:t>人材育成・獲得</a:t>
            </a:r>
            <a:endParaRPr kumimoji="1" lang="en-US" altLang="ja-JP" sz="1400" b="1" i="0" u="none" strike="noStrike" kern="1200" cap="none" spc="0" normalizeH="0" baseline="0" noProof="0" dirty="0" smtClean="0">
              <a:ln>
                <a:noFill/>
              </a:ln>
              <a:solidFill>
                <a:srgbClr val="008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p:cNvSpPr/>
          <p:nvPr/>
        </p:nvSpPr>
        <p:spPr>
          <a:xfrm>
            <a:off x="118603" y="1316736"/>
            <a:ext cx="2725206" cy="879784"/>
          </a:xfrm>
          <a:prstGeom prst="rect">
            <a:avLst/>
          </a:prstGeom>
          <a:solidFill>
            <a:srgbClr val="BCDDE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36000" rtlCol="0" anchor="ctr"/>
          <a:lstStyle/>
          <a:p>
            <a:pPr marL="228600" marR="0" lvl="0" indent="-228600" algn="l" defTabSz="914400" rtl="0" eaLnBrk="1" fontAlgn="auto" latinLnBrk="0" hangingPunct="1">
              <a:lnSpc>
                <a:spcPct val="100000"/>
              </a:lnSpc>
              <a:spcBef>
                <a:spcPts val="0"/>
              </a:spcBef>
              <a:spcAft>
                <a:spcPts val="0"/>
              </a:spcAft>
              <a:buClrTx/>
              <a:buSzTx/>
              <a:buFontTx/>
              <a:buAutoNum type="alphaLcPeriod" startAt="12"/>
              <a:tabLst/>
              <a:defRPr/>
            </a:pPr>
            <a:endParaRPr kumimoji="1" lang="en-US" altLang="ja-JP" sz="9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76" name="正方形/長方形 75"/>
          <p:cNvSpPr/>
          <p:nvPr/>
        </p:nvSpPr>
        <p:spPr>
          <a:xfrm>
            <a:off x="3010787" y="557784"/>
            <a:ext cx="3222954" cy="1565456"/>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強み</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・世界第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位の免疫学研究</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The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World‘s </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Most Innovative </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Universities</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　</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で国内第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2015</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、第</a:t>
            </a:r>
            <a:r>
              <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2</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位（</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年）</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・「高度教養教育」の重要性を国内で先駆けて</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提唱</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Highly Cited Researcher 2016</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」にランクイン</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　</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した</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研究者数が国内大学</a:t>
            </a:r>
            <a:r>
              <a:rPr kumimoji="1" lang="en-US" altLang="ja-JP"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1</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位</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・医療イノベーションのリーディングホスピタル</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・新たな人事交流制度の</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積極</a:t>
            </a: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的導入</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77" name="正方形/長方形 76"/>
          <p:cNvSpPr/>
          <p:nvPr/>
        </p:nvSpPr>
        <p:spPr>
          <a:xfrm>
            <a:off x="6311611" y="710660"/>
            <a:ext cx="2460407" cy="1412798"/>
          </a:xfrm>
          <a:prstGeom prst="rect">
            <a:avLst/>
          </a:prstGeom>
          <a:solidFill>
            <a:schemeClr val="bg1"/>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1" lang="ja-JP" altLang="en-US"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課題</a:t>
            </a:r>
            <a:endParaRPr kumimoji="1" lang="en-US" altLang="ja-JP" sz="12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・好循環システムの形成</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・社会と学知を往還するシンクタンク機能</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88" name="正方形/長方形 87"/>
          <p:cNvSpPr/>
          <p:nvPr/>
        </p:nvSpPr>
        <p:spPr>
          <a:xfrm>
            <a:off x="251520" y="1556792"/>
            <a:ext cx="2482536" cy="563367"/>
          </a:xfrm>
          <a:prstGeom prst="rect">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・現代</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社会の変容と課題</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大学の歴史と精神</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・大阪</a:t>
            </a:r>
            <a:r>
              <a:rPr kumimoji="1" lang="ja-JP" altLang="en-US" sz="1100" b="0" i="0" u="none" strike="noStrike" kern="1200" cap="none" spc="0" normalizeH="0" baseline="0" noProof="0" dirty="0">
                <a:ln>
                  <a:noFill/>
                </a:ln>
                <a:solidFill>
                  <a:prstClr val="black"/>
                </a:solidFill>
                <a:effectLst/>
                <a:uLnTx/>
                <a:uFillTx/>
                <a:latin typeface="Meiryo UI" pitchFamily="50" charset="-128"/>
                <a:ea typeface="Meiryo UI" pitchFamily="50" charset="-128"/>
                <a:cs typeface="Meiryo UI" pitchFamily="50" charset="-128"/>
              </a:rPr>
              <a:t>大学の将来構想</a:t>
            </a:r>
          </a:p>
        </p:txBody>
      </p:sp>
      <p:sp>
        <p:nvSpPr>
          <p:cNvPr id="94" name="正方形/長方形 93"/>
          <p:cNvSpPr/>
          <p:nvPr/>
        </p:nvSpPr>
        <p:spPr>
          <a:xfrm>
            <a:off x="-323043" y="332656"/>
            <a:ext cx="2957661"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大阪大学</a:t>
            </a:r>
            <a:r>
              <a:rPr kumimoji="1" lang="ja-JP" altLang="en-US" sz="1400" b="1" i="0" u="none" strike="noStrike" kern="1200" cap="none" spc="0" normalizeH="0" baseline="0" noProof="0" dirty="0" smtClean="0">
                <a:ln>
                  <a:noFill/>
                </a:ln>
                <a:solidFill>
                  <a:srgbClr val="0033CC"/>
                </a:solidFill>
                <a:effectLst/>
                <a:uLnTx/>
                <a:uFillTx/>
                <a:latin typeface="Meiryo UI" pitchFamily="50" charset="-128"/>
                <a:ea typeface="Meiryo UI" pitchFamily="50" charset="-128"/>
                <a:cs typeface="Meiryo UI" pitchFamily="50" charset="-128"/>
              </a:rPr>
              <a:t>が目指す大学像</a:t>
            </a:r>
            <a:r>
              <a:rPr kumimoji="1" lang="en-US" altLang="ja-JP" sz="1400" b="1" i="0" u="none" strike="noStrike" kern="1200" cap="none" spc="0" normalizeH="0" baseline="0" noProof="0" dirty="0">
                <a:ln>
                  <a:noFill/>
                </a:ln>
                <a:solidFill>
                  <a:srgbClr val="0033CC"/>
                </a:solidFill>
                <a:effectLst/>
                <a:uLnTx/>
                <a:uFillTx/>
                <a:latin typeface="Meiryo UI" pitchFamily="50" charset="-128"/>
                <a:ea typeface="Meiryo UI" pitchFamily="50" charset="-128"/>
                <a:cs typeface="Meiryo UI" pitchFamily="50" charset="-128"/>
              </a:rPr>
              <a:t>】</a:t>
            </a:r>
          </a:p>
        </p:txBody>
      </p:sp>
      <p:sp>
        <p:nvSpPr>
          <p:cNvPr id="101" name="正方形/長方形 100"/>
          <p:cNvSpPr/>
          <p:nvPr/>
        </p:nvSpPr>
        <p:spPr>
          <a:xfrm>
            <a:off x="2944333" y="331159"/>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現状分析</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102" name="二等辺三角形 101"/>
          <p:cNvSpPr/>
          <p:nvPr/>
        </p:nvSpPr>
        <p:spPr>
          <a:xfrm flipV="1">
            <a:off x="4067944" y="2156610"/>
            <a:ext cx="1081396" cy="18065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86" name="正方形/長方形 85"/>
          <p:cNvSpPr/>
          <p:nvPr/>
        </p:nvSpPr>
        <p:spPr>
          <a:xfrm>
            <a:off x="1012183" y="5019896"/>
            <a:ext cx="7200800" cy="30777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戦略目標１～</a:t>
            </a:r>
            <a:r>
              <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rPr>
              <a:t>３</a:t>
            </a:r>
            <a:r>
              <a:rPr kumimoji="1" lang="ja-JP" altLang="en-US" sz="1400" b="1" i="0" u="none" strike="noStrike" kern="1200" cap="none" spc="0" normalizeH="0" baseline="0" noProof="0" dirty="0" smtClean="0">
                <a:ln>
                  <a:noFill/>
                </a:ln>
                <a:solidFill>
                  <a:srgbClr val="002060"/>
                </a:solidFill>
                <a:effectLst/>
                <a:uLnTx/>
                <a:uFillTx/>
                <a:latin typeface="Meiryo UI" pitchFamily="50" charset="-128"/>
                <a:ea typeface="Meiryo UI" pitchFamily="50" charset="-128"/>
                <a:cs typeface="Meiryo UI" pitchFamily="50" charset="-128"/>
              </a:rPr>
              <a:t>を達成するためには基盤の強化が不可欠</a:t>
            </a:r>
            <a:endParaRPr kumimoji="1" lang="ja-JP" altLang="en-US" sz="1400" b="1" i="0" u="none" strike="noStrike" kern="1200" cap="none" spc="0" normalizeH="0" baseline="0" noProof="0" dirty="0">
              <a:ln>
                <a:noFill/>
              </a:ln>
              <a:solidFill>
                <a:srgbClr val="002060"/>
              </a:solidFill>
              <a:effectLst/>
              <a:uLnTx/>
              <a:uFillTx/>
              <a:latin typeface="Meiryo UI" pitchFamily="50" charset="-128"/>
              <a:ea typeface="Meiryo UI" pitchFamily="50" charset="-128"/>
              <a:cs typeface="Meiryo UI" pitchFamily="50" charset="-128"/>
            </a:endParaRPr>
          </a:p>
        </p:txBody>
      </p:sp>
      <p:sp>
        <p:nvSpPr>
          <p:cNvPr id="108" name="角丸四角形 107"/>
          <p:cNvSpPr/>
          <p:nvPr/>
        </p:nvSpPr>
        <p:spPr>
          <a:xfrm>
            <a:off x="6806817" y="1540602"/>
            <a:ext cx="1810544" cy="425450"/>
          </a:xfrm>
          <a:prstGeom prst="round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09" name="正方形/長方形 108"/>
          <p:cNvSpPr/>
          <p:nvPr/>
        </p:nvSpPr>
        <p:spPr>
          <a:xfrm>
            <a:off x="6806817" y="1541763"/>
            <a:ext cx="2016224"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・国際協働のネットワーク基盤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rPr>
              <a:t>・ガバナンス改革、財務基盤</a:t>
            </a:r>
            <a:endParaRPr kumimoji="1" lang="en-US" altLang="ja-JP" sz="1100" b="0" i="0" u="none" strike="noStrike" kern="1200" cap="none" spc="0" normalizeH="0" baseline="0" noProof="0" dirty="0" smtClean="0">
              <a:ln>
                <a:noFill/>
              </a:ln>
              <a:solidFill>
                <a:prstClr val="black"/>
              </a:solidFill>
              <a:effectLst/>
              <a:uLnTx/>
              <a:uFillTx/>
              <a:latin typeface="Meiryo UI" pitchFamily="50" charset="-128"/>
              <a:ea typeface="Meiryo UI" pitchFamily="50" charset="-128"/>
              <a:cs typeface="Meiryo UI" pitchFamily="50" charset="-128"/>
            </a:endParaRPr>
          </a:p>
        </p:txBody>
      </p:sp>
      <p:sp>
        <p:nvSpPr>
          <p:cNvPr id="111" name="正方形/長方形 110"/>
          <p:cNvSpPr/>
          <p:nvPr/>
        </p:nvSpPr>
        <p:spPr>
          <a:xfrm>
            <a:off x="8607017" y="1685363"/>
            <a:ext cx="330002" cy="1555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0" name="下矢印 109"/>
          <p:cNvSpPr/>
          <p:nvPr/>
        </p:nvSpPr>
        <p:spPr>
          <a:xfrm>
            <a:off x="8734859" y="1700808"/>
            <a:ext cx="280030" cy="3548457"/>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Meiryo UI" pitchFamily="50" charset="-128"/>
              <a:ea typeface="Meiryo UI" pitchFamily="50" charset="-128"/>
              <a:cs typeface="Meiryo UI" pitchFamily="50" charset="-128"/>
            </a:endParaRPr>
          </a:p>
        </p:txBody>
      </p:sp>
      <p:sp>
        <p:nvSpPr>
          <p:cNvPr id="112" name="角丸四角形 111"/>
          <p:cNvSpPr/>
          <p:nvPr/>
        </p:nvSpPr>
        <p:spPr>
          <a:xfrm>
            <a:off x="6366931" y="994721"/>
            <a:ext cx="2312094" cy="448261"/>
          </a:xfrm>
          <a:prstGeom prst="round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113" name="下矢印 112"/>
          <p:cNvSpPr/>
          <p:nvPr/>
        </p:nvSpPr>
        <p:spPr>
          <a:xfrm>
            <a:off x="6446777" y="1453896"/>
            <a:ext cx="288032" cy="886968"/>
          </a:xfrm>
          <a:prstGeom prst="downArrow">
            <a:avLst>
              <a:gd name="adj1" fmla="val 50000"/>
              <a:gd name="adj2" fmla="val 3730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98" name="正方形/長方形 97"/>
          <p:cNvSpPr/>
          <p:nvPr/>
        </p:nvSpPr>
        <p:spPr>
          <a:xfrm>
            <a:off x="202551" y="3539233"/>
            <a:ext cx="4000627" cy="458384"/>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163638" algn="l"/>
              </a:tabLst>
              <a:defRPr/>
            </a:pPr>
            <a:r>
              <a:rPr kumimoji="1" lang="ja-JP" altLang="en-US" sz="1400" b="1" i="0" u="none" strike="noStrike" kern="1200" cap="none" spc="0" normalizeH="0" baseline="0" noProof="0" dirty="0" smtClean="0">
                <a:ln>
                  <a:noFill/>
                </a:ln>
                <a:solidFill>
                  <a:srgbClr val="9E4D0A"/>
                </a:solidFill>
                <a:effectLst/>
                <a:uLnTx/>
                <a:uFillTx/>
                <a:latin typeface="Meiryo UI" pitchFamily="50" charset="-128"/>
                <a:ea typeface="Meiryo UI" pitchFamily="50" charset="-128"/>
                <a:cs typeface="Meiryo UI" pitchFamily="50" charset="-128"/>
              </a:rPr>
              <a:t>戦略目標２</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新学術</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領域の開拓に</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よる</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世界的研究拠点</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の形成</a:t>
            </a:r>
          </a:p>
        </p:txBody>
      </p:sp>
      <p:sp>
        <p:nvSpPr>
          <p:cNvPr id="99" name="正方形/長方形 98"/>
          <p:cNvSpPr/>
          <p:nvPr/>
        </p:nvSpPr>
        <p:spPr>
          <a:xfrm>
            <a:off x="4490042" y="3550691"/>
            <a:ext cx="4147568" cy="471897"/>
          </a:xfrm>
          <a:prstGeom prst="rect">
            <a:avLst/>
          </a:prstGeom>
          <a:solidFill>
            <a:schemeClr val="bg1"/>
          </a:solidFill>
          <a:ln w="22225">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tab pos="1257300" algn="l"/>
              </a:tabLst>
              <a:defRPr/>
            </a:pPr>
            <a:r>
              <a:rPr kumimoji="1" lang="ja-JP" altLang="en-US" sz="1400" b="1" i="0" u="none" strike="noStrike" kern="1200" cap="none" spc="0" normalizeH="0" baseline="0" noProof="0" dirty="0">
                <a:ln>
                  <a:noFill/>
                </a:ln>
                <a:solidFill>
                  <a:srgbClr val="B45A00"/>
                </a:solidFill>
                <a:effectLst/>
                <a:uLnTx/>
                <a:uFillTx/>
                <a:latin typeface="Meiryo UI" pitchFamily="50" charset="-128"/>
                <a:ea typeface="Meiryo UI" pitchFamily="50" charset="-128"/>
                <a:cs typeface="Meiryo UI" pitchFamily="50" charset="-128"/>
              </a:rPr>
              <a:t>戦略</a:t>
            </a:r>
            <a:r>
              <a:rPr kumimoji="1" lang="ja-JP" altLang="en-US" sz="1400" b="1" i="0" u="none" strike="noStrike" kern="1200" cap="none" spc="0" normalizeH="0" baseline="0" noProof="0" dirty="0" smtClean="0">
                <a:ln>
                  <a:noFill/>
                </a:ln>
                <a:solidFill>
                  <a:srgbClr val="B45A00"/>
                </a:solidFill>
                <a:effectLst/>
                <a:uLnTx/>
                <a:uFillTx/>
                <a:latin typeface="Meiryo UI" pitchFamily="50" charset="-128"/>
                <a:ea typeface="Meiryo UI" pitchFamily="50" charset="-128"/>
                <a:cs typeface="Meiryo UI" pitchFamily="50" charset="-128"/>
              </a:rPr>
              <a:t>目標３</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共</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創イノベーションを</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担う</a:t>
            </a: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r>
            <a:b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br>
            <a:r>
              <a:rPr kumimoji="1" lang="en-US" altLang="ja-JP"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優れた</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人材</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の育成</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獲得</a:t>
            </a:r>
            <a:endParaRPr kumimoji="1" lang="ja-JP" altLang="en-US" sz="1400" b="0"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endParaRPr>
          </a:p>
        </p:txBody>
      </p:sp>
      <p:sp>
        <p:nvSpPr>
          <p:cNvPr id="106" name="正方形/長方形 105"/>
          <p:cNvSpPr/>
          <p:nvPr/>
        </p:nvSpPr>
        <p:spPr>
          <a:xfrm>
            <a:off x="433304" y="5416503"/>
            <a:ext cx="3779824"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基盤強化１</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国際協働ネットワークの基盤強化</a:t>
            </a:r>
            <a:r>
              <a:rPr kumimoji="1" lang="ja-JP" altLang="en-US" sz="1400" b="1" i="0" u="none" strike="noStrike" kern="1200" cap="none" spc="0" normalizeH="0" baseline="0" noProof="0" dirty="0">
                <a:ln>
                  <a:noFill/>
                </a:ln>
                <a:solidFill>
                  <a:srgbClr val="000099"/>
                </a:solidFill>
                <a:effectLst/>
                <a:uLnTx/>
                <a:uFillTx/>
                <a:latin typeface="Meiryo UI" pitchFamily="50" charset="-128"/>
                <a:ea typeface="Meiryo UI" pitchFamily="50" charset="-128"/>
                <a:cs typeface="Meiryo UI" pitchFamily="50" charset="-128"/>
              </a:rPr>
              <a:t>　　　</a:t>
            </a:r>
          </a:p>
        </p:txBody>
      </p:sp>
      <p:sp>
        <p:nvSpPr>
          <p:cNvPr id="116" name="正方形/長方形 115"/>
          <p:cNvSpPr/>
          <p:nvPr/>
        </p:nvSpPr>
        <p:spPr>
          <a:xfrm>
            <a:off x="4693750" y="5416502"/>
            <a:ext cx="3424159" cy="329120"/>
          </a:xfrm>
          <a:prstGeom prst="rect">
            <a:avLst/>
          </a:prstGeom>
          <a:solidFill>
            <a:schemeClr val="bg1"/>
          </a:solidFill>
          <a:ln w="15875">
            <a:solidFill>
              <a:srgbClr val="006666"/>
            </a:solid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C00000"/>
                </a:solidFill>
                <a:effectLst/>
                <a:uLnTx/>
                <a:uFillTx/>
                <a:latin typeface="Meiryo UI" pitchFamily="50" charset="-128"/>
                <a:ea typeface="Meiryo UI" pitchFamily="50" charset="-128"/>
                <a:cs typeface="Meiryo UI" pitchFamily="50" charset="-128"/>
              </a:rPr>
              <a:t>基盤強化２</a:t>
            </a:r>
            <a:r>
              <a:rPr kumimoji="1" lang="ja-JP" altLang="en-US" sz="1400" b="1" i="0" u="none" strike="noStrike" kern="1200" cap="none" spc="0" normalizeH="0" baseline="0" noProof="0" dirty="0" smtClean="0">
                <a:ln>
                  <a:noFill/>
                </a:ln>
                <a:solidFill>
                  <a:srgbClr val="006666"/>
                </a:solidFill>
                <a:effectLst/>
                <a:uLnTx/>
                <a:uFillTx/>
                <a:latin typeface="Meiryo UI" pitchFamily="50" charset="-128"/>
                <a:ea typeface="Meiryo UI" pitchFamily="50" charset="-128"/>
                <a:cs typeface="Meiryo UI" pitchFamily="50" charset="-128"/>
              </a:rPr>
              <a:t>  </a:t>
            </a:r>
            <a:r>
              <a:rPr kumimoji="1" lang="ja-JP" altLang="en-US" sz="1400" b="1" i="0" u="none" strike="noStrike" kern="1200" cap="none" spc="0" normalizeH="0" baseline="0" noProof="0" dirty="0" smtClean="0">
                <a:ln>
                  <a:noFill/>
                </a:ln>
                <a:solidFill>
                  <a:srgbClr val="000099"/>
                </a:solidFill>
                <a:effectLst/>
                <a:uLnTx/>
                <a:uFillTx/>
                <a:latin typeface="Meiryo UI" pitchFamily="50" charset="-128"/>
                <a:ea typeface="Meiryo UI" pitchFamily="50" charset="-128"/>
                <a:cs typeface="Meiryo UI" pitchFamily="50" charset="-128"/>
              </a:rPr>
              <a:t>ガバナンス改革・財務基盤強化</a:t>
            </a:r>
            <a:r>
              <a:rPr kumimoji="1" lang="ja-JP" altLang="en-US" sz="1400" b="1" i="0" u="none" strike="noStrike" kern="1200" cap="none" spc="0" normalizeH="0" baseline="0" noProof="0" dirty="0">
                <a:ln>
                  <a:noFill/>
                </a:ln>
                <a:solidFill>
                  <a:srgbClr val="006666"/>
                </a:solidFill>
                <a:effectLst/>
                <a:uLnTx/>
                <a:uFillTx/>
                <a:latin typeface="Meiryo UI" pitchFamily="50" charset="-128"/>
                <a:ea typeface="Meiryo UI" pitchFamily="50" charset="-128"/>
                <a:cs typeface="Meiryo UI" pitchFamily="50" charset="-128"/>
              </a:rPr>
              <a:t>　</a:t>
            </a:r>
          </a:p>
        </p:txBody>
      </p:sp>
      <p:sp>
        <p:nvSpPr>
          <p:cNvPr id="46" name="二等辺三角形 45"/>
          <p:cNvSpPr/>
          <p:nvPr/>
        </p:nvSpPr>
        <p:spPr>
          <a:xfrm rot="10800000" flipV="1">
            <a:off x="409917" y="5052130"/>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47" name="二等辺三角形 46"/>
          <p:cNvSpPr/>
          <p:nvPr/>
        </p:nvSpPr>
        <p:spPr>
          <a:xfrm rot="10800000" flipV="1">
            <a:off x="7601361" y="5045095"/>
            <a:ext cx="1081396" cy="204227"/>
          </a:xfrm>
          <a:prstGeom prst="triangle">
            <a:avLst/>
          </a:prstGeom>
          <a:solidFill>
            <a:srgbClr val="5A8B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7" name="下矢印 66"/>
          <p:cNvSpPr/>
          <p:nvPr/>
        </p:nvSpPr>
        <p:spPr>
          <a:xfrm>
            <a:off x="1331641" y="2112265"/>
            <a:ext cx="305136" cy="236616"/>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a:ea typeface="ＭＳ Ｐゴシック" panose="020B0600070205080204" pitchFamily="50" charset="-128"/>
              <a:cs typeface="+mn-cs"/>
            </a:endParaRPr>
          </a:p>
        </p:txBody>
      </p:sp>
      <p:sp>
        <p:nvSpPr>
          <p:cNvPr id="68" name="正方形/長方形 67"/>
          <p:cNvSpPr/>
          <p:nvPr/>
        </p:nvSpPr>
        <p:spPr>
          <a:xfrm>
            <a:off x="137160" y="612648"/>
            <a:ext cx="2706648" cy="594360"/>
          </a:xfrm>
          <a:prstGeom prst="rect">
            <a:avLst/>
          </a:prstGeom>
          <a:solidFill>
            <a:schemeClr val="bg1"/>
          </a:solidFill>
          <a:ln w="19050">
            <a:solidFill>
              <a:srgbClr val="000099"/>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社会変革に貢献</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する世界</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屈指</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の</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イノベーティブ</a:t>
            </a:r>
            <a:r>
              <a:rPr kumimoji="1" lang="ja-JP" altLang="en-US" sz="12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な大学</a:t>
            </a:r>
            <a:r>
              <a:rPr kumimoji="1" lang="ja-JP" altLang="en-US"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へ</a:t>
            </a:r>
            <a:endParaRPr kumimoji="1" lang="en-US" altLang="ja-JP" sz="12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0" i="0" u="none" strike="noStrike" kern="1200" cap="none" spc="0" normalizeH="0" baseline="0" noProof="0" dirty="0" smtClean="0">
                <a:ln>
                  <a:noFill/>
                </a:ln>
                <a:solidFill>
                  <a:prstClr val="black"/>
                </a:solidFill>
                <a:effectLst/>
                <a:uLnTx/>
                <a:uFillTx/>
                <a:latin typeface="Calibri"/>
                <a:ea typeface="Meiryo UI" pitchFamily="50" charset="-128"/>
                <a:cs typeface="Meiryo UI" pitchFamily="50" charset="-128"/>
              </a:rPr>
              <a:t>－</a:t>
            </a:r>
            <a:r>
              <a:rPr kumimoji="1" lang="en-US" altLang="ja-JP"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University 4.0</a:t>
            </a:r>
            <a:r>
              <a:rPr kumimoji="1" lang="ja-JP" altLang="en-US" sz="1100" b="0" i="0" u="none" strike="noStrike" kern="1200" cap="none" spc="0" normalizeH="0" baseline="0" noProof="0" dirty="0" err="1">
                <a:ln>
                  <a:noFill/>
                </a:ln>
                <a:solidFill>
                  <a:prstClr val="black"/>
                </a:solidFill>
                <a:effectLst/>
                <a:uLnTx/>
                <a:uFillTx/>
                <a:latin typeface="Calibri"/>
                <a:ea typeface="Meiryo UI" pitchFamily="50" charset="-128"/>
                <a:cs typeface="Meiryo UI" pitchFamily="50" charset="-128"/>
              </a:rPr>
              <a:t>への</a:t>
            </a:r>
            <a:r>
              <a:rPr kumimoji="1" lang="ja-JP" altLang="en-US" sz="1100" b="0" i="0" u="none" strike="noStrike" kern="1200" cap="none" spc="0" normalizeH="0" baseline="0" noProof="0" dirty="0">
                <a:ln>
                  <a:noFill/>
                </a:ln>
                <a:solidFill>
                  <a:prstClr val="black"/>
                </a:solidFill>
                <a:effectLst/>
                <a:uLnTx/>
                <a:uFillTx/>
                <a:latin typeface="Calibri"/>
                <a:ea typeface="Meiryo UI" pitchFamily="50" charset="-128"/>
                <a:cs typeface="Meiryo UI" pitchFamily="50" charset="-128"/>
              </a:rPr>
              <a:t>挑戦－</a:t>
            </a:r>
          </a:p>
        </p:txBody>
      </p:sp>
      <p:sp>
        <p:nvSpPr>
          <p:cNvPr id="71" name="正方形/長方形 70"/>
          <p:cNvSpPr/>
          <p:nvPr/>
        </p:nvSpPr>
        <p:spPr>
          <a:xfrm>
            <a:off x="179512" y="1323624"/>
            <a:ext cx="284380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1F497D">
                    <a:lumMod val="75000"/>
                  </a:srgbClr>
                </a:solidFill>
                <a:effectLst/>
                <a:uLnTx/>
                <a:uFillTx/>
                <a:latin typeface="Meiryo UI" pitchFamily="50" charset="-128"/>
                <a:ea typeface="Meiryo UI" pitchFamily="50" charset="-128"/>
                <a:cs typeface="Meiryo UI" pitchFamily="50" charset="-128"/>
              </a:rPr>
              <a:t>将来構想</a:t>
            </a:r>
            <a:endParaRPr kumimoji="1" lang="en-US" altLang="ja-JP" sz="1200" b="1" i="0" u="none" strike="noStrike" kern="1200" cap="none" spc="0" normalizeH="0" baseline="0" noProof="0" dirty="0">
              <a:ln>
                <a:noFill/>
              </a:ln>
              <a:solidFill>
                <a:srgbClr val="1F497D">
                  <a:lumMod val="75000"/>
                </a:srgbClr>
              </a:solidFill>
              <a:effectLst/>
              <a:uLnTx/>
              <a:uFillTx/>
              <a:latin typeface="Meiryo UI" pitchFamily="50" charset="-128"/>
              <a:ea typeface="Meiryo UI" pitchFamily="50" charset="-128"/>
              <a:cs typeface="Meiryo UI" pitchFamily="50" charset="-128"/>
            </a:endParaRPr>
          </a:p>
        </p:txBody>
      </p:sp>
      <p:sp>
        <p:nvSpPr>
          <p:cNvPr id="2" name="タイトル 1"/>
          <p:cNvSpPr>
            <a:spLocks noGrp="1"/>
          </p:cNvSpPr>
          <p:nvPr>
            <p:ph type="title"/>
          </p:nvPr>
        </p:nvSpPr>
        <p:spPr/>
        <p:txBody>
          <a:bodyPr/>
          <a:lstStyle/>
          <a:p>
            <a:r>
              <a:rPr lang="ja-JP" altLang="en-US" dirty="0" smtClean="0"/>
              <a:t>構想</a:t>
            </a:r>
            <a:r>
              <a:rPr lang="ja-JP" altLang="en-US" dirty="0"/>
              <a:t>調書の構成</a:t>
            </a:r>
            <a:endParaRPr kumimoji="1" lang="ja-JP" altLang="en-US" dirty="0"/>
          </a:p>
        </p:txBody>
      </p:sp>
      <p:sp>
        <p:nvSpPr>
          <p:cNvPr id="5" name="正方形/長方形 4"/>
          <p:cNvSpPr/>
          <p:nvPr/>
        </p:nvSpPr>
        <p:spPr>
          <a:xfrm>
            <a:off x="118604" y="2390829"/>
            <a:ext cx="8896286" cy="2563566"/>
          </a:xfrm>
          <a:prstGeom prst="rect">
            <a:avLst/>
          </a:prstGeom>
          <a:noFill/>
          <a:ln w="730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正方形/長方形 44"/>
          <p:cNvSpPr/>
          <p:nvPr/>
        </p:nvSpPr>
        <p:spPr>
          <a:xfrm>
            <a:off x="-2737654" y="100879"/>
            <a:ext cx="2393899" cy="771329"/>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付録から本編に移動</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3538272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テキスト ボックス 112"/>
          <p:cNvSpPr txBox="1"/>
          <p:nvPr/>
        </p:nvSpPr>
        <p:spPr>
          <a:xfrm>
            <a:off x="1153438" y="478149"/>
            <a:ext cx="3921797" cy="405565"/>
          </a:xfrm>
          <a:prstGeom prst="roundRect">
            <a:avLst>
              <a:gd name="adj" fmla="val 50000"/>
            </a:avLst>
          </a:prstGeom>
          <a:solidFill>
            <a:schemeClr val="accent1">
              <a:lumMod val="20000"/>
              <a:lumOff val="80000"/>
            </a:schemeClr>
          </a:solidFill>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39" name="グループ化 38"/>
          <p:cNvGrpSpPr/>
          <p:nvPr/>
        </p:nvGrpSpPr>
        <p:grpSpPr>
          <a:xfrm>
            <a:off x="117307" y="2324739"/>
            <a:ext cx="6555933" cy="4478328"/>
            <a:chOff x="-6354" y="2033056"/>
            <a:chExt cx="6555933" cy="4478328"/>
          </a:xfrm>
        </p:grpSpPr>
        <p:sp>
          <p:nvSpPr>
            <p:cNvPr id="23" name="アーチ 22"/>
            <p:cNvSpPr>
              <a:spLocks noChangeAspect="1"/>
            </p:cNvSpPr>
            <p:nvPr/>
          </p:nvSpPr>
          <p:spPr>
            <a:xfrm rot="10800000">
              <a:off x="2683642" y="2606275"/>
              <a:ext cx="792000" cy="792000"/>
            </a:xfrm>
            <a:prstGeom prst="blockArc">
              <a:avLst>
                <a:gd name="adj1" fmla="val 10800000"/>
                <a:gd name="adj2" fmla="val 16308903"/>
                <a:gd name="adj3" fmla="val 15820"/>
              </a:avLst>
            </a:prstGeom>
            <a:solidFill>
              <a:srgbClr val="044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9" name="アーチ 98"/>
            <p:cNvSpPr>
              <a:spLocks noChangeAspect="1"/>
            </p:cNvSpPr>
            <p:nvPr/>
          </p:nvSpPr>
          <p:spPr>
            <a:xfrm rot="5400000">
              <a:off x="2682247" y="5059550"/>
              <a:ext cx="792000" cy="792000"/>
            </a:xfrm>
            <a:prstGeom prst="blockArc">
              <a:avLst>
                <a:gd name="adj1" fmla="val 10800000"/>
                <a:gd name="adj2" fmla="val 16308900"/>
                <a:gd name="adj3" fmla="val 15820"/>
              </a:avLst>
            </a:prstGeom>
            <a:solidFill>
              <a:srgbClr val="044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0" name="アーチ 99"/>
            <p:cNvSpPr>
              <a:spLocks noChangeAspect="1"/>
            </p:cNvSpPr>
            <p:nvPr/>
          </p:nvSpPr>
          <p:spPr>
            <a:xfrm rot="16200000">
              <a:off x="4978403" y="2612454"/>
              <a:ext cx="792000" cy="792000"/>
            </a:xfrm>
            <a:prstGeom prst="blockArc">
              <a:avLst>
                <a:gd name="adj1" fmla="val 10800000"/>
                <a:gd name="adj2" fmla="val 16552123"/>
                <a:gd name="adj3" fmla="val 17226"/>
              </a:avLst>
            </a:prstGeom>
            <a:solidFill>
              <a:srgbClr val="044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1" name="アーチ 100"/>
            <p:cNvSpPr>
              <a:spLocks noChangeAspect="1"/>
            </p:cNvSpPr>
            <p:nvPr/>
          </p:nvSpPr>
          <p:spPr>
            <a:xfrm>
              <a:off x="4984581" y="5059550"/>
              <a:ext cx="792000" cy="792000"/>
            </a:xfrm>
            <a:prstGeom prst="blockArc">
              <a:avLst>
                <a:gd name="adj1" fmla="val 10800000"/>
                <a:gd name="adj2" fmla="val 16206999"/>
                <a:gd name="adj3" fmla="val 15954"/>
              </a:avLst>
            </a:prstGeom>
            <a:solidFill>
              <a:srgbClr val="0446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6" name="角丸四角形 35"/>
            <p:cNvSpPr/>
            <p:nvPr/>
          </p:nvSpPr>
          <p:spPr>
            <a:xfrm>
              <a:off x="3357870" y="2033056"/>
              <a:ext cx="1750425" cy="4478328"/>
            </a:xfrm>
            <a:prstGeom prst="roundRect">
              <a:avLst>
                <a:gd name="adj" fmla="val 21778"/>
              </a:avLst>
            </a:prstGeom>
            <a:solidFill>
              <a:srgbClr val="04469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8" name="右矢印 37"/>
            <p:cNvSpPr/>
            <p:nvPr/>
          </p:nvSpPr>
          <p:spPr>
            <a:xfrm>
              <a:off x="-6354" y="2720334"/>
              <a:ext cx="6555933" cy="3005105"/>
            </a:xfrm>
            <a:prstGeom prst="rightArrow">
              <a:avLst>
                <a:gd name="adj1" fmla="val 63697"/>
                <a:gd name="adj2" fmla="val 33138"/>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grpSp>
      <p:pic>
        <p:nvPicPr>
          <p:cNvPr id="4"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238" r="6764"/>
          <a:stretch/>
        </p:blipFill>
        <p:spPr bwMode="auto">
          <a:xfrm>
            <a:off x="117308" y="2009366"/>
            <a:ext cx="1012860" cy="1056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67" y="3927262"/>
            <a:ext cx="1435444" cy="1082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テキスト ボックス 5"/>
          <p:cNvSpPr txBox="1"/>
          <p:nvPr/>
        </p:nvSpPr>
        <p:spPr>
          <a:xfrm>
            <a:off x="380999" y="5193410"/>
            <a:ext cx="1068337" cy="18466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適塾（</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rPr>
              <a:t>1838</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a:t>
            </a:r>
          </a:p>
        </p:txBody>
      </p:sp>
      <p:pic>
        <p:nvPicPr>
          <p:cNvPr id="7" name="図 6"/>
          <p:cNvPicPr>
            <a:picLocks noChangeAspect="1"/>
          </p:cNvPicPr>
          <p:nvPr/>
        </p:nvPicPr>
        <p:blipFill rotWithShape="1">
          <a:blip r:embed="rId5" cstate="print">
            <a:extLst>
              <a:ext uri="{28A0092B-C50C-407E-A947-70E740481C1C}">
                <a14:useLocalDpi xmlns:a14="http://schemas.microsoft.com/office/drawing/2010/main" val="0"/>
              </a:ext>
            </a:extLst>
          </a:blip>
          <a:srcRect l="3467" t="8693" r="4158" b="11934"/>
          <a:stretch/>
        </p:blipFill>
        <p:spPr>
          <a:xfrm>
            <a:off x="1781854" y="3930165"/>
            <a:ext cx="1565419" cy="1084326"/>
          </a:xfrm>
          <a:prstGeom prst="rect">
            <a:avLst/>
          </a:prstGeom>
        </p:spPr>
      </p:pic>
      <p:sp>
        <p:nvSpPr>
          <p:cNvPr id="14" name="テキスト ボックス 13"/>
          <p:cNvSpPr txBox="1"/>
          <p:nvPr/>
        </p:nvSpPr>
        <p:spPr>
          <a:xfrm>
            <a:off x="1773176" y="5084537"/>
            <a:ext cx="1435579" cy="3693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大阪帝国大学</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医学部（</a:t>
            </a: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rPr>
              <a:t>1931</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a:t>
            </a:r>
          </a:p>
        </p:txBody>
      </p:sp>
      <p:grpSp>
        <p:nvGrpSpPr>
          <p:cNvPr id="46" name="グループ化 45"/>
          <p:cNvGrpSpPr/>
          <p:nvPr/>
        </p:nvGrpSpPr>
        <p:grpSpPr>
          <a:xfrm>
            <a:off x="3609424" y="3927262"/>
            <a:ext cx="1621029" cy="1350335"/>
            <a:chOff x="5230847" y="1993806"/>
            <a:chExt cx="1389672" cy="1234542"/>
          </a:xfrm>
        </p:grpSpPr>
        <p:pic>
          <p:nvPicPr>
            <p:cNvPr id="15" name="Picture 10"/>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12410" r="7069"/>
            <a:stretch/>
          </p:blipFill>
          <p:spPr bwMode="auto">
            <a:xfrm>
              <a:off x="5230847" y="1993806"/>
              <a:ext cx="1389672" cy="988921"/>
            </a:xfrm>
            <a:prstGeom prst="rect">
              <a:avLst/>
            </a:prstGeom>
            <a:solidFill>
              <a:schemeClr val="accent1">
                <a:lumMod val="20000"/>
                <a:lumOff val="80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テキスト ボックス 17"/>
            <p:cNvSpPr txBox="1"/>
            <p:nvPr/>
          </p:nvSpPr>
          <p:spPr>
            <a:xfrm>
              <a:off x="5379889" y="3043682"/>
              <a:ext cx="1116000" cy="18466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医学系研究科</a:t>
              </a:r>
            </a:p>
          </p:txBody>
        </p:sp>
      </p:grpSp>
      <p:sp>
        <p:nvSpPr>
          <p:cNvPr id="40" name="テキスト ボックス 39"/>
          <p:cNvSpPr txBox="1"/>
          <p:nvPr/>
        </p:nvSpPr>
        <p:spPr>
          <a:xfrm>
            <a:off x="62783" y="3130185"/>
            <a:ext cx="1461231" cy="430887"/>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種痘の普及に努めた</a:t>
            </a:r>
            <a:endParaRPr kumimoji="1" lang="en-US" altLang="ja-JP" sz="11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緒方洪庵</a:t>
            </a:r>
          </a:p>
        </p:txBody>
      </p:sp>
      <p:sp>
        <p:nvSpPr>
          <p:cNvPr id="75" name="テキスト ボックス 74"/>
          <p:cNvSpPr txBox="1"/>
          <p:nvPr/>
        </p:nvSpPr>
        <p:spPr>
          <a:xfrm>
            <a:off x="6809987" y="5532273"/>
            <a:ext cx="2014136" cy="714765"/>
          </a:xfrm>
          <a:prstGeom prst="ellipse">
            <a:avLst/>
          </a:prstGeom>
          <a:solidFill>
            <a:schemeClr val="accent5">
              <a:lumMod val="75000"/>
            </a:schemeClr>
          </a:solidFill>
        </p:spPr>
        <p:txBody>
          <a:bodyPr vert="horz" wrap="non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社会との好循環が</a:t>
            </a:r>
            <a:endPar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始まっている</a:t>
            </a:r>
          </a:p>
        </p:txBody>
      </p:sp>
      <p:sp>
        <p:nvSpPr>
          <p:cNvPr id="10" name="タイトル 9"/>
          <p:cNvSpPr>
            <a:spLocks noGrp="1"/>
          </p:cNvSpPr>
          <p:nvPr>
            <p:ph type="title"/>
          </p:nvPr>
        </p:nvSpPr>
        <p:spPr/>
        <p:txBody>
          <a:bodyPr/>
          <a:lstStyle/>
          <a:p>
            <a:r>
              <a:rPr lang="ja-JP" altLang="en-US" dirty="0"/>
              <a:t>取組１－２（２</a:t>
            </a:r>
            <a:r>
              <a:rPr lang="ja-JP" altLang="en-US" dirty="0" smtClean="0"/>
              <a:t>）基礎</a:t>
            </a:r>
            <a:r>
              <a:rPr lang="ja-JP" altLang="en-US" dirty="0"/>
              <a:t>研究段階からの包括的な産学共創の</a:t>
            </a:r>
            <a:r>
              <a:rPr lang="ja-JP" altLang="en-US" dirty="0" smtClean="0"/>
              <a:t>推進</a:t>
            </a:r>
            <a:endParaRPr lang="ja-JP" altLang="en-US" dirty="0"/>
          </a:p>
        </p:txBody>
      </p:sp>
      <p:sp>
        <p:nvSpPr>
          <p:cNvPr id="11" name="スライド番号プレースホルダー 10"/>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white"/>
                </a:solidFill>
                <a:latin typeface="メイリオ"/>
                <a:ea typeface="メイリオ"/>
              </a:rPr>
              <a:t>７</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 name="二等辺三角形 1"/>
          <p:cNvSpPr/>
          <p:nvPr/>
        </p:nvSpPr>
        <p:spPr>
          <a:xfrm rot="12438275" flipH="1" flipV="1">
            <a:off x="592536" y="5345944"/>
            <a:ext cx="440505" cy="832529"/>
          </a:xfrm>
          <a:prstGeom prst="triangle">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2" name="テキスト ボックス 71"/>
          <p:cNvSpPr txBox="1"/>
          <p:nvPr/>
        </p:nvSpPr>
        <p:spPr>
          <a:xfrm>
            <a:off x="161995" y="6022934"/>
            <a:ext cx="2507166" cy="534872"/>
          </a:xfrm>
          <a:prstGeom prst="roundRect">
            <a:avLst>
              <a:gd name="adj" fmla="val 11799"/>
            </a:avLst>
          </a:prstGeom>
          <a:solidFill>
            <a:schemeClr val="accent1">
              <a:lumMod val="75000"/>
            </a:schemeClr>
          </a:solidFill>
        </p:spPr>
        <p:txBody>
          <a:bodyPr wrap="non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73" name="二等辺三角形 72"/>
          <p:cNvSpPr/>
          <p:nvPr/>
        </p:nvSpPr>
        <p:spPr>
          <a:xfrm rot="5677650">
            <a:off x="3191996" y="2529435"/>
            <a:ext cx="383123" cy="660950"/>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4" name="テキスト ボックス 73"/>
          <p:cNvSpPr txBox="1"/>
          <p:nvPr/>
        </p:nvSpPr>
        <p:spPr>
          <a:xfrm>
            <a:off x="1765352" y="2529697"/>
            <a:ext cx="1458564" cy="651686"/>
          </a:xfrm>
          <a:prstGeom prst="roundRect">
            <a:avLst/>
          </a:prstGeom>
          <a:solidFill>
            <a:schemeClr val="accent5"/>
          </a:solidFill>
        </p:spPr>
        <p:txBody>
          <a:bodyPr wrap="none" l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大阪大学の</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免疫学は世界一</a:t>
            </a:r>
          </a:p>
        </p:txBody>
      </p:sp>
      <p:sp>
        <p:nvSpPr>
          <p:cNvPr id="61" name="テキスト ボックス 60"/>
          <p:cNvSpPr txBox="1"/>
          <p:nvPr/>
        </p:nvSpPr>
        <p:spPr>
          <a:xfrm>
            <a:off x="244041" y="6106481"/>
            <a:ext cx="2373377" cy="439797"/>
          </a:xfrm>
          <a:prstGeom prst="rect">
            <a:avLst/>
          </a:prstGeom>
          <a:noFill/>
        </p:spPr>
        <p:txBody>
          <a:bodyPr wrap="square" lIns="0" tIns="0" rIns="0" bIns="0" rtlCol="0" anchor="t" anchorCtr="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rPr>
              <a:t>1800</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年代半ばからの日本の近代化に貢献した多くの人材を輩出</a:t>
            </a:r>
          </a:p>
        </p:txBody>
      </p:sp>
      <p:sp>
        <p:nvSpPr>
          <p:cNvPr id="91" name="テキスト ボックス 90"/>
          <p:cNvSpPr txBox="1"/>
          <p:nvPr/>
        </p:nvSpPr>
        <p:spPr>
          <a:xfrm>
            <a:off x="16691" y="3675076"/>
            <a:ext cx="3711394"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300" normalizeH="0" baseline="0" noProof="0" dirty="0">
                <a:ln>
                  <a:noFill/>
                </a:ln>
                <a:solidFill>
                  <a:prstClr val="white"/>
                </a:solidFill>
                <a:effectLst/>
                <a:uLnTx/>
                <a:uFillTx/>
                <a:latin typeface="メイリオ"/>
                <a:ea typeface="メイリオ"/>
                <a:cs typeface="+mn-cs"/>
              </a:rPr>
              <a:t>常に医療を意識した医学研究</a:t>
            </a:r>
          </a:p>
        </p:txBody>
      </p:sp>
      <p:grpSp>
        <p:nvGrpSpPr>
          <p:cNvPr id="25" name="グループ化 24"/>
          <p:cNvGrpSpPr/>
          <p:nvPr/>
        </p:nvGrpSpPr>
        <p:grpSpPr>
          <a:xfrm>
            <a:off x="5053032" y="1094795"/>
            <a:ext cx="787190" cy="1363583"/>
            <a:chOff x="5053032" y="1094795"/>
            <a:chExt cx="787190" cy="1363583"/>
          </a:xfrm>
        </p:grpSpPr>
        <p:sp>
          <p:nvSpPr>
            <p:cNvPr id="129" name="フリーフォーム 128"/>
            <p:cNvSpPr/>
            <p:nvPr/>
          </p:nvSpPr>
          <p:spPr>
            <a:xfrm rot="13252778" flipV="1">
              <a:off x="5242898" y="1094795"/>
              <a:ext cx="597324" cy="1149396"/>
            </a:xfrm>
            <a:custGeom>
              <a:avLst/>
              <a:gdLst>
                <a:gd name="connsiteX0" fmla="*/ 696842 w 696842"/>
                <a:gd name="connsiteY0" fmla="*/ 0 h 1832808"/>
                <a:gd name="connsiteX1" fmla="*/ 617993 w 696842"/>
                <a:gd name="connsiteY1" fmla="*/ 86722 h 1832808"/>
                <a:gd name="connsiteX2" fmla="*/ 174408 w 696842"/>
                <a:gd name="connsiteY2" fmla="*/ 1470162 h 1832808"/>
                <a:gd name="connsiteX3" fmla="*/ 180508 w 696842"/>
                <a:gd name="connsiteY3" fmla="*/ 1650643 h 1832808"/>
                <a:gd name="connsiteX4" fmla="*/ 197769 w 696842"/>
                <a:gd name="connsiteY4" fmla="*/ 1819653 h 1832808"/>
                <a:gd name="connsiteX5" fmla="*/ 4399 w 696842"/>
                <a:gd name="connsiteY5" fmla="*/ 1832808 h 1832808"/>
                <a:gd name="connsiteX6" fmla="*/ 0 w 696842"/>
                <a:gd name="connsiteY6" fmla="*/ 1702095 h 1832808"/>
                <a:gd name="connsiteX7" fmla="*/ 637925 w 696842"/>
                <a:gd name="connsiteY7" fmla="*/ 43908 h 183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842" h="1832808">
                  <a:moveTo>
                    <a:pt x="696842" y="0"/>
                  </a:moveTo>
                  <a:lnTo>
                    <a:pt x="617993" y="86722"/>
                  </a:lnTo>
                  <a:cubicBezTo>
                    <a:pt x="347085" y="415554"/>
                    <a:pt x="174408" y="913198"/>
                    <a:pt x="174408" y="1470162"/>
                  </a:cubicBezTo>
                  <a:cubicBezTo>
                    <a:pt x="174408" y="1531080"/>
                    <a:pt x="176474" y="1591288"/>
                    <a:pt x="180508" y="1650643"/>
                  </a:cubicBezTo>
                  <a:lnTo>
                    <a:pt x="197769" y="1819653"/>
                  </a:lnTo>
                  <a:lnTo>
                    <a:pt x="4399" y="1832808"/>
                  </a:lnTo>
                  <a:lnTo>
                    <a:pt x="0" y="1702095"/>
                  </a:lnTo>
                  <a:cubicBezTo>
                    <a:pt x="0" y="986068"/>
                    <a:pt x="257948" y="363246"/>
                    <a:pt x="637925" y="43908"/>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1" name="二等辺三角形 130"/>
            <p:cNvSpPr/>
            <p:nvPr/>
          </p:nvSpPr>
          <p:spPr>
            <a:xfrm rot="1733636" flipH="1" flipV="1">
              <a:off x="5053032" y="2205016"/>
              <a:ext cx="451617" cy="253362"/>
            </a:xfrm>
            <a:prstGeom prst="triangle">
              <a:avLst>
                <a:gd name="adj" fmla="val 6396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63" name="テキスト ボックス 62"/>
          <p:cNvSpPr txBox="1"/>
          <p:nvPr/>
        </p:nvSpPr>
        <p:spPr>
          <a:xfrm>
            <a:off x="5252861" y="690384"/>
            <a:ext cx="911281" cy="276999"/>
          </a:xfrm>
          <a:prstGeom prst="roundRect">
            <a:avLst>
              <a:gd name="adj" fmla="val 50000"/>
            </a:avLst>
          </a:prstGeom>
          <a:solidFill>
            <a:schemeClr val="accent1">
              <a:lumMod val="20000"/>
              <a:lumOff val="80000"/>
            </a:schemeClr>
          </a:solidFill>
        </p:spPr>
        <p:txBody>
          <a:bodyPr wrap="none" lIns="0" tIns="36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大塚製薬</a:t>
            </a:r>
          </a:p>
        </p:txBody>
      </p:sp>
      <p:grpSp>
        <p:nvGrpSpPr>
          <p:cNvPr id="45" name="グループ化 44"/>
          <p:cNvGrpSpPr/>
          <p:nvPr/>
        </p:nvGrpSpPr>
        <p:grpSpPr>
          <a:xfrm>
            <a:off x="3215086" y="2485920"/>
            <a:ext cx="2370336" cy="1316315"/>
            <a:chOff x="6279145" y="2024540"/>
            <a:chExt cx="1883244" cy="1316315"/>
          </a:xfrm>
        </p:grpSpPr>
        <p:pic>
          <p:nvPicPr>
            <p:cNvPr id="16" name="図 15"/>
            <p:cNvPicPr>
              <a:picLocks noChangeAspect="1"/>
            </p:cNvPicPr>
            <p:nvPr/>
          </p:nvPicPr>
          <p:blipFill rotWithShape="1">
            <a:blip r:embed="rId7" cstate="print">
              <a:extLst>
                <a:ext uri="{28A0092B-C50C-407E-A947-70E740481C1C}">
                  <a14:useLocalDpi xmlns:a14="http://schemas.microsoft.com/office/drawing/2010/main" val="0"/>
                </a:ext>
              </a:extLst>
            </a:blip>
            <a:srcRect r="10934"/>
            <a:stretch/>
          </p:blipFill>
          <p:spPr>
            <a:xfrm>
              <a:off x="6613192" y="2024540"/>
              <a:ext cx="1185970" cy="887715"/>
            </a:xfrm>
            <a:prstGeom prst="rect">
              <a:avLst/>
            </a:prstGeom>
          </p:spPr>
        </p:pic>
        <p:sp>
          <p:nvSpPr>
            <p:cNvPr id="19" name="テキスト ボックス 18"/>
            <p:cNvSpPr txBox="1"/>
            <p:nvPr/>
          </p:nvSpPr>
          <p:spPr>
            <a:xfrm>
              <a:off x="6279145" y="2971523"/>
              <a:ext cx="1883244" cy="36933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免疫学フロンティア</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研究センター（</a:t>
              </a:r>
              <a:r>
                <a:rPr kumimoji="1" lang="en-US" altLang="ja-JP" sz="1200" b="1" i="0" u="none" strike="noStrike" kern="1200" cap="none" spc="0" normalizeH="0" baseline="0" noProof="0" dirty="0" err="1">
                  <a:ln>
                    <a:noFill/>
                  </a:ln>
                  <a:solidFill>
                    <a:prstClr val="white"/>
                  </a:solidFill>
                  <a:effectLst/>
                  <a:uLnTx/>
                  <a:uFillTx/>
                  <a:latin typeface="メイリオ"/>
                  <a:ea typeface="メイリオ"/>
                  <a:cs typeface="+mn-cs"/>
                </a:rPr>
                <a:t>IFReC</a:t>
              </a: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p:txBody>
        </p:sp>
      </p:grpSp>
      <p:pic>
        <p:nvPicPr>
          <p:cNvPr id="89" name="図 88" descr="名称未設定-7.jpg"/>
          <p:cNvPicPr>
            <a:picLocks noChangeAspect="1"/>
          </p:cNvPicPr>
          <p:nvPr/>
        </p:nvPicPr>
        <p:blipFill rotWithShape="1">
          <a:blip r:embed="rId8" cstate="print"/>
          <a:srcRect l="12675" r="13551"/>
          <a:stretch/>
        </p:blipFill>
        <p:spPr>
          <a:xfrm>
            <a:off x="6711800" y="3507515"/>
            <a:ext cx="2112323" cy="1981180"/>
          </a:xfrm>
          <a:prstGeom prst="rect">
            <a:avLst/>
          </a:prstGeom>
          <a:noFill/>
          <a:ln>
            <a:noFill/>
          </a:ln>
        </p:spPr>
      </p:pic>
      <p:sp>
        <p:nvSpPr>
          <p:cNvPr id="20" name="角丸四角形 19"/>
          <p:cNvSpPr/>
          <p:nvPr/>
        </p:nvSpPr>
        <p:spPr>
          <a:xfrm>
            <a:off x="6604774" y="2501791"/>
            <a:ext cx="2370192" cy="821781"/>
          </a:xfrm>
          <a:prstGeom prst="roundRect">
            <a:avLst/>
          </a:prstGeom>
          <a:solidFill>
            <a:schemeClr val="accent2">
              <a:lumMod val="40000"/>
              <a:lumOff val="60000"/>
              <a:alpha val="8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4" name="テキスト ボックス 63"/>
          <p:cNvSpPr txBox="1"/>
          <p:nvPr/>
        </p:nvSpPr>
        <p:spPr>
          <a:xfrm>
            <a:off x="6626654" y="2583464"/>
            <a:ext cx="2377753" cy="715694"/>
          </a:xfrm>
          <a:prstGeom prst="roundRect">
            <a:avLst>
              <a:gd name="adj" fmla="val 8606"/>
            </a:avLst>
          </a:prstGeom>
          <a:noFill/>
        </p:spPr>
        <p:txBody>
          <a:bodyPr wrap="square" lIns="72000" tIns="36000" rIns="7200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基礎研究を支援する</a:t>
            </a:r>
            <a:r>
              <a:rPr kumimoji="1" lang="en-US" altLang="ja-JP" sz="1400" b="1" i="0" u="none" strike="noStrike" kern="1200" cap="none" spc="0" normalizeH="0" baseline="0" noProof="0" dirty="0">
                <a:ln>
                  <a:noFill/>
                </a:ln>
                <a:solidFill>
                  <a:srgbClr val="C00000"/>
                </a:solidFill>
                <a:effectLst/>
                <a:uLnTx/>
                <a:uFillTx/>
                <a:latin typeface="メイリオ"/>
                <a:ea typeface="メイリオ"/>
                <a:cs typeface="+mn-cs"/>
              </a:rPr>
              <a:t>10</a:t>
            </a:r>
            <a:r>
              <a:rPr kumimoji="1" lang="ja-JP" altLang="en-US" sz="1400" b="1" i="0" u="none" strike="noStrike" kern="1200" cap="none" spc="0" normalizeH="0" baseline="0" noProof="0" dirty="0">
                <a:ln>
                  <a:noFill/>
                </a:ln>
                <a:solidFill>
                  <a:srgbClr val="C00000"/>
                </a:solidFill>
                <a:effectLst/>
                <a:uLnTx/>
                <a:uFillTx/>
                <a:latin typeface="メイリオ"/>
                <a:ea typeface="メイリオ"/>
                <a:cs typeface="+mn-cs"/>
              </a:rPr>
              <a:t>年間</a:t>
            </a:r>
            <a:r>
              <a:rPr kumimoji="1" lang="en-US" altLang="ja-JP" sz="1400" b="1" i="0" u="none" strike="noStrike" kern="1200" cap="none" spc="0" normalizeH="0" baseline="0" noProof="0" dirty="0">
                <a:ln>
                  <a:noFill/>
                </a:ln>
                <a:solidFill>
                  <a:srgbClr val="C00000"/>
                </a:solidFill>
                <a:effectLst/>
                <a:uLnTx/>
                <a:uFillTx/>
                <a:latin typeface="メイリオ"/>
                <a:ea typeface="メイリオ"/>
                <a:cs typeface="+mn-cs"/>
              </a:rPr>
              <a:t>100</a:t>
            </a:r>
            <a:r>
              <a:rPr kumimoji="1" lang="ja-JP" altLang="en-US" sz="1400" b="1" i="0" u="none" strike="noStrike" kern="1200" cap="none" spc="0" normalizeH="0" baseline="0" noProof="0" dirty="0">
                <a:ln>
                  <a:noFill/>
                </a:ln>
                <a:solidFill>
                  <a:srgbClr val="C00000"/>
                </a:solidFill>
                <a:effectLst/>
                <a:uLnTx/>
                <a:uFillTx/>
                <a:latin typeface="メイリオ"/>
                <a:ea typeface="メイリオ"/>
                <a:cs typeface="+mn-cs"/>
              </a:rPr>
              <a:t>億円の組織対組織の共同研究契約を締結</a:t>
            </a:r>
          </a:p>
        </p:txBody>
      </p:sp>
      <p:grpSp>
        <p:nvGrpSpPr>
          <p:cNvPr id="8" name="グループ化 7"/>
          <p:cNvGrpSpPr/>
          <p:nvPr/>
        </p:nvGrpSpPr>
        <p:grpSpPr>
          <a:xfrm>
            <a:off x="1173642" y="921170"/>
            <a:ext cx="994085" cy="1428429"/>
            <a:chOff x="4195887" y="546788"/>
            <a:chExt cx="761833" cy="1111999"/>
          </a:xfrm>
        </p:grpSpPr>
        <p:pic>
          <p:nvPicPr>
            <p:cNvPr id="29" name="図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95887" y="546788"/>
              <a:ext cx="761833" cy="887496"/>
            </a:xfrm>
            <a:prstGeom prst="rect">
              <a:avLst/>
            </a:prstGeom>
          </p:spPr>
        </p:pic>
        <p:sp>
          <p:nvSpPr>
            <p:cNvPr id="30" name="テキスト ボックス 29"/>
            <p:cNvSpPr txBox="1"/>
            <p:nvPr/>
          </p:nvSpPr>
          <p:spPr>
            <a:xfrm>
              <a:off x="4270803" y="1489510"/>
              <a:ext cx="612000" cy="1692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岸本忠三</a:t>
              </a:r>
            </a:p>
          </p:txBody>
        </p:sp>
      </p:grpSp>
      <p:grpSp>
        <p:nvGrpSpPr>
          <p:cNvPr id="41" name="グループ化 40"/>
          <p:cNvGrpSpPr/>
          <p:nvPr/>
        </p:nvGrpSpPr>
        <p:grpSpPr>
          <a:xfrm>
            <a:off x="4357766" y="921170"/>
            <a:ext cx="968114" cy="1428429"/>
            <a:chOff x="6678397" y="546788"/>
            <a:chExt cx="741930" cy="1111999"/>
          </a:xfrm>
        </p:grpSpPr>
        <p:pic>
          <p:nvPicPr>
            <p:cNvPr id="26" name="図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8397" y="546788"/>
              <a:ext cx="741930" cy="885138"/>
            </a:xfrm>
            <a:prstGeom prst="rect">
              <a:avLst/>
            </a:prstGeom>
          </p:spPr>
        </p:pic>
        <p:sp>
          <p:nvSpPr>
            <p:cNvPr id="31" name="テキスト ボックス 30"/>
            <p:cNvSpPr txBox="1"/>
            <p:nvPr/>
          </p:nvSpPr>
          <p:spPr>
            <a:xfrm>
              <a:off x="6743362" y="1489510"/>
              <a:ext cx="612000" cy="1692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審良静男</a:t>
              </a:r>
            </a:p>
          </p:txBody>
        </p:sp>
      </p:grpSp>
      <p:grpSp>
        <p:nvGrpSpPr>
          <p:cNvPr id="12" name="グループ化 11"/>
          <p:cNvGrpSpPr/>
          <p:nvPr/>
        </p:nvGrpSpPr>
        <p:grpSpPr>
          <a:xfrm>
            <a:off x="3311143" y="919087"/>
            <a:ext cx="992059" cy="1428429"/>
            <a:chOff x="5809166" y="546788"/>
            <a:chExt cx="760281" cy="1111999"/>
          </a:xfrm>
        </p:grpSpPr>
        <p:pic>
          <p:nvPicPr>
            <p:cNvPr id="27" name="図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09166" y="546788"/>
              <a:ext cx="760281" cy="888408"/>
            </a:xfrm>
            <a:prstGeom prst="rect">
              <a:avLst/>
            </a:prstGeom>
          </p:spPr>
        </p:pic>
        <p:sp>
          <p:nvSpPr>
            <p:cNvPr id="32" name="テキスト ボックス 31"/>
            <p:cNvSpPr txBox="1"/>
            <p:nvPr/>
          </p:nvSpPr>
          <p:spPr>
            <a:xfrm>
              <a:off x="5883306" y="1489510"/>
              <a:ext cx="612000" cy="1692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坂口志文</a:t>
              </a:r>
            </a:p>
          </p:txBody>
        </p:sp>
      </p:grpSp>
      <p:grpSp>
        <p:nvGrpSpPr>
          <p:cNvPr id="9" name="グループ化 8"/>
          <p:cNvGrpSpPr/>
          <p:nvPr/>
        </p:nvGrpSpPr>
        <p:grpSpPr>
          <a:xfrm>
            <a:off x="2231225" y="921170"/>
            <a:ext cx="1007031" cy="1428429"/>
            <a:chOff x="4962936" y="546788"/>
            <a:chExt cx="771755" cy="1111999"/>
          </a:xfrm>
        </p:grpSpPr>
        <p:pic>
          <p:nvPicPr>
            <p:cNvPr id="28" name="図 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62936" y="546788"/>
              <a:ext cx="771755" cy="887496"/>
            </a:xfrm>
            <a:prstGeom prst="rect">
              <a:avLst/>
            </a:prstGeom>
          </p:spPr>
        </p:pic>
        <p:sp>
          <p:nvSpPr>
            <p:cNvPr id="33" name="テキスト ボックス 32"/>
            <p:cNvSpPr txBox="1"/>
            <p:nvPr/>
          </p:nvSpPr>
          <p:spPr>
            <a:xfrm>
              <a:off x="5042813" y="1489510"/>
              <a:ext cx="612000" cy="16927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rPr>
                <a:t>長田重一</a:t>
              </a:r>
            </a:p>
          </p:txBody>
        </p:sp>
      </p:grpSp>
      <p:sp>
        <p:nvSpPr>
          <p:cNvPr id="22" name="正方形/長方形 21"/>
          <p:cNvSpPr/>
          <p:nvPr/>
        </p:nvSpPr>
        <p:spPr>
          <a:xfrm>
            <a:off x="1304742" y="476672"/>
            <a:ext cx="382349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国際</a:t>
            </a: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的な賞（ガードナー国際賞、クラフォード賞</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、日本国際賞</a:t>
            </a:r>
            <a:r>
              <a:rPr kumimoji="1" lang="ja-JP" altLang="ja-JP" sz="1200" b="1" i="0" u="none" strike="noStrike" kern="1200" cap="none" spc="0" normalizeH="0" baseline="0" noProof="0" dirty="0">
                <a:ln>
                  <a:noFill/>
                </a:ln>
                <a:solidFill>
                  <a:prstClr val="black"/>
                </a:solidFill>
                <a:effectLst/>
                <a:uLnTx/>
                <a:uFillTx/>
                <a:latin typeface="メイリオ"/>
                <a:ea typeface="メイリオ"/>
                <a:cs typeface="Arial" panose="020B0604020202020204" pitchFamily="34" charset="0"/>
              </a:rPr>
              <a:t>等）を受賞した著名な研究者集団</a:t>
            </a:r>
            <a:endPar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47" name="グループ化 46"/>
          <p:cNvGrpSpPr/>
          <p:nvPr/>
        </p:nvGrpSpPr>
        <p:grpSpPr>
          <a:xfrm>
            <a:off x="3481531" y="5318498"/>
            <a:ext cx="1823151" cy="1397248"/>
            <a:chOff x="3708648" y="1943607"/>
            <a:chExt cx="1548000" cy="1397248"/>
          </a:xfrm>
        </p:grpSpPr>
        <p:pic>
          <p:nvPicPr>
            <p:cNvPr id="13" name="図 12"/>
            <p:cNvPicPr>
              <a:picLocks noChangeAspect="1"/>
            </p:cNvPicPr>
            <p:nvPr/>
          </p:nvPicPr>
          <p:blipFill rotWithShape="1">
            <a:blip r:embed="rId13"/>
            <a:srcRect r="2764" b="10854"/>
            <a:stretch/>
          </p:blipFill>
          <p:spPr>
            <a:xfrm>
              <a:off x="3806747" y="1943607"/>
              <a:ext cx="1351802" cy="926748"/>
            </a:xfrm>
            <a:prstGeom prst="rect">
              <a:avLst/>
            </a:prstGeom>
            <a:solidFill>
              <a:schemeClr val="accent1">
                <a:lumMod val="20000"/>
                <a:lumOff val="80000"/>
              </a:schemeClr>
            </a:solidFill>
          </p:spPr>
        </p:pic>
        <p:sp>
          <p:nvSpPr>
            <p:cNvPr id="17" name="テキスト ボックス 16"/>
            <p:cNvSpPr txBox="1"/>
            <p:nvPr/>
          </p:nvSpPr>
          <p:spPr>
            <a:xfrm>
              <a:off x="3708648" y="2971523"/>
              <a:ext cx="1548000" cy="369332"/>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医学部附属病院</a:t>
              </a:r>
              <a:endParaRPr kumimoji="1" lang="en-US" altLang="ja-JP" sz="1200" b="1" i="0" u="none" strike="noStrike" kern="1200" cap="none" spc="0" normalizeH="0" baseline="0" noProof="0" dirty="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（臨床研究中核病院）</a:t>
              </a:r>
            </a:p>
          </p:txBody>
        </p:sp>
      </p:grpSp>
      <p:grpSp>
        <p:nvGrpSpPr>
          <p:cNvPr id="43" name="グループ化 42"/>
          <p:cNvGrpSpPr/>
          <p:nvPr/>
        </p:nvGrpSpPr>
        <p:grpSpPr>
          <a:xfrm>
            <a:off x="6165832" y="690192"/>
            <a:ext cx="2928607" cy="1726262"/>
            <a:chOff x="5243279" y="1312612"/>
            <a:chExt cx="2928607" cy="1793561"/>
          </a:xfrm>
        </p:grpSpPr>
        <p:sp>
          <p:nvSpPr>
            <p:cNvPr id="127" name="角丸四角形 126"/>
            <p:cNvSpPr/>
            <p:nvPr/>
          </p:nvSpPr>
          <p:spPr>
            <a:xfrm>
              <a:off x="5261523" y="1420082"/>
              <a:ext cx="2847574" cy="1686091"/>
            </a:xfrm>
            <a:prstGeom prst="roundRect">
              <a:avLst>
                <a:gd name="adj" fmla="val 5500"/>
              </a:avLst>
            </a:prstGeom>
            <a:solidFill>
              <a:schemeClr val="bg1">
                <a:alpha val="8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49" name="グループ化 48"/>
            <p:cNvGrpSpPr/>
            <p:nvPr/>
          </p:nvGrpSpPr>
          <p:grpSpPr>
            <a:xfrm>
              <a:off x="5544427" y="1548374"/>
              <a:ext cx="2507986" cy="1540117"/>
              <a:chOff x="1019041" y="5868000"/>
              <a:chExt cx="1754993" cy="1123699"/>
            </a:xfrm>
          </p:grpSpPr>
          <p:sp>
            <p:nvSpPr>
              <p:cNvPr id="50" name="テキスト ボックス 29"/>
              <p:cNvSpPr txBox="1">
                <a:spLocks noChangeArrowheads="1"/>
              </p:cNvSpPr>
              <p:nvPr/>
            </p:nvSpPr>
            <p:spPr bwMode="auto">
              <a:xfrm>
                <a:off x="1224001" y="5868000"/>
                <a:ext cx="1550033" cy="828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Autofit/>
              </a:bodyPr>
              <a:lstStyle>
                <a:lvl1pPr eaLnBrk="0" hangingPunct="0">
                  <a:defRPr kumimoji="1">
                    <a:solidFill>
                      <a:schemeClr val="tx1"/>
                    </a:solidFill>
                    <a:latin typeface="Calibri" pitchFamily="34" charset="0"/>
                    <a:ea typeface="ＭＳ Ｐゴシック" charset="-128"/>
                  </a:defRPr>
                </a:lvl1pPr>
                <a:lvl2pPr marL="742950" indent="-285750" eaLnBrk="0" hangingPunct="0">
                  <a:defRPr kumimoji="1">
                    <a:solidFill>
                      <a:schemeClr val="tx1"/>
                    </a:solidFill>
                    <a:latin typeface="Calibri" pitchFamily="34" charset="0"/>
                    <a:ea typeface="ＭＳ Ｐゴシック" charset="-128"/>
                  </a:defRPr>
                </a:lvl2pPr>
                <a:lvl3pPr marL="1143000" indent="-228600" eaLnBrk="0" hangingPunct="0">
                  <a:defRPr kumimoji="1">
                    <a:solidFill>
                      <a:schemeClr val="tx1"/>
                    </a:solidFill>
                    <a:latin typeface="Calibri" pitchFamily="34" charset="0"/>
                    <a:ea typeface="ＭＳ Ｐゴシック" charset="-128"/>
                  </a:defRPr>
                </a:lvl3pPr>
                <a:lvl4pPr marL="1600200" indent="-228600" eaLnBrk="0" hangingPunct="0">
                  <a:defRPr kumimoji="1">
                    <a:solidFill>
                      <a:schemeClr val="tx1"/>
                    </a:solidFill>
                    <a:latin typeface="Calibri" pitchFamily="34" charset="0"/>
                    <a:ea typeface="ＭＳ Ｐゴシック" charset="-128"/>
                  </a:defRPr>
                </a:lvl4pPr>
                <a:lvl5pPr marL="2057400" indent="-228600" eaLnBrk="0" hangingPunct="0">
                  <a:defRPr kumimoji="1">
                    <a:solidFill>
                      <a:schemeClr val="tx1"/>
                    </a:solidFill>
                    <a:latin typeface="Calibri" pitchFamily="34" charset="0"/>
                    <a:ea typeface="ＭＳ Ｐゴシック" charset="-128"/>
                  </a:defRPr>
                </a:lvl5pPr>
                <a:lvl6pPr marL="2514600" indent="-228600" eaLnBrk="0" fontAlgn="base" hangingPunct="0">
                  <a:spcBef>
                    <a:spcPct val="0"/>
                  </a:spcBef>
                  <a:spcAft>
                    <a:spcPct val="0"/>
                  </a:spcAft>
                  <a:defRPr kumimoji="1">
                    <a:solidFill>
                      <a:schemeClr val="tx1"/>
                    </a:solidFill>
                    <a:latin typeface="Calibri" pitchFamily="34" charset="0"/>
                    <a:ea typeface="ＭＳ Ｐゴシック" charset="-128"/>
                  </a:defRPr>
                </a:lvl6pPr>
                <a:lvl7pPr marL="2971800" indent="-228600" eaLnBrk="0" fontAlgn="base" hangingPunct="0">
                  <a:spcBef>
                    <a:spcPct val="0"/>
                  </a:spcBef>
                  <a:spcAft>
                    <a:spcPct val="0"/>
                  </a:spcAft>
                  <a:defRPr kumimoji="1">
                    <a:solidFill>
                      <a:schemeClr val="tx1"/>
                    </a:solidFill>
                    <a:latin typeface="Calibri" pitchFamily="34" charset="0"/>
                    <a:ea typeface="ＭＳ Ｐゴシック" charset="-128"/>
                  </a:defRPr>
                </a:lvl7pPr>
                <a:lvl8pPr marL="3429000" indent="-228600" eaLnBrk="0" fontAlgn="base" hangingPunct="0">
                  <a:spcBef>
                    <a:spcPct val="0"/>
                  </a:spcBef>
                  <a:spcAft>
                    <a:spcPct val="0"/>
                  </a:spcAft>
                  <a:defRPr kumimoji="1">
                    <a:solidFill>
                      <a:schemeClr val="tx1"/>
                    </a:solidFill>
                    <a:latin typeface="Calibri" pitchFamily="34" charset="0"/>
                    <a:ea typeface="ＭＳ Ｐゴシック" charset="-128"/>
                  </a:defRPr>
                </a:lvl8pPr>
                <a:lvl9pPr marL="3886200" indent="-228600" eaLnBrk="0" fontAlgn="base" hangingPunct="0">
                  <a:spcBef>
                    <a:spcPct val="0"/>
                  </a:spcBef>
                  <a:spcAft>
                    <a:spcPct val="0"/>
                  </a:spcAft>
                  <a:defRPr kumimoji="1">
                    <a:solidFill>
                      <a:schemeClr val="tx1"/>
                    </a:solidFill>
                    <a:latin typeface="Calibri" pitchFamily="34" charset="0"/>
                    <a:ea typeface="ＭＳ Ｐゴシック" charset="-128"/>
                  </a:defRPr>
                </a:lvl9pPr>
              </a:lstStyle>
              <a:p>
                <a:pPr marL="0" marR="0" lvl="0" indent="0" algn="l" defTabSz="844083" rtl="0" eaLnBrk="1" fontAlgn="auto" latinLnBrk="0" hangingPunct="1">
                  <a:lnSpc>
                    <a:spcPct val="100000"/>
                  </a:lnSpc>
                  <a:spcBef>
                    <a:spcPts val="0"/>
                  </a:spcBef>
                  <a:spcAft>
                    <a:spcPts val="0"/>
                  </a:spcAft>
                  <a:buClrTx/>
                  <a:buSzTx/>
                  <a:buFontTx/>
                  <a:buNone/>
                  <a:tabLst/>
                  <a:defRPr/>
                </a:pPr>
                <a:endParaRPr kumimoji="1" lang="ja-JP" altLang="en-US" sz="1662" b="1" i="0" u="none" strike="noStrike" kern="1200" cap="none" spc="0" normalizeH="0" baseline="0" noProof="0">
                  <a:ln>
                    <a:noFill/>
                  </a:ln>
                  <a:solidFill>
                    <a:prstClr val="black"/>
                  </a:solidFill>
                  <a:effectLst/>
                  <a:uLnTx/>
                  <a:uFillTx/>
                  <a:latin typeface="Calibri" pitchFamily="34" charset="0"/>
                  <a:ea typeface="ＭＳ Ｐゴシック" charset="-128"/>
                  <a:cs typeface="+mn-cs"/>
                </a:endParaRPr>
              </a:p>
            </p:txBody>
          </p:sp>
          <p:pic>
            <p:nvPicPr>
              <p:cNvPr id="54" name="Picture 106"/>
              <p:cNvPicPr>
                <a:picLocks noChangeAspect="1" noChangeArrowheads="1"/>
              </p:cNvPicPr>
              <p:nvPr/>
            </p:nvPicPr>
            <p:blipFill rotWithShape="1">
              <a:blip r:embed="rId14">
                <a:extLst>
                  <a:ext uri="{28A0092B-C50C-407E-A947-70E740481C1C}">
                    <a14:useLocalDpi xmlns:a14="http://schemas.microsoft.com/office/drawing/2010/main" val="0"/>
                  </a:ext>
                </a:extLst>
              </a:blip>
              <a:srcRect r="7796"/>
              <a:stretch/>
            </p:blipFill>
            <p:spPr bwMode="auto">
              <a:xfrm>
                <a:off x="1884154" y="5958450"/>
                <a:ext cx="690836" cy="5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正方形/長方形 101"/>
              <p:cNvSpPr>
                <a:spLocks noChangeArrowheads="1"/>
              </p:cNvSpPr>
              <p:nvPr/>
            </p:nvSpPr>
            <p:spPr bwMode="auto">
              <a:xfrm>
                <a:off x="1019041" y="6791642"/>
                <a:ext cx="677137" cy="20005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p>
                <a:pPr marL="0" marR="0" lvl="0" indent="0" algn="l" defTabSz="422041"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Calibri"/>
                    <a:ea typeface="ＭＳ Ｐゴシック" panose="020B0600070205080204" pitchFamily="50" charset="-128"/>
                    <a:cs typeface="+mn-cs"/>
                  </a:rPr>
                  <a:t>アクテムラ</a:t>
                </a:r>
                <a:r>
                  <a:rPr kumimoji="1" lang="en-US" altLang="ja-JP" sz="1050" b="1" i="0" u="none" strike="noStrike" kern="1200" cap="none" spc="0" normalizeH="0" baseline="0" noProof="0" dirty="0">
                    <a:ln>
                      <a:noFill/>
                    </a:ln>
                    <a:solidFill>
                      <a:prstClr val="black"/>
                    </a:solidFill>
                    <a:effectLst/>
                    <a:uLnTx/>
                    <a:uFillTx/>
                    <a:latin typeface="Times New Roman" pitchFamily="18" charset="0"/>
                    <a:ea typeface="ＭＳ Ｐゴシック" panose="020B0600070205080204" pitchFamily="50" charset="-128"/>
                    <a:cs typeface="Times New Roman" pitchFamily="18" charset="0"/>
                  </a:rPr>
                  <a:t>®</a:t>
                </a:r>
              </a:p>
            </p:txBody>
          </p:sp>
        </p:grpSp>
        <p:sp>
          <p:nvSpPr>
            <p:cNvPr id="59" name="テキスト ボックス 58"/>
            <p:cNvSpPr txBox="1"/>
            <p:nvPr/>
          </p:nvSpPr>
          <p:spPr>
            <a:xfrm>
              <a:off x="6471643" y="2532788"/>
              <a:ext cx="1700243" cy="4847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rPr>
                <a:t>関節リウマチ薬</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rPr>
                <a:t>（ブロックバスター）</a:t>
              </a:r>
              <a:endParaRPr kumimoji="1" lang="en-US" altLang="ja-JP" sz="105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rPr>
                <a:t>患者数</a:t>
              </a:r>
              <a:r>
                <a:rPr kumimoji="1" lang="en-US" altLang="ja-JP" sz="1050" b="1" i="0" u="none" strike="noStrike" kern="1200" cap="none" spc="0" normalizeH="0" baseline="0" noProof="0" dirty="0">
                  <a:ln>
                    <a:noFill/>
                  </a:ln>
                  <a:solidFill>
                    <a:prstClr val="black"/>
                  </a:solidFill>
                  <a:effectLst/>
                  <a:uLnTx/>
                  <a:uFillTx/>
                  <a:latin typeface="メイリオ"/>
                  <a:ea typeface="メイリオ"/>
                  <a:cs typeface="+mn-cs"/>
                </a:rPr>
                <a:t>7,000</a:t>
              </a:r>
              <a:r>
                <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rPr>
                <a:t>万人（推定）</a:t>
              </a:r>
            </a:p>
          </p:txBody>
        </p:sp>
        <p:sp>
          <p:nvSpPr>
            <p:cNvPr id="126" name="テキスト ボックス 125"/>
            <p:cNvSpPr txBox="1"/>
            <p:nvPr/>
          </p:nvSpPr>
          <p:spPr>
            <a:xfrm>
              <a:off x="5683632" y="1312612"/>
              <a:ext cx="1853952" cy="246223"/>
            </a:xfrm>
            <a:prstGeom prst="roundRect">
              <a:avLst>
                <a:gd name="adj" fmla="val 50000"/>
              </a:avLst>
            </a:prstGeom>
            <a:solidFill>
              <a:srgbClr val="FFC000"/>
            </a:solidFill>
            <a:ln w="34925">
              <a:noFill/>
            </a:ln>
          </p:spPr>
          <p:style>
            <a:lnRef idx="2">
              <a:schemeClr val="accent6"/>
            </a:lnRef>
            <a:fillRef idx="1">
              <a:schemeClr val="lt1"/>
            </a:fillRef>
            <a:effectRef idx="0">
              <a:schemeClr val="accent6"/>
            </a:effectRef>
            <a:fontRef idx="minor">
              <a:schemeClr val="dk1"/>
            </a:fontRef>
          </p:style>
          <p:txBody>
            <a:bodyPr wrap="none" lIns="108000" tIns="36000" rIns="108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インターロイキン－６</a:t>
              </a:r>
            </a:p>
          </p:txBody>
        </p:sp>
        <p:sp>
          <p:nvSpPr>
            <p:cNvPr id="106" name="Oval 109"/>
            <p:cNvSpPr>
              <a:spLocks noChangeAspect="1" noChangeArrowheads="1"/>
            </p:cNvSpPr>
            <p:nvPr/>
          </p:nvSpPr>
          <p:spPr bwMode="auto">
            <a:xfrm>
              <a:off x="5384067" y="1566970"/>
              <a:ext cx="772713" cy="741091"/>
            </a:xfrm>
            <a:prstGeom prst="ellipse">
              <a:avLst/>
            </a:prstGeom>
            <a:gradFill rotWithShape="1">
              <a:gsLst>
                <a:gs pos="0">
                  <a:schemeClr val="bg1"/>
                </a:gs>
                <a:gs pos="100000">
                  <a:srgbClr val="FCF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nchor="ctr">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endParaRPr kumimoji="1" lang="ja-JP" altLang="en-US" sz="554" b="1" i="0" u="none" strike="noStrike" kern="1200" cap="none" spc="0" normalizeH="0" baseline="0" noProof="0" dirty="0">
                <a:ln>
                  <a:noFill/>
                </a:ln>
                <a:solidFill>
                  <a:prstClr val="black"/>
                </a:solidFill>
                <a:effectLst/>
                <a:uLnTx/>
                <a:uFillTx/>
                <a:latin typeface="ＭＳ Ｐゴシック" charset="-128"/>
                <a:ea typeface="ＭＳ Ｐゴシック" panose="020B0600070205080204" pitchFamily="50" charset="-128"/>
                <a:cs typeface="+mn-cs"/>
              </a:endParaRPr>
            </a:p>
          </p:txBody>
        </p:sp>
        <p:sp>
          <p:nvSpPr>
            <p:cNvPr id="110" name="テキスト ボックス 109"/>
            <p:cNvSpPr txBox="1"/>
            <p:nvPr/>
          </p:nvSpPr>
          <p:spPr>
            <a:xfrm>
              <a:off x="5243279" y="1793278"/>
              <a:ext cx="1068337" cy="270649"/>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中外</a:t>
              </a: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製薬</a:t>
              </a:r>
            </a:p>
          </p:txBody>
        </p:sp>
        <p:pic>
          <p:nvPicPr>
            <p:cNvPr id="111" name="Picture 11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1129"/>
            <a:stretch/>
          </p:blipFill>
          <p:spPr bwMode="auto">
            <a:xfrm>
              <a:off x="5576980" y="2300975"/>
              <a:ext cx="772267" cy="538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グループ化 20"/>
          <p:cNvGrpSpPr/>
          <p:nvPr/>
        </p:nvGrpSpPr>
        <p:grpSpPr>
          <a:xfrm>
            <a:off x="5297299" y="1901654"/>
            <a:ext cx="1363372" cy="937946"/>
            <a:chOff x="5297299" y="1901654"/>
            <a:chExt cx="1363372" cy="937946"/>
          </a:xfrm>
        </p:grpSpPr>
        <p:sp>
          <p:nvSpPr>
            <p:cNvPr id="130" name="二等辺三角形 129"/>
            <p:cNvSpPr/>
            <p:nvPr/>
          </p:nvSpPr>
          <p:spPr>
            <a:xfrm rot="15434773" flipH="1">
              <a:off x="5261381" y="2546197"/>
              <a:ext cx="329321" cy="257485"/>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8" name="フリーフォーム 127"/>
            <p:cNvSpPr/>
            <p:nvPr/>
          </p:nvSpPr>
          <p:spPr>
            <a:xfrm rot="4092344" flipH="1">
              <a:off x="5733077" y="1574270"/>
              <a:ext cx="600210" cy="1254978"/>
            </a:xfrm>
            <a:custGeom>
              <a:avLst/>
              <a:gdLst>
                <a:gd name="connsiteX0" fmla="*/ 696842 w 696842"/>
                <a:gd name="connsiteY0" fmla="*/ 0 h 1832808"/>
                <a:gd name="connsiteX1" fmla="*/ 617993 w 696842"/>
                <a:gd name="connsiteY1" fmla="*/ 86722 h 1832808"/>
                <a:gd name="connsiteX2" fmla="*/ 174408 w 696842"/>
                <a:gd name="connsiteY2" fmla="*/ 1470162 h 1832808"/>
                <a:gd name="connsiteX3" fmla="*/ 180508 w 696842"/>
                <a:gd name="connsiteY3" fmla="*/ 1650643 h 1832808"/>
                <a:gd name="connsiteX4" fmla="*/ 197769 w 696842"/>
                <a:gd name="connsiteY4" fmla="*/ 1819653 h 1832808"/>
                <a:gd name="connsiteX5" fmla="*/ 4399 w 696842"/>
                <a:gd name="connsiteY5" fmla="*/ 1832808 h 1832808"/>
                <a:gd name="connsiteX6" fmla="*/ 0 w 696842"/>
                <a:gd name="connsiteY6" fmla="*/ 1702095 h 1832808"/>
                <a:gd name="connsiteX7" fmla="*/ 637925 w 696842"/>
                <a:gd name="connsiteY7" fmla="*/ 43908 h 183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842" h="1832808">
                  <a:moveTo>
                    <a:pt x="696842" y="0"/>
                  </a:moveTo>
                  <a:lnTo>
                    <a:pt x="617993" y="86722"/>
                  </a:lnTo>
                  <a:cubicBezTo>
                    <a:pt x="347085" y="415554"/>
                    <a:pt x="174408" y="913198"/>
                    <a:pt x="174408" y="1470162"/>
                  </a:cubicBezTo>
                  <a:cubicBezTo>
                    <a:pt x="174408" y="1531080"/>
                    <a:pt x="176474" y="1591288"/>
                    <a:pt x="180508" y="1650643"/>
                  </a:cubicBezTo>
                  <a:lnTo>
                    <a:pt x="197769" y="1819653"/>
                  </a:lnTo>
                  <a:lnTo>
                    <a:pt x="4399" y="1832808"/>
                  </a:lnTo>
                  <a:lnTo>
                    <a:pt x="0" y="1702095"/>
                  </a:lnTo>
                  <a:cubicBezTo>
                    <a:pt x="0" y="986068"/>
                    <a:pt x="257948" y="363246"/>
                    <a:pt x="637925" y="43908"/>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grpSp>
        <p:nvGrpSpPr>
          <p:cNvPr id="34" name="グループ化 33"/>
          <p:cNvGrpSpPr/>
          <p:nvPr/>
        </p:nvGrpSpPr>
        <p:grpSpPr>
          <a:xfrm>
            <a:off x="5072875" y="1465933"/>
            <a:ext cx="1412126" cy="1008399"/>
            <a:chOff x="5072875" y="1465933"/>
            <a:chExt cx="1412126" cy="1008399"/>
          </a:xfrm>
        </p:grpSpPr>
        <p:sp>
          <p:nvSpPr>
            <p:cNvPr id="104" name="二等辺三角形 103"/>
            <p:cNvSpPr/>
            <p:nvPr/>
          </p:nvSpPr>
          <p:spPr>
            <a:xfrm rot="15381307" flipV="1">
              <a:off x="6187970" y="1523270"/>
              <a:ext cx="354367" cy="239694"/>
            </a:xfrm>
            <a:prstGeom prst="triangle">
              <a:avLst/>
            </a:prstGeom>
            <a:solidFill>
              <a:srgbClr val="ECB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5" name="フリーフォーム 104"/>
            <p:cNvSpPr/>
            <p:nvPr/>
          </p:nvSpPr>
          <p:spPr>
            <a:xfrm rot="4038878" flipV="1">
              <a:off x="5423756" y="1477592"/>
              <a:ext cx="645859" cy="1347622"/>
            </a:xfrm>
            <a:custGeom>
              <a:avLst/>
              <a:gdLst>
                <a:gd name="connsiteX0" fmla="*/ 696842 w 696842"/>
                <a:gd name="connsiteY0" fmla="*/ 0 h 1832808"/>
                <a:gd name="connsiteX1" fmla="*/ 617993 w 696842"/>
                <a:gd name="connsiteY1" fmla="*/ 86722 h 1832808"/>
                <a:gd name="connsiteX2" fmla="*/ 174408 w 696842"/>
                <a:gd name="connsiteY2" fmla="*/ 1470162 h 1832808"/>
                <a:gd name="connsiteX3" fmla="*/ 180508 w 696842"/>
                <a:gd name="connsiteY3" fmla="*/ 1650643 h 1832808"/>
                <a:gd name="connsiteX4" fmla="*/ 197769 w 696842"/>
                <a:gd name="connsiteY4" fmla="*/ 1819653 h 1832808"/>
                <a:gd name="connsiteX5" fmla="*/ 4399 w 696842"/>
                <a:gd name="connsiteY5" fmla="*/ 1832808 h 1832808"/>
                <a:gd name="connsiteX6" fmla="*/ 0 w 696842"/>
                <a:gd name="connsiteY6" fmla="*/ 1702095 h 1832808"/>
                <a:gd name="connsiteX7" fmla="*/ 637925 w 696842"/>
                <a:gd name="connsiteY7" fmla="*/ 43908 h 183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842" h="1832808">
                  <a:moveTo>
                    <a:pt x="696842" y="0"/>
                  </a:moveTo>
                  <a:lnTo>
                    <a:pt x="617993" y="86722"/>
                  </a:lnTo>
                  <a:cubicBezTo>
                    <a:pt x="347085" y="415554"/>
                    <a:pt x="174408" y="913198"/>
                    <a:pt x="174408" y="1470162"/>
                  </a:cubicBezTo>
                  <a:cubicBezTo>
                    <a:pt x="174408" y="1531080"/>
                    <a:pt x="176474" y="1591288"/>
                    <a:pt x="180508" y="1650643"/>
                  </a:cubicBezTo>
                  <a:lnTo>
                    <a:pt x="197769" y="1819653"/>
                  </a:lnTo>
                  <a:lnTo>
                    <a:pt x="4399" y="1832808"/>
                  </a:lnTo>
                  <a:lnTo>
                    <a:pt x="0" y="1702095"/>
                  </a:lnTo>
                  <a:cubicBezTo>
                    <a:pt x="0" y="986068"/>
                    <a:pt x="257948" y="363246"/>
                    <a:pt x="637925" y="43908"/>
                  </a:cubicBezTo>
                  <a:close/>
                </a:path>
              </a:pathLst>
            </a:custGeom>
            <a:solidFill>
              <a:srgbClr val="ECB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sp>
        <p:nvSpPr>
          <p:cNvPr id="112" name="テキスト ボックス 111"/>
          <p:cNvSpPr txBox="1"/>
          <p:nvPr/>
        </p:nvSpPr>
        <p:spPr>
          <a:xfrm>
            <a:off x="5360784" y="6301130"/>
            <a:ext cx="3047131" cy="459899"/>
          </a:xfrm>
          <a:prstGeom prst="rect">
            <a:avLst/>
          </a:prstGeom>
          <a:solidFill>
            <a:schemeClr val="bg1"/>
          </a:solidFill>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既に医歯薬系で企業</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等</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26</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共同研究講座と</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協働研究所が設置されている。</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76" name="正方形/長方形 75"/>
          <p:cNvSpPr/>
          <p:nvPr/>
        </p:nvSpPr>
        <p:spPr>
          <a:xfrm>
            <a:off x="-3342409" y="373190"/>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5/12</a:t>
            </a: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rPr>
              <a:t>タイトル修正</a:t>
            </a:r>
            <a:endPar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21717244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正方形/長方形 231"/>
          <p:cNvSpPr/>
          <p:nvPr/>
        </p:nvSpPr>
        <p:spPr>
          <a:xfrm>
            <a:off x="42654" y="704771"/>
            <a:ext cx="9785930" cy="4126805"/>
          </a:xfrm>
          <a:prstGeom prst="rect">
            <a:avLst/>
          </a:prstGeom>
          <a:gradFill flip="none" rotWithShape="1">
            <a:gsLst>
              <a:gs pos="4000">
                <a:srgbClr val="FFE491"/>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cxnSp>
        <p:nvCxnSpPr>
          <p:cNvPr id="10" name="直線コネクタ 9"/>
          <p:cNvCxnSpPr/>
          <p:nvPr/>
        </p:nvCxnSpPr>
        <p:spPr>
          <a:xfrm>
            <a:off x="7308444" y="2528699"/>
            <a:ext cx="389203" cy="9385"/>
          </a:xfrm>
          <a:prstGeom prst="line">
            <a:avLst/>
          </a:prstGeom>
          <a:ln w="349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4" name="フリーフォーム 103"/>
          <p:cNvSpPr/>
          <p:nvPr/>
        </p:nvSpPr>
        <p:spPr>
          <a:xfrm rot="11731743">
            <a:off x="4103927" y="3292597"/>
            <a:ext cx="1284324" cy="3551130"/>
          </a:xfrm>
          <a:custGeom>
            <a:avLst/>
            <a:gdLst>
              <a:gd name="connsiteX0" fmla="*/ 696842 w 696842"/>
              <a:gd name="connsiteY0" fmla="*/ 0 h 1832808"/>
              <a:gd name="connsiteX1" fmla="*/ 617993 w 696842"/>
              <a:gd name="connsiteY1" fmla="*/ 86722 h 1832808"/>
              <a:gd name="connsiteX2" fmla="*/ 174408 w 696842"/>
              <a:gd name="connsiteY2" fmla="*/ 1470162 h 1832808"/>
              <a:gd name="connsiteX3" fmla="*/ 180508 w 696842"/>
              <a:gd name="connsiteY3" fmla="*/ 1650643 h 1832808"/>
              <a:gd name="connsiteX4" fmla="*/ 197769 w 696842"/>
              <a:gd name="connsiteY4" fmla="*/ 1819653 h 1832808"/>
              <a:gd name="connsiteX5" fmla="*/ 4399 w 696842"/>
              <a:gd name="connsiteY5" fmla="*/ 1832808 h 1832808"/>
              <a:gd name="connsiteX6" fmla="*/ 0 w 696842"/>
              <a:gd name="connsiteY6" fmla="*/ 1702095 h 1832808"/>
              <a:gd name="connsiteX7" fmla="*/ 637925 w 696842"/>
              <a:gd name="connsiteY7" fmla="*/ 43908 h 183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842" h="1832808">
                <a:moveTo>
                  <a:pt x="696842" y="0"/>
                </a:moveTo>
                <a:lnTo>
                  <a:pt x="617993" y="86722"/>
                </a:lnTo>
                <a:cubicBezTo>
                  <a:pt x="347085" y="415554"/>
                  <a:pt x="174408" y="913198"/>
                  <a:pt x="174408" y="1470162"/>
                </a:cubicBezTo>
                <a:cubicBezTo>
                  <a:pt x="174408" y="1531080"/>
                  <a:pt x="176474" y="1591288"/>
                  <a:pt x="180508" y="1650643"/>
                </a:cubicBezTo>
                <a:lnTo>
                  <a:pt x="197769" y="1819653"/>
                </a:lnTo>
                <a:lnTo>
                  <a:pt x="4399" y="1832808"/>
                </a:lnTo>
                <a:lnTo>
                  <a:pt x="0" y="1702095"/>
                </a:lnTo>
                <a:cubicBezTo>
                  <a:pt x="0" y="986068"/>
                  <a:pt x="257948" y="363246"/>
                  <a:pt x="637925" y="43908"/>
                </a:cubicBezTo>
                <a:close/>
              </a:path>
            </a:pathLst>
          </a:cu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4" name="右矢印 113"/>
          <p:cNvSpPr/>
          <p:nvPr/>
        </p:nvSpPr>
        <p:spPr>
          <a:xfrm rot="5400000">
            <a:off x="3597965" y="3027428"/>
            <a:ext cx="1981908" cy="635584"/>
          </a:xfrm>
          <a:prstGeom prst="rightArrow">
            <a:avLst>
              <a:gd name="adj1" fmla="val 50000"/>
              <a:gd name="adj2" fmla="val 0"/>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78" name="左カーブ矢印 177"/>
          <p:cNvSpPr/>
          <p:nvPr/>
        </p:nvSpPr>
        <p:spPr>
          <a:xfrm rot="10800000">
            <a:off x="5979650" y="3280229"/>
            <a:ext cx="398427" cy="1055945"/>
          </a:xfrm>
          <a:prstGeom prst="curvedLeftArrow">
            <a:avLst>
              <a:gd name="adj1" fmla="val 28781"/>
              <a:gd name="adj2" fmla="val 55519"/>
              <a:gd name="adj3" fmla="val 44448"/>
            </a:avLst>
          </a:prstGeom>
          <a:solidFill>
            <a:schemeClr val="accent5">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34" name="円/楕円 233"/>
          <p:cNvSpPr/>
          <p:nvPr/>
        </p:nvSpPr>
        <p:spPr>
          <a:xfrm>
            <a:off x="4588666" y="4282135"/>
            <a:ext cx="2364007" cy="9512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6" name="タイトル 5"/>
          <p:cNvSpPr>
            <a:spLocks noGrp="1"/>
          </p:cNvSpPr>
          <p:nvPr>
            <p:ph type="title"/>
          </p:nvPr>
        </p:nvSpPr>
        <p:spPr/>
        <p:txBody>
          <a:bodyPr/>
          <a:lstStyle/>
          <a:p>
            <a:r>
              <a:rPr lang="ja-JP" altLang="en-US" dirty="0" smtClean="0"/>
              <a:t>取組１－２（１）</a:t>
            </a:r>
            <a:r>
              <a:rPr lang="ja-JP" altLang="en-US" sz="1800" dirty="0" smtClean="0"/>
              <a:t>シンクタンク拠点「社会ソリューションイニシアティブ」</a:t>
            </a:r>
            <a:endParaRPr kumimoji="1" lang="ja-JP" altLang="en-US" sz="1800" dirty="0"/>
          </a:p>
        </p:txBody>
      </p:sp>
      <p:sp>
        <p:nvSpPr>
          <p:cNvPr id="7" name="スライド番号プレースホルダー 6"/>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dirty="0">
                <a:solidFill>
                  <a:prstClr val="white"/>
                </a:solidFill>
                <a:latin typeface="メイリオ"/>
                <a:ea typeface="メイリオ"/>
              </a:rPr>
              <a:t>８</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nvGrpSpPr>
          <p:cNvPr id="120" name="グループ化 119"/>
          <p:cNvGrpSpPr/>
          <p:nvPr/>
        </p:nvGrpSpPr>
        <p:grpSpPr>
          <a:xfrm>
            <a:off x="100502" y="5008159"/>
            <a:ext cx="8833716" cy="1777921"/>
            <a:chOff x="100502" y="5008159"/>
            <a:chExt cx="8833716" cy="1777921"/>
          </a:xfrm>
        </p:grpSpPr>
        <p:sp>
          <p:nvSpPr>
            <p:cNvPr id="121" name="正方形/長方形 120"/>
            <p:cNvSpPr/>
            <p:nvPr/>
          </p:nvSpPr>
          <p:spPr>
            <a:xfrm>
              <a:off x="165934" y="5044530"/>
              <a:ext cx="2059933" cy="223757"/>
            </a:xfrm>
            <a:prstGeom prst="rect">
              <a:avLst/>
            </a:prstGeom>
            <a:solidFill>
              <a:srgbClr val="055DCD"/>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2" name="正方形/長方形 121"/>
            <p:cNvSpPr/>
            <p:nvPr/>
          </p:nvSpPr>
          <p:spPr>
            <a:xfrm>
              <a:off x="2554292" y="5310080"/>
              <a:ext cx="6378167" cy="1476000"/>
            </a:xfrm>
            <a:prstGeom prst="rect">
              <a:avLst/>
            </a:prstGeom>
            <a:solidFill>
              <a:sysClr val="window" lastClr="FFFFFF"/>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23" name="正方形/長方形 122"/>
            <p:cNvSpPr/>
            <p:nvPr/>
          </p:nvSpPr>
          <p:spPr>
            <a:xfrm>
              <a:off x="165934" y="5310080"/>
              <a:ext cx="2301446" cy="1476000"/>
            </a:xfrm>
            <a:prstGeom prst="rect">
              <a:avLst/>
            </a:prstGeom>
            <a:solidFill>
              <a:sysClr val="window" lastClr="FFFFFF"/>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pic>
          <p:nvPicPr>
            <p:cNvPr id="124" name="図 123"/>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714905" y="5373216"/>
              <a:ext cx="648000" cy="648000"/>
            </a:xfrm>
            <a:prstGeom prst="rect">
              <a:avLst/>
            </a:prstGeom>
            <a:effectLst/>
          </p:spPr>
        </p:pic>
        <p:pic>
          <p:nvPicPr>
            <p:cNvPr id="125" name="図 12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019192" y="5373216"/>
              <a:ext cx="648000" cy="648000"/>
            </a:xfrm>
            <a:prstGeom prst="rect">
              <a:avLst/>
            </a:prstGeom>
            <a:effectLst/>
          </p:spPr>
        </p:pic>
        <p:pic>
          <p:nvPicPr>
            <p:cNvPr id="126" name="図 125"/>
            <p:cNvPicPr>
              <a:picLocks noChangeAspect="1"/>
            </p:cNvPicPr>
            <p:nvPr/>
          </p:nvPicPr>
          <p:blipFill>
            <a:blip r:embed="rId5"/>
            <a:stretch>
              <a:fillRect/>
            </a:stretch>
          </p:blipFill>
          <p:spPr>
            <a:xfrm>
              <a:off x="3323479" y="5373216"/>
              <a:ext cx="648000" cy="648000"/>
            </a:xfrm>
            <a:prstGeom prst="rect">
              <a:avLst/>
            </a:prstGeom>
            <a:effectLst/>
          </p:spPr>
        </p:pic>
        <p:pic>
          <p:nvPicPr>
            <p:cNvPr id="127" name="図 126"/>
            <p:cNvPicPr>
              <a:picLocks noChangeAspect="1"/>
            </p:cNvPicPr>
            <p:nvPr/>
          </p:nvPicPr>
          <p:blipFill>
            <a:blip r:embed="rId6"/>
            <a:stretch>
              <a:fillRect/>
            </a:stretch>
          </p:blipFill>
          <p:spPr>
            <a:xfrm>
              <a:off x="5410618" y="5373216"/>
              <a:ext cx="648000" cy="648000"/>
            </a:xfrm>
            <a:prstGeom prst="rect">
              <a:avLst/>
            </a:prstGeom>
            <a:effectLst/>
          </p:spPr>
        </p:pic>
        <p:pic>
          <p:nvPicPr>
            <p:cNvPr id="128" name="図 12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106331" y="5373216"/>
              <a:ext cx="648000" cy="648000"/>
            </a:xfrm>
            <a:prstGeom prst="rect">
              <a:avLst/>
            </a:prstGeom>
            <a:effectLst/>
          </p:spPr>
        </p:pic>
        <p:pic>
          <p:nvPicPr>
            <p:cNvPr id="129" name="図 128"/>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6802044" y="5373216"/>
              <a:ext cx="648000" cy="648000"/>
            </a:xfrm>
            <a:prstGeom prst="rect">
              <a:avLst/>
            </a:prstGeom>
            <a:effectLst/>
          </p:spPr>
        </p:pic>
        <p:pic>
          <p:nvPicPr>
            <p:cNvPr id="130" name="図 12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497757" y="5373216"/>
              <a:ext cx="648000" cy="648000"/>
            </a:xfrm>
            <a:prstGeom prst="rect">
              <a:avLst/>
            </a:prstGeom>
            <a:effectLst/>
          </p:spPr>
        </p:pic>
        <p:pic>
          <p:nvPicPr>
            <p:cNvPr id="131" name="図 130"/>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193466" y="5373216"/>
              <a:ext cx="648000" cy="648000"/>
            </a:xfrm>
            <a:prstGeom prst="rect">
              <a:avLst/>
            </a:prstGeom>
            <a:effectLst/>
          </p:spPr>
        </p:pic>
        <p:pic>
          <p:nvPicPr>
            <p:cNvPr id="132" name="図 131"/>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2627766" y="6059774"/>
              <a:ext cx="648000" cy="648000"/>
            </a:xfrm>
            <a:prstGeom prst="rect">
              <a:avLst/>
            </a:prstGeom>
            <a:effectLst/>
          </p:spPr>
        </p:pic>
        <p:pic>
          <p:nvPicPr>
            <p:cNvPr id="133" name="図 132"/>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3323479" y="6059774"/>
              <a:ext cx="648000" cy="648000"/>
            </a:xfrm>
            <a:prstGeom prst="rect">
              <a:avLst/>
            </a:prstGeom>
            <a:effectLst/>
          </p:spPr>
        </p:pic>
        <p:pic>
          <p:nvPicPr>
            <p:cNvPr id="134" name="図 133"/>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4019192" y="6059774"/>
              <a:ext cx="648000" cy="648000"/>
            </a:xfrm>
            <a:prstGeom prst="rect">
              <a:avLst/>
            </a:prstGeom>
            <a:effectLst/>
          </p:spPr>
        </p:pic>
        <p:pic>
          <p:nvPicPr>
            <p:cNvPr id="135" name="図 134"/>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714905" y="6059774"/>
              <a:ext cx="648000" cy="648000"/>
            </a:xfrm>
            <a:prstGeom prst="rect">
              <a:avLst/>
            </a:prstGeom>
            <a:effectLst/>
          </p:spPr>
        </p:pic>
        <p:pic>
          <p:nvPicPr>
            <p:cNvPr id="136" name="図 135"/>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410618" y="6059774"/>
              <a:ext cx="648000" cy="648000"/>
            </a:xfrm>
            <a:prstGeom prst="rect">
              <a:avLst/>
            </a:prstGeom>
            <a:effectLst/>
          </p:spPr>
        </p:pic>
        <p:pic>
          <p:nvPicPr>
            <p:cNvPr id="137" name="図 136"/>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106331" y="6059774"/>
              <a:ext cx="648000" cy="648000"/>
            </a:xfrm>
            <a:prstGeom prst="rect">
              <a:avLst/>
            </a:prstGeom>
            <a:effectLst/>
          </p:spPr>
        </p:pic>
        <p:pic>
          <p:nvPicPr>
            <p:cNvPr id="138" name="図 137"/>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802044" y="6059774"/>
              <a:ext cx="648000" cy="648000"/>
            </a:xfrm>
            <a:prstGeom prst="rect">
              <a:avLst/>
            </a:prstGeom>
            <a:effectLst/>
          </p:spPr>
        </p:pic>
        <p:pic>
          <p:nvPicPr>
            <p:cNvPr id="139" name="図 138"/>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7497757" y="6059774"/>
              <a:ext cx="648000" cy="648000"/>
            </a:xfrm>
            <a:prstGeom prst="rect">
              <a:avLst/>
            </a:prstGeom>
            <a:effectLst/>
          </p:spPr>
        </p:pic>
        <p:pic>
          <p:nvPicPr>
            <p:cNvPr id="140" name="図 139"/>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93466" y="6059774"/>
              <a:ext cx="648000" cy="648000"/>
            </a:xfrm>
            <a:prstGeom prst="rect">
              <a:avLst/>
            </a:prstGeom>
            <a:effectLst/>
          </p:spPr>
        </p:pic>
        <p:pic>
          <p:nvPicPr>
            <p:cNvPr id="141" name="図 140"/>
            <p:cNvPicPr>
              <a:picLocks noChangeAspect="1"/>
            </p:cNvPicPr>
            <p:nvPr/>
          </p:nvPicPr>
          <p:blipFill>
            <a:blip r:embed="rId20"/>
            <a:stretch>
              <a:fillRect/>
            </a:stretch>
          </p:blipFill>
          <p:spPr>
            <a:xfrm>
              <a:off x="2627766" y="5373216"/>
              <a:ext cx="648000" cy="648000"/>
            </a:xfrm>
            <a:prstGeom prst="rect">
              <a:avLst/>
            </a:prstGeom>
            <a:effectLst/>
          </p:spPr>
        </p:pic>
        <p:sp>
          <p:nvSpPr>
            <p:cNvPr id="142" name="テキスト ボックス 141"/>
            <p:cNvSpPr txBox="1"/>
            <p:nvPr/>
          </p:nvSpPr>
          <p:spPr>
            <a:xfrm>
              <a:off x="4429838" y="5875108"/>
              <a:ext cx="2954655" cy="369332"/>
            </a:xfrm>
            <a:prstGeom prst="rect">
              <a:avLst/>
            </a:prstGeom>
            <a:noFill/>
            <a:effectLst/>
          </p:spPr>
          <p:txBody>
            <a:bodyPr wrap="none" rtlCol="0" anchor="ctr">
              <a:sp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glow rad="114300">
                      <a:prstClr val="white"/>
                    </a:glow>
                  </a:effectLst>
                  <a:uLnTx/>
                  <a:uFillTx/>
                  <a:latin typeface="メイリオ" panose="020B0604030504040204" pitchFamily="50" charset="-128"/>
                  <a:ea typeface="メイリオ" panose="020B0604030504040204" pitchFamily="50" charset="-128"/>
                  <a:cs typeface="+mn-cs"/>
                </a:rPr>
                <a:t>未知で複雑で困難な課題群</a:t>
              </a:r>
              <a:endParaRPr kumimoji="0" lang="ja-JP" altLang="en-US" sz="1800" b="1" i="0" u="none" strike="noStrike" kern="0" cap="none" spc="0" normalizeH="0" baseline="0" noProof="0" dirty="0">
                <a:ln>
                  <a:noFill/>
                </a:ln>
                <a:solidFill>
                  <a:prstClr val="black"/>
                </a:solidFill>
                <a:effectLst>
                  <a:glow rad="114300">
                    <a:prstClr val="white"/>
                  </a:glow>
                </a:effectLst>
                <a:uLnTx/>
                <a:uFillTx/>
                <a:latin typeface="メイリオ" panose="020B0604030504040204" pitchFamily="50" charset="-128"/>
                <a:ea typeface="メイリオ" panose="020B0604030504040204" pitchFamily="50" charset="-128"/>
                <a:cs typeface="+mn-cs"/>
              </a:endParaRPr>
            </a:p>
          </p:txBody>
        </p:sp>
        <p:sp>
          <p:nvSpPr>
            <p:cNvPr id="143" name="テキスト ボックス 142"/>
            <p:cNvSpPr txBox="1"/>
            <p:nvPr/>
          </p:nvSpPr>
          <p:spPr>
            <a:xfrm>
              <a:off x="100502" y="5008159"/>
              <a:ext cx="2124271" cy="323165"/>
            </a:xfrm>
            <a:prstGeom prst="rect">
              <a:avLst/>
            </a:prstGeom>
            <a:noFill/>
            <a:effectLst/>
          </p:spPr>
          <p:txBody>
            <a:bodyPr wrap="square" lIns="0" rIns="0" rtlCol="0" anchor="ctr">
              <a:sp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関西</a:t>
              </a:r>
              <a:r>
                <a:rPr kumimoji="0" lang="ja-JP" altLang="en-US" sz="15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地域・日本の課題</a:t>
              </a:r>
              <a:endParaRPr kumimoji="0" lang="ja-JP" altLang="en-US" sz="15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4" name="テキスト ボックス 143"/>
            <p:cNvSpPr txBox="1"/>
            <p:nvPr/>
          </p:nvSpPr>
          <p:spPr>
            <a:xfrm>
              <a:off x="280882" y="5373216"/>
              <a:ext cx="648000" cy="648000"/>
            </a:xfrm>
            <a:prstGeom prst="rect">
              <a:avLst/>
            </a:prstGeom>
            <a:solidFill>
              <a:srgbClr val="055DCD"/>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域内におけるかつての主要産業の衰退</a:t>
              </a:r>
              <a:endPar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5" name="テキスト ボックス 144"/>
            <p:cNvSpPr txBox="1"/>
            <p:nvPr/>
          </p:nvSpPr>
          <p:spPr>
            <a:xfrm>
              <a:off x="1022865" y="5373216"/>
              <a:ext cx="648000" cy="648000"/>
            </a:xfrm>
            <a:prstGeom prst="rect">
              <a:avLst/>
            </a:prstGeom>
            <a:solidFill>
              <a:srgbClr val="D88C02"/>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産業</a:t>
              </a:r>
              <a:r>
                <a:rPr kumimoji="0" lang="ja-JP" altLang="en-US" sz="9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構造やその主軸の</a:t>
              </a: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変化への対応の遅れ</a:t>
              </a:r>
            </a:p>
          </p:txBody>
        </p:sp>
        <p:sp>
          <p:nvSpPr>
            <p:cNvPr id="146" name="テキスト ボックス 145"/>
            <p:cNvSpPr txBox="1"/>
            <p:nvPr/>
          </p:nvSpPr>
          <p:spPr>
            <a:xfrm>
              <a:off x="1741220" y="5373216"/>
              <a:ext cx="648000" cy="648000"/>
            </a:xfrm>
            <a:prstGeom prst="rect">
              <a:avLst/>
            </a:prstGeom>
            <a:solidFill>
              <a:srgbClr val="365BA6"/>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国内第二極としての存在感とそのギャップ</a:t>
              </a:r>
            </a:p>
          </p:txBody>
        </p:sp>
        <p:sp>
          <p:nvSpPr>
            <p:cNvPr id="147" name="テキスト ボックス 146"/>
            <p:cNvSpPr txBox="1"/>
            <p:nvPr/>
          </p:nvSpPr>
          <p:spPr>
            <a:xfrm>
              <a:off x="276253" y="6072741"/>
              <a:ext cx="648000" cy="648000"/>
            </a:xfrm>
            <a:prstGeom prst="rect">
              <a:avLst/>
            </a:prstGeom>
            <a:solidFill>
              <a:srgbClr val="000090"/>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超高齢化とその影響</a:t>
              </a:r>
              <a:endPar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48" name="テキスト ボックス 147"/>
            <p:cNvSpPr txBox="1"/>
            <p:nvPr/>
          </p:nvSpPr>
          <p:spPr>
            <a:xfrm>
              <a:off x="1018236" y="6072741"/>
              <a:ext cx="648000" cy="648000"/>
            </a:xfrm>
            <a:prstGeom prst="rect">
              <a:avLst/>
            </a:prstGeom>
            <a:solidFill>
              <a:srgbClr val="C00000"/>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他の地域に比べて短い健康寿命</a:t>
              </a:r>
            </a:p>
          </p:txBody>
        </p:sp>
        <p:sp>
          <p:nvSpPr>
            <p:cNvPr id="149" name="テキスト ボックス 148"/>
            <p:cNvSpPr txBox="1"/>
            <p:nvPr/>
          </p:nvSpPr>
          <p:spPr>
            <a:xfrm>
              <a:off x="1736591" y="6072741"/>
              <a:ext cx="648000" cy="648000"/>
            </a:xfrm>
            <a:prstGeom prst="rect">
              <a:avLst/>
            </a:prstGeom>
            <a:solidFill>
              <a:srgbClr val="3366FF"/>
            </a:solidFill>
            <a:effectLst/>
          </p:spPr>
          <p:txBody>
            <a:bodyPr wrap="square" lIns="36000" tIns="36000" rIns="36000" bIns="36000" rtlCol="0">
              <a:noAutofit/>
            </a:bodyPr>
            <a:lstStyle/>
            <a:p>
              <a:pPr marL="0" marR="0" lvl="0" indent="0" algn="l" defTabSz="457200" rtl="0" eaLnBrk="1" fontAlgn="ctr" latinLnBrk="0" hangingPunct="1">
                <a:lnSpc>
                  <a:spcPct val="110000"/>
                </a:lnSpc>
                <a:spcBef>
                  <a:spcPts val="0"/>
                </a:spcBef>
                <a:spcAft>
                  <a:spcPts val="0"/>
                </a:spcAft>
                <a:buClrTx/>
                <a:buSzTx/>
                <a:buFontTx/>
                <a:buNone/>
                <a:tabLst/>
                <a:defRPr/>
              </a:pP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狭い地域内で</a:t>
              </a:r>
              <a:r>
                <a:rPr kumimoji="0" lang="ja-JP" altLang="en-US" sz="9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の様々な格差</a:t>
              </a:r>
              <a:r>
                <a:rPr kumimoji="0" lang="ja-JP" altLang="en-US" sz="9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の存在と拡大</a:t>
              </a:r>
            </a:p>
          </p:txBody>
        </p:sp>
        <p:sp>
          <p:nvSpPr>
            <p:cNvPr id="150" name="正方形/長方形 149"/>
            <p:cNvSpPr/>
            <p:nvPr/>
          </p:nvSpPr>
          <p:spPr>
            <a:xfrm>
              <a:off x="6876256" y="5056497"/>
              <a:ext cx="2057962" cy="253584"/>
            </a:xfrm>
            <a:prstGeom prst="rect">
              <a:avLst/>
            </a:prstGeom>
            <a:solidFill>
              <a:srgbClr val="DC4418">
                <a:lumMod val="75000"/>
              </a:srgbClr>
            </a:solidFill>
            <a:ln w="12700" cap="flat" cmpd="sng" algn="ctr">
              <a:solidFill>
                <a:srgbClr val="055DCD">
                  <a:shade val="50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1" name="テキスト ボックス 150"/>
            <p:cNvSpPr txBox="1"/>
            <p:nvPr/>
          </p:nvSpPr>
          <p:spPr>
            <a:xfrm>
              <a:off x="6876256" y="5023289"/>
              <a:ext cx="2057961" cy="323165"/>
            </a:xfrm>
            <a:prstGeom prst="rect">
              <a:avLst/>
            </a:prstGeom>
            <a:noFill/>
            <a:effectLst/>
          </p:spPr>
          <p:txBody>
            <a:bodyPr wrap="square" lIns="0" rIns="0" rtlCol="0" anchor="ctr">
              <a:spAutoFit/>
            </a:bodyPr>
            <a:lstStyle/>
            <a:p>
              <a:pPr marL="0" marR="0" lvl="0" indent="0" algn="ctr" defTabSz="457200" rtl="0" eaLnBrk="1" fontAlgn="ctr" latinLnBrk="0" hangingPunct="1">
                <a:lnSpc>
                  <a:spcPct val="100000"/>
                </a:lnSpc>
                <a:spcBef>
                  <a:spcPts val="0"/>
                </a:spcBef>
                <a:spcAft>
                  <a:spcPts val="0"/>
                </a:spcAft>
                <a:buClrTx/>
                <a:buSzTx/>
                <a:buFontTx/>
                <a:buNone/>
                <a:tabLst/>
                <a:defRPr/>
              </a:pPr>
              <a:r>
                <a:rPr kumimoji="0" lang="ja-JP" altLang="en-US" sz="15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グローバル</a:t>
              </a:r>
              <a:r>
                <a:rPr kumimoji="0" lang="ja-JP" altLang="en-US" sz="15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社会</a:t>
              </a:r>
              <a:r>
                <a:rPr kumimoji="0" lang="ja-JP" altLang="en-US" sz="15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の課題</a:t>
              </a:r>
              <a:endParaRPr kumimoji="0" lang="ja-JP" altLang="en-US" sz="15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grpSp>
        <p:nvGrpSpPr>
          <p:cNvPr id="231" name="グループ化 230"/>
          <p:cNvGrpSpPr/>
          <p:nvPr/>
        </p:nvGrpSpPr>
        <p:grpSpPr>
          <a:xfrm>
            <a:off x="4826498" y="4441043"/>
            <a:ext cx="1851387" cy="613157"/>
            <a:chOff x="6988054" y="4329493"/>
            <a:chExt cx="1851387" cy="613157"/>
          </a:xfrm>
        </p:grpSpPr>
        <p:sp>
          <p:nvSpPr>
            <p:cNvPr id="172" name="角丸四角形 171"/>
            <p:cNvSpPr/>
            <p:nvPr/>
          </p:nvSpPr>
          <p:spPr>
            <a:xfrm>
              <a:off x="6988054" y="4337229"/>
              <a:ext cx="608864"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政府</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0" name="角丸四角形 169"/>
            <p:cNvSpPr/>
            <p:nvPr/>
          </p:nvSpPr>
          <p:spPr>
            <a:xfrm>
              <a:off x="6988054" y="4673994"/>
              <a:ext cx="608864"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自治体</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8" name="角丸四角形 167"/>
            <p:cNvSpPr/>
            <p:nvPr/>
          </p:nvSpPr>
          <p:spPr>
            <a:xfrm>
              <a:off x="8154083" y="4329493"/>
              <a:ext cx="685063"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国際</a:t>
              </a:r>
              <a:r>
                <a:rPr kumimoji="0" lang="ja-JP" altLang="en-US" sz="12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機関</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6" name="角丸四角形 165"/>
            <p:cNvSpPr/>
            <p:nvPr/>
          </p:nvSpPr>
          <p:spPr>
            <a:xfrm>
              <a:off x="8154378" y="4664324"/>
              <a:ext cx="685063"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民間</a:t>
              </a:r>
              <a:r>
                <a:rPr kumimoji="0" lang="ja-JP" altLang="en-US" sz="12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企業</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4" name="角丸四角形 163"/>
            <p:cNvSpPr/>
            <p:nvPr/>
          </p:nvSpPr>
          <p:spPr>
            <a:xfrm>
              <a:off x="7662057" y="4665383"/>
              <a:ext cx="426889"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NGO</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62" name="角丸四角形 161"/>
            <p:cNvSpPr/>
            <p:nvPr/>
          </p:nvSpPr>
          <p:spPr>
            <a:xfrm>
              <a:off x="7662056" y="4331412"/>
              <a:ext cx="426889" cy="268656"/>
            </a:xfrm>
            <a:prstGeom prst="roundRect">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lIns="0" rIns="0" b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NPO</a:t>
              </a:r>
              <a:endParaRPr kumimoji="0" lang="ja-JP" altLang="en-US" sz="1200" b="0"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174" name="右矢印 173"/>
          <p:cNvSpPr/>
          <p:nvPr/>
        </p:nvSpPr>
        <p:spPr>
          <a:xfrm>
            <a:off x="4737312" y="2549951"/>
            <a:ext cx="863425" cy="567534"/>
          </a:xfrm>
          <a:prstGeom prst="rightArrow">
            <a:avLst/>
          </a:prstGeom>
          <a:solidFill>
            <a:schemeClr val="accent2">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77" name="左カーブ矢印 176"/>
          <p:cNvSpPr/>
          <p:nvPr/>
        </p:nvSpPr>
        <p:spPr>
          <a:xfrm>
            <a:off x="6592428" y="3256667"/>
            <a:ext cx="326712" cy="1183891"/>
          </a:xfrm>
          <a:prstGeom prst="curvedLeftArrow">
            <a:avLst>
              <a:gd name="adj1" fmla="val 25000"/>
              <a:gd name="adj2" fmla="val 72272"/>
              <a:gd name="adj3" fmla="val 25000"/>
            </a:avLst>
          </a:prstGeom>
          <a:solidFill>
            <a:schemeClr val="accent5">
              <a:lumMod val="75000"/>
            </a:schemeClr>
          </a:soli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180" name="グループ化 179"/>
          <p:cNvGrpSpPr/>
          <p:nvPr/>
        </p:nvGrpSpPr>
        <p:grpSpPr>
          <a:xfrm>
            <a:off x="171177" y="681509"/>
            <a:ext cx="8701892" cy="3762833"/>
            <a:chOff x="1018420" y="286635"/>
            <a:chExt cx="8701891" cy="3762832"/>
          </a:xfrm>
        </p:grpSpPr>
        <p:grpSp>
          <p:nvGrpSpPr>
            <p:cNvPr id="181" name="グループ化 180"/>
            <p:cNvGrpSpPr/>
            <p:nvPr/>
          </p:nvGrpSpPr>
          <p:grpSpPr>
            <a:xfrm>
              <a:off x="1018420" y="371105"/>
              <a:ext cx="5504138" cy="3678362"/>
              <a:chOff x="942172" y="113812"/>
              <a:chExt cx="5504138" cy="3678362"/>
            </a:xfrm>
          </p:grpSpPr>
          <p:sp>
            <p:nvSpPr>
              <p:cNvPr id="184" name="右矢印 183"/>
              <p:cNvSpPr/>
              <p:nvPr/>
            </p:nvSpPr>
            <p:spPr>
              <a:xfrm>
                <a:off x="1450692" y="1433978"/>
                <a:ext cx="4995618" cy="828316"/>
              </a:xfrm>
              <a:prstGeom prst="rightArrow">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nvGrpSpPr>
              <p:cNvPr id="185" name="グループ化 184"/>
              <p:cNvGrpSpPr/>
              <p:nvPr/>
            </p:nvGrpSpPr>
            <p:grpSpPr>
              <a:xfrm>
                <a:off x="1461989" y="113812"/>
                <a:ext cx="3998909" cy="3126002"/>
                <a:chOff x="1366607" y="-98189"/>
                <a:chExt cx="3998909" cy="3126002"/>
              </a:xfrm>
            </p:grpSpPr>
            <p:sp>
              <p:nvSpPr>
                <p:cNvPr id="202" name="テキスト ボックス 201"/>
                <p:cNvSpPr txBox="1"/>
                <p:nvPr/>
              </p:nvSpPr>
              <p:spPr>
                <a:xfrm>
                  <a:off x="1366607" y="1768484"/>
                  <a:ext cx="369332" cy="669911"/>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医学部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3" name="テキスト ボックス 202"/>
                <p:cNvSpPr txBox="1"/>
                <p:nvPr/>
              </p:nvSpPr>
              <p:spPr>
                <a:xfrm>
                  <a:off x="1579708" y="1768485"/>
                  <a:ext cx="385209" cy="669911"/>
                </a:xfrm>
                <a:prstGeom prst="rect">
                  <a:avLst/>
                </a:prstGeom>
                <a:noFill/>
              </p:spPr>
              <p:txBody>
                <a:bodyPr vert="eaVert" wrap="square" rtlCol="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理学部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4" name="テキスト ボックス 203"/>
                <p:cNvSpPr txBox="1"/>
                <p:nvPr/>
              </p:nvSpPr>
              <p:spPr>
                <a:xfrm>
                  <a:off x="1795293" y="1749804"/>
                  <a:ext cx="369332" cy="684090"/>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工学部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5" name="テキスト ボックス 204"/>
                <p:cNvSpPr txBox="1"/>
                <p:nvPr/>
              </p:nvSpPr>
              <p:spPr>
                <a:xfrm>
                  <a:off x="2138787" y="785266"/>
                  <a:ext cx="369332" cy="600772"/>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文学部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6" name="テキスト ボックス 205"/>
                <p:cNvSpPr txBox="1"/>
                <p:nvPr/>
              </p:nvSpPr>
              <p:spPr>
                <a:xfrm>
                  <a:off x="2603748" y="793419"/>
                  <a:ext cx="369332" cy="602235"/>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法</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7" name="テキスト ボックス 206"/>
                <p:cNvSpPr txBox="1"/>
                <p:nvPr/>
              </p:nvSpPr>
              <p:spPr>
                <a:xfrm>
                  <a:off x="2901480" y="661812"/>
                  <a:ext cx="369332" cy="723335"/>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経済学部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8" name="テキスト ボックス 207"/>
                <p:cNvSpPr txBox="1"/>
                <p:nvPr/>
              </p:nvSpPr>
              <p:spPr>
                <a:xfrm>
                  <a:off x="2380652" y="1872768"/>
                  <a:ext cx="369332" cy="559955"/>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歯</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09" name="テキスト ボックス 208"/>
                <p:cNvSpPr txBox="1"/>
                <p:nvPr/>
              </p:nvSpPr>
              <p:spPr>
                <a:xfrm>
                  <a:off x="2983490" y="1797664"/>
                  <a:ext cx="369332" cy="623066"/>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薬学部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0" name="テキスト ボックス 209"/>
                <p:cNvSpPr txBox="1"/>
                <p:nvPr/>
              </p:nvSpPr>
              <p:spPr>
                <a:xfrm>
                  <a:off x="3197086" y="1833731"/>
                  <a:ext cx="369332" cy="892892"/>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基礎工学部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1" name="テキスト ボックス 210"/>
                <p:cNvSpPr txBox="1"/>
                <p:nvPr/>
              </p:nvSpPr>
              <p:spPr>
                <a:xfrm>
                  <a:off x="3846658" y="483574"/>
                  <a:ext cx="369332" cy="901573"/>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人間</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科</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学部</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2" name="テキスト ボックス 211"/>
                <p:cNvSpPr txBox="1"/>
                <p:nvPr/>
              </p:nvSpPr>
              <p:spPr>
                <a:xfrm>
                  <a:off x="4178898" y="153323"/>
                  <a:ext cx="369332" cy="1223910"/>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言語文化研究科</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3" name="テキスト ボックス 212"/>
                <p:cNvSpPr txBox="1"/>
                <p:nvPr/>
              </p:nvSpPr>
              <p:spPr>
                <a:xfrm>
                  <a:off x="4442904" y="-98189"/>
                  <a:ext cx="369332" cy="1483335"/>
                </a:xfrm>
                <a:prstGeom prst="rect">
                  <a:avLst/>
                </a:prstGeom>
                <a:solidFill>
                  <a:schemeClr val="accent5">
                    <a:lumMod val="20000"/>
                    <a:lumOff val="80000"/>
                  </a:schemeClr>
                </a:solid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国際公共政策研究科</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4" name="テキスト ボックス 213"/>
                <p:cNvSpPr txBox="1"/>
                <p:nvPr/>
              </p:nvSpPr>
              <p:spPr>
                <a:xfrm>
                  <a:off x="4787882" y="1771851"/>
                  <a:ext cx="369332" cy="1253683"/>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生命</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機能</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研究科</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5" name="テキスト ボックス 214"/>
                <p:cNvSpPr txBox="1"/>
                <p:nvPr/>
              </p:nvSpPr>
              <p:spPr>
                <a:xfrm>
                  <a:off x="4548943" y="1791885"/>
                  <a:ext cx="369332" cy="1235928"/>
                </a:xfrm>
                <a:prstGeom prst="rect">
                  <a:avLst/>
                </a:prstGeom>
                <a:noFill/>
              </p:spPr>
              <p:txBody>
                <a:bodyPr vert="eaVert"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情報</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科学</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研究科</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6" name="テキスト ボックス 215"/>
                <p:cNvSpPr txBox="1"/>
                <p:nvPr/>
              </p:nvSpPr>
              <p:spPr>
                <a:xfrm>
                  <a:off x="4996184" y="215159"/>
                  <a:ext cx="369332" cy="1166434"/>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高等</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司法</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研究科</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218" name="テキスト ボックス 217"/>
                <p:cNvSpPr txBox="1"/>
                <p:nvPr/>
              </p:nvSpPr>
              <p:spPr>
                <a:xfrm>
                  <a:off x="3584026" y="161147"/>
                  <a:ext cx="288000" cy="1224000"/>
                </a:xfrm>
                <a:prstGeom prst="rect">
                  <a:avLst/>
                </a:prstGeom>
                <a:solidFill>
                  <a:schemeClr val="accent5">
                    <a:lumMod val="20000"/>
                    <a:lumOff val="80000"/>
                  </a:schemeClr>
                </a:solid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社会</a:t>
                  </a:r>
                  <a:r>
                    <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経済</a:t>
                  </a:r>
                  <a:r>
                    <a:rPr kumimoji="0" lang="ja-JP" altLang="en-US" sz="12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研究所</a:t>
                  </a:r>
                  <a:endParaRPr kumimoji="0" lang="ja-JP" altLang="en-US" sz="12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188" name="テキスト ボックス 187"/>
              <p:cNvSpPr txBox="1"/>
              <p:nvPr/>
            </p:nvSpPr>
            <p:spPr>
              <a:xfrm>
                <a:off x="1539778" y="1702937"/>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1931</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89" name="テキスト ボックス 188"/>
              <p:cNvSpPr txBox="1"/>
              <p:nvPr/>
            </p:nvSpPr>
            <p:spPr>
              <a:xfrm>
                <a:off x="2061849" y="1692085"/>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1945</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0" name="テキスト ボックス 189"/>
              <p:cNvSpPr txBox="1"/>
              <p:nvPr/>
            </p:nvSpPr>
            <p:spPr>
              <a:xfrm>
                <a:off x="3407643" y="1692085"/>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1965</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1" name="テキスト ボックス 190"/>
              <p:cNvSpPr txBox="1"/>
              <p:nvPr/>
            </p:nvSpPr>
            <p:spPr>
              <a:xfrm>
                <a:off x="5174994" y="2092912"/>
                <a:ext cx="369332" cy="965671"/>
              </a:xfrm>
              <a:prstGeom prst="rect">
                <a:avLst/>
              </a:prstGeom>
              <a:noFill/>
            </p:spPr>
            <p:txBody>
              <a:bodyPr vert="eaVert"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外国語</a:t>
                </a:r>
                <a:r>
                  <a:rPr kumimoji="0" lang="ja-JP" altLang="en-US"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学部</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2" name="テキスト ボックス 191"/>
              <p:cNvSpPr txBox="1"/>
              <p:nvPr/>
            </p:nvSpPr>
            <p:spPr>
              <a:xfrm>
                <a:off x="5096642" y="1692085"/>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2007</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3" name="テキスト ボックス 192"/>
              <p:cNvSpPr txBox="1"/>
              <p:nvPr/>
            </p:nvSpPr>
            <p:spPr>
              <a:xfrm>
                <a:off x="4411116" y="1692085"/>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2000</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4" name="テキスト ボックス 193"/>
              <p:cNvSpPr txBox="1"/>
              <p:nvPr/>
            </p:nvSpPr>
            <p:spPr>
              <a:xfrm>
                <a:off x="949161" y="1254411"/>
                <a:ext cx="430887" cy="1297720"/>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大阪大学</a:t>
                </a:r>
                <a:endParaRPr kumimoji="0" lang="ja-JP" altLang="en-US" sz="1600" b="1" i="0" u="none" strike="noStrike" kern="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p:txBody>
          </p:sp>
          <p:sp>
            <p:nvSpPr>
              <p:cNvPr id="195" name="テキスト ボックス 194"/>
              <p:cNvSpPr txBox="1"/>
              <p:nvPr/>
            </p:nvSpPr>
            <p:spPr>
              <a:xfrm>
                <a:off x="1994703" y="3457861"/>
                <a:ext cx="2140780" cy="334313"/>
              </a:xfrm>
              <a:prstGeom prst="rect">
                <a:avLst/>
              </a:prstGeom>
              <a:solidFill>
                <a:schemeClr val="accent2">
                  <a:lumMod val="75000"/>
                </a:schemeClr>
              </a:solidFill>
              <a:ln w="28575">
                <a:solidFill>
                  <a:schemeClr val="accent2">
                    <a:lumMod val="75000"/>
                  </a:schemeClr>
                </a:solidFill>
              </a:ln>
            </p:spPr>
            <p:txBody>
              <a:bodyPr wrap="square" lIns="36000" tIns="72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1949</a:t>
                </a:r>
                <a:r>
                  <a:rPr kumimoji="0" lang="ja-JP" altLang="en-US"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年</a:t>
                </a:r>
                <a:r>
                  <a:rPr kumimoji="0" lang="en-US" altLang="ja-JP"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 </a:t>
                </a:r>
                <a:r>
                  <a:rPr kumimoji="0" lang="ja-JP" altLang="en-US" sz="14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大阪外国語大学</a:t>
                </a:r>
                <a:endParaRPr kumimoji="0" lang="ja-JP" altLang="en-US" sz="14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97" name="楕円 78"/>
              <p:cNvSpPr/>
              <p:nvPr/>
            </p:nvSpPr>
            <p:spPr>
              <a:xfrm>
                <a:off x="942172" y="2862432"/>
                <a:ext cx="1060673" cy="576000"/>
              </a:xfrm>
              <a:prstGeom prst="ellipse">
                <a:avLst/>
              </a:prstGeom>
              <a:solidFill>
                <a:schemeClr val="accent3">
                  <a:lumMod val="60000"/>
                  <a:lumOff val="4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lumMod val="75000"/>
                        <a:lumOff val="25000"/>
                      </a:prstClr>
                    </a:solidFill>
                    <a:effectLst/>
                    <a:uLnTx/>
                    <a:uFillTx/>
                    <a:latin typeface="メイリオ" panose="020B0604030504040204" pitchFamily="50" charset="-128"/>
                    <a:ea typeface="メイリオ" panose="020B0604030504040204" pitchFamily="50" charset="-128"/>
                    <a:cs typeface="+mn-cs"/>
                  </a:rPr>
                  <a:t>医歯薬</a:t>
                </a:r>
                <a:endParaRPr kumimoji="0" lang="en-US" altLang="ja-JP" sz="1400" b="1" i="0" u="none" strike="noStrike" kern="0" cap="none" spc="0" normalizeH="0" baseline="0" noProof="0" dirty="0" smtClean="0">
                  <a:ln>
                    <a:noFill/>
                  </a:ln>
                  <a:solidFill>
                    <a:prstClr val="black">
                      <a:lumMod val="75000"/>
                      <a:lumOff val="25000"/>
                    </a:prstClr>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black">
                        <a:lumMod val="75000"/>
                        <a:lumOff val="25000"/>
                      </a:prstClr>
                    </a:solidFill>
                    <a:effectLst/>
                    <a:uLnTx/>
                    <a:uFillTx/>
                    <a:latin typeface="メイリオ" panose="020B0604030504040204" pitchFamily="50" charset="-128"/>
                    <a:ea typeface="メイリオ" panose="020B0604030504040204" pitchFamily="50" charset="-128"/>
                    <a:cs typeface="+mn-cs"/>
                  </a:rPr>
                  <a:t>生命</a:t>
                </a:r>
                <a:r>
                  <a:rPr kumimoji="0" lang="ja-JP" altLang="en-US" sz="1400" b="1" i="0" u="none" strike="noStrike" kern="0" cap="none" spc="0" normalizeH="0" baseline="0" noProof="0" dirty="0">
                    <a:ln>
                      <a:noFill/>
                    </a:ln>
                    <a:solidFill>
                      <a:prstClr val="black">
                        <a:lumMod val="75000"/>
                        <a:lumOff val="25000"/>
                      </a:prstClr>
                    </a:solidFill>
                    <a:effectLst/>
                    <a:uLnTx/>
                    <a:uFillTx/>
                    <a:latin typeface="メイリオ" panose="020B0604030504040204" pitchFamily="50" charset="-128"/>
                    <a:ea typeface="メイリオ" panose="020B0604030504040204" pitchFamily="50" charset="-128"/>
                    <a:cs typeface="+mn-cs"/>
                  </a:rPr>
                  <a:t>系</a:t>
                </a:r>
              </a:p>
            </p:txBody>
          </p:sp>
          <p:sp>
            <p:nvSpPr>
              <p:cNvPr id="198" name="楕円 79"/>
              <p:cNvSpPr/>
              <p:nvPr/>
            </p:nvSpPr>
            <p:spPr>
              <a:xfrm>
                <a:off x="959409" y="442327"/>
                <a:ext cx="1234640" cy="695568"/>
              </a:xfrm>
              <a:prstGeom prst="ellipse">
                <a:avLst/>
              </a:prstGeom>
              <a:solidFill>
                <a:schemeClr val="accent5">
                  <a:lumMod val="60000"/>
                  <a:lumOff val="40000"/>
                </a:schemeClr>
              </a:solidFill>
              <a:ln w="25400" cap="flat" cmpd="sng" algn="ctr">
                <a:noFill/>
                <a:prstDash val="solid"/>
              </a:ln>
              <a:effectLst/>
            </p:spPr>
            <p:txBody>
              <a:bodyPr wrap="none" lIns="0" tIns="3600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人文</a:t>
                </a:r>
                <a:endParaRPr kumimoji="0" lang="en-US" altLang="ja-JP" sz="1400" b="1" i="0" u="none" strike="noStrike" kern="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社会科学系</a:t>
                </a:r>
                <a:endParaRPr kumimoji="0" lang="ja-JP" altLang="en-US" sz="1400" b="1" i="0" u="none" strike="noStrike" kern="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p:txBody>
          </p:sp>
          <p:sp>
            <p:nvSpPr>
              <p:cNvPr id="199" name="楕円 80"/>
              <p:cNvSpPr/>
              <p:nvPr/>
            </p:nvSpPr>
            <p:spPr>
              <a:xfrm>
                <a:off x="2051165" y="2951812"/>
                <a:ext cx="1077042" cy="437940"/>
              </a:xfrm>
              <a:prstGeom prst="ellipse">
                <a:avLst/>
              </a:prstGeom>
              <a:solidFill>
                <a:schemeClr val="accent2">
                  <a:lumMod val="40000"/>
                  <a:lumOff val="6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EEECE1">
                        <a:lumMod val="25000"/>
                      </a:srgbClr>
                    </a:solidFill>
                    <a:effectLst/>
                    <a:uLnTx/>
                    <a:uFillTx/>
                    <a:latin typeface="メイリオ" panose="020B0604030504040204" pitchFamily="50" charset="-128"/>
                    <a:ea typeface="メイリオ" panose="020B0604030504040204" pitchFamily="50" charset="-128"/>
                    <a:cs typeface="+mn-cs"/>
                  </a:rPr>
                  <a:t>理工</a:t>
                </a:r>
                <a:r>
                  <a:rPr kumimoji="0" lang="ja-JP" altLang="en-US" sz="1400" b="1" i="0" u="none" strike="noStrike" kern="0" cap="none" spc="0" normalizeH="0" baseline="0" noProof="0" dirty="0" smtClean="0">
                    <a:ln>
                      <a:noFill/>
                    </a:ln>
                    <a:solidFill>
                      <a:srgbClr val="EEECE1">
                        <a:lumMod val="25000"/>
                      </a:srgbClr>
                    </a:solidFill>
                    <a:effectLst/>
                    <a:uLnTx/>
                    <a:uFillTx/>
                    <a:latin typeface="メイリオ" panose="020B0604030504040204" pitchFamily="50" charset="-128"/>
                    <a:ea typeface="メイリオ" panose="020B0604030504040204" pitchFamily="50" charset="-128"/>
                    <a:cs typeface="+mn-cs"/>
                  </a:rPr>
                  <a:t>系</a:t>
                </a:r>
                <a:endParaRPr kumimoji="0" lang="ja-JP" altLang="en-US" sz="1400" b="1" i="0" u="none" strike="noStrike" kern="0" cap="none" spc="0" normalizeH="0" baseline="0" noProof="0" dirty="0">
                  <a:ln>
                    <a:noFill/>
                  </a:ln>
                  <a:solidFill>
                    <a:srgbClr val="EEECE1">
                      <a:lumMod val="25000"/>
                    </a:srgbClr>
                  </a:solidFill>
                  <a:effectLst/>
                  <a:uLnTx/>
                  <a:uFillTx/>
                  <a:latin typeface="メイリオ" panose="020B0604030504040204" pitchFamily="50" charset="-128"/>
                  <a:ea typeface="メイリオ" panose="020B0604030504040204" pitchFamily="50" charset="-128"/>
                  <a:cs typeface="+mn-cs"/>
                </a:endParaRPr>
              </a:p>
            </p:txBody>
          </p:sp>
        </p:grpSp>
        <p:sp>
          <p:nvSpPr>
            <p:cNvPr id="182" name="テキスト ボックス 181"/>
            <p:cNvSpPr txBox="1"/>
            <p:nvPr/>
          </p:nvSpPr>
          <p:spPr>
            <a:xfrm>
              <a:off x="5627004" y="286635"/>
              <a:ext cx="4093307" cy="12464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ja-JP" altLang="en-US" sz="1400" b="1" i="0" u="sng"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大阪</a:t>
              </a:r>
              <a:r>
                <a:rPr kumimoji="0" lang="ja-JP" altLang="en-US" sz="1400" b="1" i="0" u="sng"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大学のポテンシャル</a:t>
              </a:r>
              <a:endParaRPr kumimoji="0" lang="en-US" altLang="ja-JP" sz="1400" b="1" i="0" u="sng"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日本で初めて「人間科学」を掲げ、文理融合研究を実践</a:t>
              </a:r>
              <a:endParaRPr kumimoji="0" lang="en-US" altLang="ja-JP"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公共政策課題の学際的教育研究を実践</a:t>
              </a:r>
              <a:endParaRPr kumimoji="0" lang="en-US" altLang="ja-JP"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ja-JP" altLang="en-US" sz="1400" b="1" i="0" u="none" strike="noStrike" kern="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行動経済学に関する共同利用・共同研究拠点</a:t>
              </a:r>
              <a:endParaRPr kumimoji="0" lang="ja-JP" altLang="en-US" sz="1400" b="1" i="0" u="none" strike="noStrike" kern="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83" name="テキスト ボックス 182"/>
            <p:cNvSpPr txBox="1"/>
            <p:nvPr/>
          </p:nvSpPr>
          <p:spPr>
            <a:xfrm>
              <a:off x="5723184" y="1949378"/>
              <a:ext cx="63050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2017</a:t>
              </a:r>
              <a:endParaRPr kumimoji="0" lang="ja-JP" altLang="en-US" sz="1200" b="1" i="0" u="none" strike="noStrike" kern="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grpSp>
      <p:sp>
        <p:nvSpPr>
          <p:cNvPr id="222" name="テキスト ボックス 221"/>
          <p:cNvSpPr txBox="1"/>
          <p:nvPr/>
        </p:nvSpPr>
        <p:spPr>
          <a:xfrm>
            <a:off x="5992527" y="3478885"/>
            <a:ext cx="97225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127000">
                    <a:prstClr val="white"/>
                  </a:glow>
                </a:effectLst>
                <a:uLnTx/>
                <a:uFillTx/>
                <a:latin typeface="メイリオ" panose="020B0604030504040204" pitchFamily="50" charset="-128"/>
                <a:ea typeface="メイリオ" panose="020B0604030504040204" pitchFamily="50" charset="-128"/>
                <a:cs typeface="+mn-cs"/>
              </a:rPr>
              <a:t>知の好循環</a:t>
            </a:r>
            <a:endParaRPr kumimoji="1" lang="ja-JP" altLang="en-US" sz="1100" b="1" i="0" u="none" strike="noStrike" kern="1200" cap="none" spc="0" normalizeH="0" baseline="0" noProof="0" dirty="0">
              <a:ln>
                <a:noFill/>
              </a:ln>
              <a:solidFill>
                <a:prstClr val="black"/>
              </a:solidFill>
              <a:effectLst>
                <a:glow rad="127000">
                  <a:prstClr val="white"/>
                </a:glow>
              </a:effectLst>
              <a:uLnTx/>
              <a:uFillTx/>
              <a:latin typeface="メイリオ" panose="020B0604030504040204" pitchFamily="50" charset="-128"/>
              <a:ea typeface="メイリオ" panose="020B0604030504040204" pitchFamily="50" charset="-128"/>
              <a:cs typeface="+mn-cs"/>
            </a:endParaRPr>
          </a:p>
        </p:txBody>
      </p:sp>
      <p:sp>
        <p:nvSpPr>
          <p:cNvPr id="224" name="テキスト ボックス 223"/>
          <p:cNvSpPr txBox="1"/>
          <p:nvPr/>
        </p:nvSpPr>
        <p:spPr>
          <a:xfrm>
            <a:off x="91346" y="398440"/>
            <a:ext cx="919711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sng"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地域やグローバル社会の未知で困難な課題の解決には人文社会科学</a:t>
            </a:r>
            <a:r>
              <a:rPr kumimoji="1" lang="ja-JP" altLang="en-US" sz="1600" b="1" i="0" u="sng"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rPr>
              <a:t>系の知と実践が不可欠で</a:t>
            </a:r>
            <a:r>
              <a:rPr kumimoji="1" lang="ja-JP" altLang="en-US" sz="1600" b="1" i="0" u="sng"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mn-cs"/>
              </a:rPr>
              <a:t>ある</a:t>
            </a:r>
            <a:endParaRPr kumimoji="1" lang="ja-JP" altLang="en-US" sz="1600" b="1" i="0" u="sng" strike="noStrike" kern="1200" cap="none" spc="0" normalizeH="0" baseline="0" noProof="0" dirty="0">
              <a:ln>
                <a:noFill/>
              </a:ln>
              <a:solidFill>
                <a:srgbClr val="C00000"/>
              </a:solidFill>
              <a:effectLst/>
              <a:uLnTx/>
              <a:uFillTx/>
              <a:latin typeface="メイリオ" panose="020B0604030504040204" pitchFamily="50" charset="-128"/>
              <a:ea typeface="メイリオ" panose="020B0604030504040204" pitchFamily="50" charset="-128"/>
              <a:cs typeface="+mn-cs"/>
            </a:endParaRPr>
          </a:p>
        </p:txBody>
      </p:sp>
      <p:sp>
        <p:nvSpPr>
          <p:cNvPr id="225" name="テキスト ボックス 224"/>
          <p:cNvSpPr txBox="1"/>
          <p:nvPr/>
        </p:nvSpPr>
        <p:spPr>
          <a:xfrm>
            <a:off x="975511" y="4482567"/>
            <a:ext cx="20290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多言語・多文化</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3" name="二等辺三角形 102"/>
          <p:cNvSpPr/>
          <p:nvPr/>
        </p:nvSpPr>
        <p:spPr>
          <a:xfrm rot="389314">
            <a:off x="5250016" y="3227487"/>
            <a:ext cx="819380" cy="279966"/>
          </a:xfrm>
          <a:prstGeom prst="triangle">
            <a:avLst/>
          </a:prstGeom>
          <a:solidFill>
            <a:srgbClr val="FFC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5" name="テキスト ボックス 104"/>
          <p:cNvSpPr txBox="1"/>
          <p:nvPr/>
        </p:nvSpPr>
        <p:spPr>
          <a:xfrm>
            <a:off x="7123471" y="3788527"/>
            <a:ext cx="1951554" cy="898599"/>
          </a:xfrm>
          <a:prstGeom prst="ellipse">
            <a:avLst/>
          </a:prstGeom>
          <a:solidFill>
            <a:srgbClr val="055DCD"/>
          </a:solidFill>
        </p:spPr>
        <p:txBody>
          <a:bodyPr wrap="none" lIns="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white"/>
                </a:solidFill>
                <a:effectLst/>
                <a:uLnTx/>
                <a:uFillTx/>
                <a:latin typeface="メイリオ"/>
                <a:ea typeface="メイリオ"/>
                <a:cs typeface="+mn-cs"/>
              </a:rPr>
              <a:t>社会と</a:t>
            </a:r>
            <a:r>
              <a:rPr kumimoji="0" lang="ja-JP" altLang="en-US" sz="1400" b="1" i="0" u="none" strike="noStrike" kern="0" cap="none" spc="0" normalizeH="0" baseline="0" noProof="0" dirty="0" smtClean="0">
                <a:ln>
                  <a:noFill/>
                </a:ln>
                <a:solidFill>
                  <a:prstClr val="white"/>
                </a:solidFill>
                <a:effectLst/>
                <a:uLnTx/>
                <a:uFillTx/>
                <a:latin typeface="メイリオ"/>
                <a:ea typeface="メイリオ"/>
                <a:cs typeface="+mn-cs"/>
              </a:rPr>
              <a:t>の新たな好循環</a:t>
            </a:r>
            <a:endParaRPr kumimoji="0" lang="en-US" altLang="ja-JP" sz="1400" b="1"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solidFill>
                  <a:prstClr val="white"/>
                </a:solidFill>
                <a:effectLst/>
                <a:uLnTx/>
                <a:uFillTx/>
                <a:latin typeface="メイリオ"/>
                <a:ea typeface="メイリオ"/>
                <a:cs typeface="+mn-cs"/>
              </a:rPr>
              <a:t>を起動させる</a:t>
            </a:r>
            <a:endParaRPr kumimoji="0" lang="ja-JP" altLang="en-US" sz="1400" b="1"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2" name="正方形/長方形 1"/>
          <p:cNvSpPr/>
          <p:nvPr/>
        </p:nvSpPr>
        <p:spPr>
          <a:xfrm>
            <a:off x="5646632" y="2005906"/>
            <a:ext cx="1949318" cy="1225677"/>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53" name="正方形/長方形 152"/>
          <p:cNvSpPr/>
          <p:nvPr/>
        </p:nvSpPr>
        <p:spPr>
          <a:xfrm>
            <a:off x="5696571" y="2183176"/>
            <a:ext cx="1816789" cy="851959"/>
          </a:xfrm>
          <a:prstGeom prst="rect">
            <a:avLst/>
          </a:prstGeom>
        </p:spPr>
        <p:txBody>
          <a:bodyPr wrap="square" lIns="0" tIns="3600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シンクタンク拠点</a:t>
            </a:r>
            <a:endParaRPr kumimoji="1" lang="en-US" altLang="ja-JP" sz="14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srgbClr val="FFFF00"/>
                </a:solidFill>
                <a:effectLst/>
                <a:uLnTx/>
                <a:uFillTx/>
                <a:latin typeface="メイリオ" panose="020B0604030504040204" pitchFamily="50" charset="-128"/>
                <a:ea typeface="メイリオ" panose="020B0604030504040204" pitchFamily="50" charset="-128"/>
                <a:cs typeface="+mn-cs"/>
              </a:rPr>
              <a:t>「社会ソリューション</a:t>
            </a:r>
            <a:endParaRPr kumimoji="1" lang="en-US" altLang="ja-JP" sz="1400" b="1" i="0" u="none" strike="noStrike" kern="1200" cap="none" spc="0" normalizeH="0" baseline="0" noProof="0" dirty="0">
              <a:ln>
                <a:noFill/>
              </a:ln>
              <a:solidFill>
                <a:srgbClr val="FFFF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srgbClr val="FFFF00"/>
                </a:solidFill>
                <a:effectLst/>
                <a:uLnTx/>
                <a:uFillTx/>
                <a:latin typeface="メイリオ" panose="020B0604030504040204" pitchFamily="50" charset="-128"/>
                <a:ea typeface="メイリオ" panose="020B0604030504040204" pitchFamily="50" charset="-128"/>
                <a:cs typeface="+mn-cs"/>
              </a:rPr>
              <a:t>イニシアティブ」</a:t>
            </a:r>
            <a:endParaRPr kumimoji="1" lang="en-US" altLang="ja-JP" sz="1400" b="1" i="0" u="none" strike="noStrike" kern="1200" cap="none" spc="0" normalizeH="0" baseline="0" noProof="0" dirty="0" smtClean="0">
              <a:ln>
                <a:noFill/>
              </a:ln>
              <a:solidFill>
                <a:srgbClr val="FFFF00"/>
              </a:solidFill>
              <a:effectLst/>
              <a:uLnTx/>
              <a:uFillTx/>
              <a:latin typeface="メイリオ" panose="020B0604030504040204" pitchFamily="50" charset="-128"/>
              <a:ea typeface="メイリオ" panose="020B0604030504040204" pitchFamily="50" charset="-128"/>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a:t>
            </a:r>
            <a:r>
              <a:rPr kumimoji="1" lang="en-US" altLang="ja-JP" sz="11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2019</a:t>
            </a:r>
            <a:r>
              <a:rPr kumimoji="1" lang="ja-JP" altLang="en-US" sz="11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mn-cs"/>
              </a:rPr>
              <a:t>年設置）</a:t>
            </a:r>
            <a:endParaRPr kumimoji="1" lang="ja-JP" altLang="en-US" sz="11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7" name="テキスト ボックス 106"/>
          <p:cNvSpPr txBox="1"/>
          <p:nvPr/>
        </p:nvSpPr>
        <p:spPr>
          <a:xfrm>
            <a:off x="6736235" y="3026211"/>
            <a:ext cx="99461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a:t>
            </a:r>
            <a:r>
              <a:rPr kumimoji="1" lang="ja-JP" altLang="en-US"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付録４</a:t>
            </a:r>
            <a:r>
              <a:rPr kumimoji="1" lang="en-US" altLang="ja-JP" sz="1200" b="1" i="0" u="none" strike="noStrike" kern="1200" cap="none" spc="0" normalizeH="0" baseline="0" noProof="0" dirty="0" smtClean="0">
                <a:ln>
                  <a:noFill/>
                </a:ln>
                <a:solidFill>
                  <a:srgbClr val="0000FF"/>
                </a:solidFill>
                <a:effectLst/>
                <a:uLnTx/>
                <a:uFillTx/>
                <a:latin typeface="メイリオ" panose="020B0604030504040204" pitchFamily="50" charset="-128"/>
                <a:ea typeface="メイリオ" panose="020B0604030504040204" pitchFamily="50" charset="-128"/>
                <a:cs typeface="+mn-cs"/>
              </a:rPr>
              <a:t>】</a:t>
            </a:r>
            <a:endParaRPr kumimoji="1" lang="ja-JP" altLang="en-US" sz="1200" b="1" i="0" u="none" strike="noStrike" kern="1200" cap="none" spc="0" normalizeH="0" baseline="0" noProof="0" dirty="0">
              <a:ln>
                <a:noFill/>
              </a:ln>
              <a:solidFill>
                <a:srgbClr val="0000FF"/>
              </a:solidFill>
              <a:effectLst/>
              <a:uLnTx/>
              <a:uFillTx/>
              <a:latin typeface="メイリオ" panose="020B0604030504040204" pitchFamily="50" charset="-128"/>
              <a:ea typeface="メイリオ" panose="020B0604030504040204" pitchFamily="50" charset="-128"/>
              <a:cs typeface="+mn-cs"/>
            </a:endParaRPr>
          </a:p>
        </p:txBody>
      </p:sp>
      <p:sp>
        <p:nvSpPr>
          <p:cNvPr id="4" name="正方形/長方形 3"/>
          <p:cNvSpPr/>
          <p:nvPr/>
        </p:nvSpPr>
        <p:spPr>
          <a:xfrm>
            <a:off x="7696273" y="1906578"/>
            <a:ext cx="1310655" cy="1478747"/>
          </a:xfrm>
          <a:prstGeom prst="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 name="下矢印 2"/>
          <p:cNvSpPr/>
          <p:nvPr/>
        </p:nvSpPr>
        <p:spPr>
          <a:xfrm>
            <a:off x="7902626" y="3464554"/>
            <a:ext cx="432986" cy="252475"/>
          </a:xfrm>
          <a:prstGeom prst="downArrow">
            <a:avLst>
              <a:gd name="adj1" fmla="val 50000"/>
              <a:gd name="adj2" fmla="val 42187"/>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09" name="右矢印 108"/>
          <p:cNvSpPr/>
          <p:nvPr/>
        </p:nvSpPr>
        <p:spPr>
          <a:xfrm>
            <a:off x="3354633" y="4112606"/>
            <a:ext cx="1371833" cy="325987"/>
          </a:xfrm>
          <a:prstGeom prst="rightArrow">
            <a:avLst>
              <a:gd name="adj1" fmla="val 50000"/>
              <a:gd name="adj2" fmla="val 0"/>
            </a:avLst>
          </a:prstGeom>
          <a:solidFill>
            <a:schemeClr val="accent2">
              <a:lumMod val="7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15" name="テキスト ボックス 114"/>
          <p:cNvSpPr txBox="1"/>
          <p:nvPr/>
        </p:nvSpPr>
        <p:spPr>
          <a:xfrm>
            <a:off x="5525296" y="3804809"/>
            <a:ext cx="1598175" cy="276999"/>
          </a:xfrm>
          <a:prstGeom prst="rect">
            <a:avLst/>
          </a:prstGeom>
          <a:solidFill>
            <a:srgbClr val="FFC000"/>
          </a:solidFill>
          <a:ln>
            <a:solidFill>
              <a:srgbClr val="FFC00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EEECE1">
                    <a:lumMod val="10000"/>
                  </a:srgbClr>
                </a:solidFill>
                <a:effectLst/>
                <a:uLnTx/>
                <a:uFillTx/>
                <a:latin typeface="Calibri"/>
                <a:ea typeface="ＭＳ Ｐゴシック" panose="020B0600070205080204" pitchFamily="50" charset="-128"/>
                <a:cs typeface="+mn-cs"/>
              </a:rPr>
              <a:t>課題設定から協働</a:t>
            </a:r>
            <a:endParaRPr kumimoji="1" lang="ja-JP" altLang="en-US" sz="1200" b="1" i="0" u="none" strike="noStrike" kern="1200" cap="none" spc="0" normalizeH="0" baseline="0" noProof="0" dirty="0">
              <a:ln>
                <a:noFill/>
              </a:ln>
              <a:solidFill>
                <a:srgbClr val="EEECE1">
                  <a:lumMod val="10000"/>
                </a:srgbClr>
              </a:solidFill>
              <a:effectLst/>
              <a:uLnTx/>
              <a:uFillTx/>
              <a:latin typeface="Calibri"/>
              <a:ea typeface="ＭＳ Ｐゴシック" panose="020B0600070205080204" pitchFamily="50" charset="-128"/>
              <a:cs typeface="+mn-cs"/>
            </a:endParaRPr>
          </a:p>
        </p:txBody>
      </p:sp>
      <p:sp>
        <p:nvSpPr>
          <p:cNvPr id="116" name="角丸四角形 115"/>
          <p:cNvSpPr/>
          <p:nvPr/>
        </p:nvSpPr>
        <p:spPr>
          <a:xfrm>
            <a:off x="7807384" y="2890701"/>
            <a:ext cx="1089847" cy="288000"/>
          </a:xfrm>
          <a:prstGeom prst="roundRect">
            <a:avLst/>
          </a:prstGeom>
          <a:solidFill>
            <a:srgbClr val="ECB1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17" name="角丸四角形 116"/>
          <p:cNvSpPr/>
          <p:nvPr/>
        </p:nvSpPr>
        <p:spPr>
          <a:xfrm>
            <a:off x="7807384" y="2498473"/>
            <a:ext cx="1089847" cy="288000"/>
          </a:xfrm>
          <a:prstGeom prst="roundRect">
            <a:avLst/>
          </a:prstGeom>
          <a:solidFill>
            <a:srgbClr val="ECB1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52" name="角丸四角形 151"/>
          <p:cNvSpPr/>
          <p:nvPr/>
        </p:nvSpPr>
        <p:spPr>
          <a:xfrm>
            <a:off x="7807384" y="2106245"/>
            <a:ext cx="1089847" cy="288000"/>
          </a:xfrm>
          <a:prstGeom prst="roundRect">
            <a:avLst/>
          </a:prstGeom>
          <a:solidFill>
            <a:srgbClr val="ECB100"/>
          </a:solidFill>
          <a:ln w="12700" cap="flat" cmpd="sng" algn="ctr">
            <a:solidFill>
              <a:srgbClr val="FFC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55" name="テキスト ボックス 154"/>
          <p:cNvSpPr txBox="1"/>
          <p:nvPr/>
        </p:nvSpPr>
        <p:spPr>
          <a:xfrm>
            <a:off x="7638018" y="2539778"/>
            <a:ext cx="145358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コンサルティング</a:t>
            </a:r>
            <a:endParaRPr kumimoji="1" lang="en-US" altLang="ja-JP" sz="10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56" name="テキスト ボックス 155"/>
          <p:cNvSpPr txBox="1"/>
          <p:nvPr/>
        </p:nvSpPr>
        <p:spPr>
          <a:xfrm>
            <a:off x="7758186" y="2140256"/>
            <a:ext cx="118405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政策提言</a:t>
            </a:r>
            <a:endParaRPr kumimoji="1" lang="en-US" altLang="ja-JP" sz="12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 name="正方形/長方形 7"/>
          <p:cNvSpPr/>
          <p:nvPr/>
        </p:nvSpPr>
        <p:spPr>
          <a:xfrm>
            <a:off x="7835130" y="2929142"/>
            <a:ext cx="110799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共</a:t>
            </a:r>
            <a:r>
              <a:rPr kumimoji="0" lang="ja-JP" altLang="en-US" sz="1200" b="1" i="0" u="none" strike="noStrike" kern="0" cap="none" spc="0" normalizeH="0" baseline="0" noProof="0" dirty="0" smtClean="0">
                <a:ln>
                  <a:noFill/>
                </a:ln>
                <a:solidFill>
                  <a:prstClr val="black"/>
                </a:solidFill>
                <a:effectLst/>
                <a:uLnTx/>
                <a:uFillTx/>
                <a:latin typeface="メイリオ"/>
                <a:ea typeface="メイリオ"/>
                <a:cs typeface="+mn-cs"/>
              </a:rPr>
              <a:t>創人材</a:t>
            </a: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育成</a:t>
            </a:r>
          </a:p>
        </p:txBody>
      </p:sp>
      <p:sp>
        <p:nvSpPr>
          <p:cNvPr id="12" name="右矢印 11"/>
          <p:cNvSpPr/>
          <p:nvPr/>
        </p:nvSpPr>
        <p:spPr>
          <a:xfrm>
            <a:off x="4714905" y="1898440"/>
            <a:ext cx="930723" cy="453069"/>
          </a:xfrm>
          <a:prstGeom prst="rightArrow">
            <a:avLst/>
          </a:prstGeom>
          <a:solidFill>
            <a:schemeClr val="accent5"/>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テキスト ボックス 4"/>
          <p:cNvSpPr txBox="1"/>
          <p:nvPr/>
        </p:nvSpPr>
        <p:spPr>
          <a:xfrm>
            <a:off x="2560597" y="5047470"/>
            <a:ext cx="230680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2015</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年</a:t>
            </a:r>
            <a:r>
              <a:rPr kumimoji="1" lang="en-US" altLang="ja-JP"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9</a:t>
            </a:r>
            <a:r>
              <a:rPr kumimoji="1" lang="ja-JP" altLang="en-US" sz="1200" b="0"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mn-cs"/>
              </a:rPr>
              <a:t>月国連総会で採択</a:t>
            </a:r>
            <a:endParaRPr kumimoji="1" lang="ja-JP" altLang="en-US" sz="12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06" name="正方形/長方形 105"/>
          <p:cNvSpPr/>
          <p:nvPr/>
        </p:nvSpPr>
        <p:spPr>
          <a:xfrm>
            <a:off x="378435" y="808798"/>
            <a:ext cx="2892051" cy="932201"/>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タイトル修正</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付録番号の</a:t>
            </a:r>
            <a:r>
              <a:rPr kumimoji="0" lang="ja-JP" altLang="en-US" kern="0" dirty="0">
                <a:solidFill>
                  <a:prstClr val="white"/>
                </a:solidFill>
              </a:rPr>
              <a:t>変更</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24460826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スライド番号プレースホルダー 9"/>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４</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60" name="タイトル 6"/>
          <p:cNvSpPr txBox="1">
            <a:spLocks/>
          </p:cNvSpPr>
          <p:nvPr/>
        </p:nvSpPr>
        <p:spPr>
          <a:xfrm>
            <a:off x="2201320" y="73461"/>
            <a:ext cx="6702696" cy="228600"/>
          </a:xfrm>
          <a:prstGeom prst="rect">
            <a:avLst/>
          </a:prstGeom>
        </p:spPr>
        <p:txBody>
          <a:bodyPr vert="horz" wrap="none" lIns="0" tIns="0" rIns="0" bIns="0" rtlCol="0" anchor="ctr" anchorCtr="0">
            <a:prstTxWarp prst="textPlain">
              <a:avLst/>
            </a:prstTxWarp>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1" lang="ja-JP" altLang="en-US" sz="2000" b="1" i="0" u="none" strike="noStrike" kern="1200" cap="none" spc="0" normalizeH="0" baseline="0" noProof="0" dirty="0">
              <a:ln>
                <a:noFill/>
              </a:ln>
              <a:solidFill>
                <a:prstClr val="white"/>
              </a:solidFill>
              <a:effectLst/>
              <a:uLnTx/>
              <a:uFillTx/>
              <a:latin typeface="メイリオ"/>
              <a:ea typeface="メイリオ"/>
              <a:cs typeface="+mj-cs"/>
            </a:endParaRPr>
          </a:p>
        </p:txBody>
      </p:sp>
      <p:sp>
        <p:nvSpPr>
          <p:cNvPr id="81" name="テキスト ボックス 80"/>
          <p:cNvSpPr txBox="1"/>
          <p:nvPr/>
        </p:nvSpPr>
        <p:spPr>
          <a:xfrm>
            <a:off x="7257665" y="1408196"/>
            <a:ext cx="1514004" cy="246221"/>
          </a:xfrm>
          <a:prstGeom prst="rect">
            <a:avLst/>
          </a:prstGeom>
          <a:noFill/>
        </p:spPr>
        <p:txBody>
          <a:bodyPr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rPr>
              <a:t>University</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 </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rPr>
              <a:t>4.0</a:t>
            </a:r>
            <a:endPar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93" name="正方形/長方形 92"/>
          <p:cNvSpPr/>
          <p:nvPr/>
        </p:nvSpPr>
        <p:spPr>
          <a:xfrm>
            <a:off x="-26147" y="588430"/>
            <a:ext cx="9093117" cy="6191387"/>
          </a:xfrm>
          <a:prstGeom prst="rect">
            <a:avLst/>
          </a:prstGeom>
          <a:blipFill>
            <a:blip r:embed="rId3" cstate="print"/>
            <a:srcRect/>
            <a:stretch>
              <a:fillRect l="-3214" t="2279" r="-3178" b="-10109"/>
            </a:stretch>
          </a:blipFill>
          <a:ln w="25400" cap="flat" cmpd="sng" algn="ctr">
            <a:noFill/>
            <a:prstDash val="solid"/>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94" name="Freeform 6"/>
          <p:cNvSpPr>
            <a:spLocks/>
          </p:cNvSpPr>
          <p:nvPr/>
        </p:nvSpPr>
        <p:spPr bwMode="auto">
          <a:xfrm>
            <a:off x="1027210" y="1683146"/>
            <a:ext cx="7343791" cy="5019204"/>
          </a:xfrm>
          <a:custGeom>
            <a:avLst/>
            <a:gdLst>
              <a:gd name="T0" fmla="*/ 4574 w 4576"/>
              <a:gd name="T1" fmla="*/ 1484 h 2894"/>
              <a:gd name="T2" fmla="*/ 4564 w 4576"/>
              <a:gd name="T3" fmla="*/ 1594 h 2894"/>
              <a:gd name="T4" fmla="*/ 4540 w 4576"/>
              <a:gd name="T5" fmla="*/ 1702 h 2894"/>
              <a:gd name="T6" fmla="*/ 4504 w 4576"/>
              <a:gd name="T7" fmla="*/ 1808 h 2894"/>
              <a:gd name="T8" fmla="*/ 4454 w 4576"/>
              <a:gd name="T9" fmla="*/ 1910 h 2894"/>
              <a:gd name="T10" fmla="*/ 4396 w 4576"/>
              <a:gd name="T11" fmla="*/ 2010 h 2894"/>
              <a:gd name="T12" fmla="*/ 4298 w 4576"/>
              <a:gd name="T13" fmla="*/ 2136 h 2894"/>
              <a:gd name="T14" fmla="*/ 4120 w 4576"/>
              <a:gd name="T15" fmla="*/ 2312 h 2894"/>
              <a:gd name="T16" fmla="*/ 3904 w 4576"/>
              <a:gd name="T17" fmla="*/ 2470 h 2894"/>
              <a:gd name="T18" fmla="*/ 3656 w 4576"/>
              <a:gd name="T19" fmla="*/ 2606 h 2894"/>
              <a:gd name="T20" fmla="*/ 3378 w 4576"/>
              <a:gd name="T21" fmla="*/ 2718 h 2894"/>
              <a:gd name="T22" fmla="*/ 3074 w 4576"/>
              <a:gd name="T23" fmla="*/ 2806 h 2894"/>
              <a:gd name="T24" fmla="*/ 2748 w 4576"/>
              <a:gd name="T25" fmla="*/ 2864 h 2894"/>
              <a:gd name="T26" fmla="*/ 2404 w 4576"/>
              <a:gd name="T27" fmla="*/ 2892 h 2894"/>
              <a:gd name="T28" fmla="*/ 2170 w 4576"/>
              <a:gd name="T29" fmla="*/ 2892 h 2894"/>
              <a:gd name="T30" fmla="*/ 1826 w 4576"/>
              <a:gd name="T31" fmla="*/ 2864 h 2894"/>
              <a:gd name="T32" fmla="*/ 1500 w 4576"/>
              <a:gd name="T33" fmla="*/ 2806 h 2894"/>
              <a:gd name="T34" fmla="*/ 1196 w 4576"/>
              <a:gd name="T35" fmla="*/ 2718 h 2894"/>
              <a:gd name="T36" fmla="*/ 918 w 4576"/>
              <a:gd name="T37" fmla="*/ 2606 h 2894"/>
              <a:gd name="T38" fmla="*/ 670 w 4576"/>
              <a:gd name="T39" fmla="*/ 2470 h 2894"/>
              <a:gd name="T40" fmla="*/ 454 w 4576"/>
              <a:gd name="T41" fmla="*/ 2312 h 2894"/>
              <a:gd name="T42" fmla="*/ 276 w 4576"/>
              <a:gd name="T43" fmla="*/ 2136 h 2894"/>
              <a:gd name="T44" fmla="*/ 178 w 4576"/>
              <a:gd name="T45" fmla="*/ 2010 h 2894"/>
              <a:gd name="T46" fmla="*/ 120 w 4576"/>
              <a:gd name="T47" fmla="*/ 1910 h 2894"/>
              <a:gd name="T48" fmla="*/ 72 w 4576"/>
              <a:gd name="T49" fmla="*/ 1808 h 2894"/>
              <a:gd name="T50" fmla="*/ 34 w 4576"/>
              <a:gd name="T51" fmla="*/ 1702 h 2894"/>
              <a:gd name="T52" fmla="*/ 10 w 4576"/>
              <a:gd name="T53" fmla="*/ 1594 h 2894"/>
              <a:gd name="T54" fmla="*/ 0 w 4576"/>
              <a:gd name="T55" fmla="*/ 1484 h 2894"/>
              <a:gd name="T56" fmla="*/ 0 w 4576"/>
              <a:gd name="T57" fmla="*/ 1410 h 2894"/>
              <a:gd name="T58" fmla="*/ 10 w 4576"/>
              <a:gd name="T59" fmla="*/ 1300 h 2894"/>
              <a:gd name="T60" fmla="*/ 34 w 4576"/>
              <a:gd name="T61" fmla="*/ 1190 h 2894"/>
              <a:gd name="T62" fmla="*/ 72 w 4576"/>
              <a:gd name="T63" fmla="*/ 1086 h 2894"/>
              <a:gd name="T64" fmla="*/ 120 w 4576"/>
              <a:gd name="T65" fmla="*/ 984 h 2894"/>
              <a:gd name="T66" fmla="*/ 178 w 4576"/>
              <a:gd name="T67" fmla="*/ 884 h 2894"/>
              <a:gd name="T68" fmla="*/ 276 w 4576"/>
              <a:gd name="T69" fmla="*/ 758 h 2894"/>
              <a:gd name="T70" fmla="*/ 454 w 4576"/>
              <a:gd name="T71" fmla="*/ 582 h 2894"/>
              <a:gd name="T72" fmla="*/ 670 w 4576"/>
              <a:gd name="T73" fmla="*/ 424 h 2894"/>
              <a:gd name="T74" fmla="*/ 918 w 4576"/>
              <a:gd name="T75" fmla="*/ 288 h 2894"/>
              <a:gd name="T76" fmla="*/ 1196 w 4576"/>
              <a:gd name="T77" fmla="*/ 176 h 2894"/>
              <a:gd name="T78" fmla="*/ 1500 w 4576"/>
              <a:gd name="T79" fmla="*/ 88 h 2894"/>
              <a:gd name="T80" fmla="*/ 1826 w 4576"/>
              <a:gd name="T81" fmla="*/ 30 h 2894"/>
              <a:gd name="T82" fmla="*/ 2170 w 4576"/>
              <a:gd name="T83" fmla="*/ 2 h 2894"/>
              <a:gd name="T84" fmla="*/ 2404 w 4576"/>
              <a:gd name="T85" fmla="*/ 2 h 2894"/>
              <a:gd name="T86" fmla="*/ 2748 w 4576"/>
              <a:gd name="T87" fmla="*/ 30 h 2894"/>
              <a:gd name="T88" fmla="*/ 3074 w 4576"/>
              <a:gd name="T89" fmla="*/ 88 h 2894"/>
              <a:gd name="T90" fmla="*/ 3378 w 4576"/>
              <a:gd name="T91" fmla="*/ 176 h 2894"/>
              <a:gd name="T92" fmla="*/ 3656 w 4576"/>
              <a:gd name="T93" fmla="*/ 288 h 2894"/>
              <a:gd name="T94" fmla="*/ 3904 w 4576"/>
              <a:gd name="T95" fmla="*/ 424 h 2894"/>
              <a:gd name="T96" fmla="*/ 4120 w 4576"/>
              <a:gd name="T97" fmla="*/ 582 h 2894"/>
              <a:gd name="T98" fmla="*/ 4298 w 4576"/>
              <a:gd name="T99" fmla="*/ 758 h 2894"/>
              <a:gd name="T100" fmla="*/ 4396 w 4576"/>
              <a:gd name="T101" fmla="*/ 884 h 2894"/>
              <a:gd name="T102" fmla="*/ 4454 w 4576"/>
              <a:gd name="T103" fmla="*/ 984 h 2894"/>
              <a:gd name="T104" fmla="*/ 4504 w 4576"/>
              <a:gd name="T105" fmla="*/ 1086 h 2894"/>
              <a:gd name="T106" fmla="*/ 4540 w 4576"/>
              <a:gd name="T107" fmla="*/ 1190 h 2894"/>
              <a:gd name="T108" fmla="*/ 4564 w 4576"/>
              <a:gd name="T109" fmla="*/ 1300 h 2894"/>
              <a:gd name="T110" fmla="*/ 4574 w 4576"/>
              <a:gd name="T111" fmla="*/ 1410 h 2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76" h="2894">
                <a:moveTo>
                  <a:pt x="4576" y="1446"/>
                </a:moveTo>
                <a:lnTo>
                  <a:pt x="4576" y="1446"/>
                </a:lnTo>
                <a:lnTo>
                  <a:pt x="4574" y="1484"/>
                </a:lnTo>
                <a:lnTo>
                  <a:pt x="4572" y="1522"/>
                </a:lnTo>
                <a:lnTo>
                  <a:pt x="4568" y="1558"/>
                </a:lnTo>
                <a:lnTo>
                  <a:pt x="4564" y="1594"/>
                </a:lnTo>
                <a:lnTo>
                  <a:pt x="4556" y="1632"/>
                </a:lnTo>
                <a:lnTo>
                  <a:pt x="4548" y="1668"/>
                </a:lnTo>
                <a:lnTo>
                  <a:pt x="4540" y="1702"/>
                </a:lnTo>
                <a:lnTo>
                  <a:pt x="4528" y="1738"/>
                </a:lnTo>
                <a:lnTo>
                  <a:pt x="4516" y="1774"/>
                </a:lnTo>
                <a:lnTo>
                  <a:pt x="4504" y="1808"/>
                </a:lnTo>
                <a:lnTo>
                  <a:pt x="4488" y="1842"/>
                </a:lnTo>
                <a:lnTo>
                  <a:pt x="4472" y="1876"/>
                </a:lnTo>
                <a:lnTo>
                  <a:pt x="4454" y="1910"/>
                </a:lnTo>
                <a:lnTo>
                  <a:pt x="4436" y="1944"/>
                </a:lnTo>
                <a:lnTo>
                  <a:pt x="4416" y="1978"/>
                </a:lnTo>
                <a:lnTo>
                  <a:pt x="4396" y="2010"/>
                </a:lnTo>
                <a:lnTo>
                  <a:pt x="4374" y="2042"/>
                </a:lnTo>
                <a:lnTo>
                  <a:pt x="4350" y="2074"/>
                </a:lnTo>
                <a:lnTo>
                  <a:pt x="4298" y="2136"/>
                </a:lnTo>
                <a:lnTo>
                  <a:pt x="4244" y="2196"/>
                </a:lnTo>
                <a:lnTo>
                  <a:pt x="4184" y="2256"/>
                </a:lnTo>
                <a:lnTo>
                  <a:pt x="4120" y="2312"/>
                </a:lnTo>
                <a:lnTo>
                  <a:pt x="4052" y="2366"/>
                </a:lnTo>
                <a:lnTo>
                  <a:pt x="3980" y="2420"/>
                </a:lnTo>
                <a:lnTo>
                  <a:pt x="3904" y="2470"/>
                </a:lnTo>
                <a:lnTo>
                  <a:pt x="3826" y="2518"/>
                </a:lnTo>
                <a:lnTo>
                  <a:pt x="3742" y="2562"/>
                </a:lnTo>
                <a:lnTo>
                  <a:pt x="3656" y="2606"/>
                </a:lnTo>
                <a:lnTo>
                  <a:pt x="3566" y="2646"/>
                </a:lnTo>
                <a:lnTo>
                  <a:pt x="3474" y="2684"/>
                </a:lnTo>
                <a:lnTo>
                  <a:pt x="3378" y="2718"/>
                </a:lnTo>
                <a:lnTo>
                  <a:pt x="3280" y="2750"/>
                </a:lnTo>
                <a:lnTo>
                  <a:pt x="3178" y="2780"/>
                </a:lnTo>
                <a:lnTo>
                  <a:pt x="3074" y="2806"/>
                </a:lnTo>
                <a:lnTo>
                  <a:pt x="2968" y="2828"/>
                </a:lnTo>
                <a:lnTo>
                  <a:pt x="2858" y="2848"/>
                </a:lnTo>
                <a:lnTo>
                  <a:pt x="2748" y="2864"/>
                </a:lnTo>
                <a:lnTo>
                  <a:pt x="2636" y="2876"/>
                </a:lnTo>
                <a:lnTo>
                  <a:pt x="2522" y="2886"/>
                </a:lnTo>
                <a:lnTo>
                  <a:pt x="2404" y="2892"/>
                </a:lnTo>
                <a:lnTo>
                  <a:pt x="2288" y="2894"/>
                </a:lnTo>
                <a:lnTo>
                  <a:pt x="2288" y="2894"/>
                </a:lnTo>
                <a:lnTo>
                  <a:pt x="2170" y="2892"/>
                </a:lnTo>
                <a:lnTo>
                  <a:pt x="2054" y="2886"/>
                </a:lnTo>
                <a:lnTo>
                  <a:pt x="1938" y="2876"/>
                </a:lnTo>
                <a:lnTo>
                  <a:pt x="1826" y="2864"/>
                </a:lnTo>
                <a:lnTo>
                  <a:pt x="1716" y="2848"/>
                </a:lnTo>
                <a:lnTo>
                  <a:pt x="1606" y="2828"/>
                </a:lnTo>
                <a:lnTo>
                  <a:pt x="1500" y="2806"/>
                </a:lnTo>
                <a:lnTo>
                  <a:pt x="1396" y="2780"/>
                </a:lnTo>
                <a:lnTo>
                  <a:pt x="1296" y="2750"/>
                </a:lnTo>
                <a:lnTo>
                  <a:pt x="1196" y="2718"/>
                </a:lnTo>
                <a:lnTo>
                  <a:pt x="1100" y="2684"/>
                </a:lnTo>
                <a:lnTo>
                  <a:pt x="1008" y="2646"/>
                </a:lnTo>
                <a:lnTo>
                  <a:pt x="918" y="2606"/>
                </a:lnTo>
                <a:lnTo>
                  <a:pt x="832" y="2562"/>
                </a:lnTo>
                <a:lnTo>
                  <a:pt x="748" y="2518"/>
                </a:lnTo>
                <a:lnTo>
                  <a:pt x="670" y="2470"/>
                </a:lnTo>
                <a:lnTo>
                  <a:pt x="594" y="2420"/>
                </a:lnTo>
                <a:lnTo>
                  <a:pt x="522" y="2366"/>
                </a:lnTo>
                <a:lnTo>
                  <a:pt x="454" y="2312"/>
                </a:lnTo>
                <a:lnTo>
                  <a:pt x="390" y="2256"/>
                </a:lnTo>
                <a:lnTo>
                  <a:pt x="330" y="2196"/>
                </a:lnTo>
                <a:lnTo>
                  <a:pt x="276" y="2136"/>
                </a:lnTo>
                <a:lnTo>
                  <a:pt x="224" y="2074"/>
                </a:lnTo>
                <a:lnTo>
                  <a:pt x="202" y="2042"/>
                </a:lnTo>
                <a:lnTo>
                  <a:pt x="178" y="2010"/>
                </a:lnTo>
                <a:lnTo>
                  <a:pt x="158" y="1978"/>
                </a:lnTo>
                <a:lnTo>
                  <a:pt x="138" y="1944"/>
                </a:lnTo>
                <a:lnTo>
                  <a:pt x="120" y="1910"/>
                </a:lnTo>
                <a:lnTo>
                  <a:pt x="102" y="1876"/>
                </a:lnTo>
                <a:lnTo>
                  <a:pt x="86" y="1842"/>
                </a:lnTo>
                <a:lnTo>
                  <a:pt x="72" y="1808"/>
                </a:lnTo>
                <a:lnTo>
                  <a:pt x="58" y="1774"/>
                </a:lnTo>
                <a:lnTo>
                  <a:pt x="46" y="1738"/>
                </a:lnTo>
                <a:lnTo>
                  <a:pt x="34" y="1702"/>
                </a:lnTo>
                <a:lnTo>
                  <a:pt x="26" y="1668"/>
                </a:lnTo>
                <a:lnTo>
                  <a:pt x="18" y="1632"/>
                </a:lnTo>
                <a:lnTo>
                  <a:pt x="10" y="1594"/>
                </a:lnTo>
                <a:lnTo>
                  <a:pt x="6" y="1558"/>
                </a:lnTo>
                <a:lnTo>
                  <a:pt x="2" y="1522"/>
                </a:lnTo>
                <a:lnTo>
                  <a:pt x="0" y="1484"/>
                </a:lnTo>
                <a:lnTo>
                  <a:pt x="0" y="1446"/>
                </a:lnTo>
                <a:lnTo>
                  <a:pt x="0" y="1446"/>
                </a:lnTo>
                <a:lnTo>
                  <a:pt x="0" y="1410"/>
                </a:lnTo>
                <a:lnTo>
                  <a:pt x="2" y="1372"/>
                </a:lnTo>
                <a:lnTo>
                  <a:pt x="6" y="1336"/>
                </a:lnTo>
                <a:lnTo>
                  <a:pt x="10" y="1300"/>
                </a:lnTo>
                <a:lnTo>
                  <a:pt x="18" y="1262"/>
                </a:lnTo>
                <a:lnTo>
                  <a:pt x="26" y="1226"/>
                </a:lnTo>
                <a:lnTo>
                  <a:pt x="34" y="1190"/>
                </a:lnTo>
                <a:lnTo>
                  <a:pt x="46" y="1156"/>
                </a:lnTo>
                <a:lnTo>
                  <a:pt x="58" y="1120"/>
                </a:lnTo>
                <a:lnTo>
                  <a:pt x="72" y="1086"/>
                </a:lnTo>
                <a:lnTo>
                  <a:pt x="86" y="1052"/>
                </a:lnTo>
                <a:lnTo>
                  <a:pt x="102" y="1016"/>
                </a:lnTo>
                <a:lnTo>
                  <a:pt x="120" y="984"/>
                </a:lnTo>
                <a:lnTo>
                  <a:pt x="138" y="950"/>
                </a:lnTo>
                <a:lnTo>
                  <a:pt x="158" y="916"/>
                </a:lnTo>
                <a:lnTo>
                  <a:pt x="178" y="884"/>
                </a:lnTo>
                <a:lnTo>
                  <a:pt x="202" y="852"/>
                </a:lnTo>
                <a:lnTo>
                  <a:pt x="224" y="820"/>
                </a:lnTo>
                <a:lnTo>
                  <a:pt x="276" y="758"/>
                </a:lnTo>
                <a:lnTo>
                  <a:pt x="330" y="698"/>
                </a:lnTo>
                <a:lnTo>
                  <a:pt x="390" y="638"/>
                </a:lnTo>
                <a:lnTo>
                  <a:pt x="454" y="582"/>
                </a:lnTo>
                <a:lnTo>
                  <a:pt x="522" y="528"/>
                </a:lnTo>
                <a:lnTo>
                  <a:pt x="594" y="474"/>
                </a:lnTo>
                <a:lnTo>
                  <a:pt x="670" y="424"/>
                </a:lnTo>
                <a:lnTo>
                  <a:pt x="748" y="376"/>
                </a:lnTo>
                <a:lnTo>
                  <a:pt x="832" y="332"/>
                </a:lnTo>
                <a:lnTo>
                  <a:pt x="918" y="288"/>
                </a:lnTo>
                <a:lnTo>
                  <a:pt x="1008" y="248"/>
                </a:lnTo>
                <a:lnTo>
                  <a:pt x="1100" y="210"/>
                </a:lnTo>
                <a:lnTo>
                  <a:pt x="1196" y="176"/>
                </a:lnTo>
                <a:lnTo>
                  <a:pt x="1296" y="144"/>
                </a:lnTo>
                <a:lnTo>
                  <a:pt x="1396" y="114"/>
                </a:lnTo>
                <a:lnTo>
                  <a:pt x="1500" y="88"/>
                </a:lnTo>
                <a:lnTo>
                  <a:pt x="1606" y="66"/>
                </a:lnTo>
                <a:lnTo>
                  <a:pt x="1716" y="46"/>
                </a:lnTo>
                <a:lnTo>
                  <a:pt x="1826" y="30"/>
                </a:lnTo>
                <a:lnTo>
                  <a:pt x="1938" y="18"/>
                </a:lnTo>
                <a:lnTo>
                  <a:pt x="2054" y="8"/>
                </a:lnTo>
                <a:lnTo>
                  <a:pt x="2170" y="2"/>
                </a:lnTo>
                <a:lnTo>
                  <a:pt x="2288" y="0"/>
                </a:lnTo>
                <a:lnTo>
                  <a:pt x="2288" y="0"/>
                </a:lnTo>
                <a:lnTo>
                  <a:pt x="2404" y="2"/>
                </a:lnTo>
                <a:lnTo>
                  <a:pt x="2522" y="8"/>
                </a:lnTo>
                <a:lnTo>
                  <a:pt x="2636" y="18"/>
                </a:lnTo>
                <a:lnTo>
                  <a:pt x="2748" y="30"/>
                </a:lnTo>
                <a:lnTo>
                  <a:pt x="2858" y="46"/>
                </a:lnTo>
                <a:lnTo>
                  <a:pt x="2968" y="66"/>
                </a:lnTo>
                <a:lnTo>
                  <a:pt x="3074" y="88"/>
                </a:lnTo>
                <a:lnTo>
                  <a:pt x="3178" y="114"/>
                </a:lnTo>
                <a:lnTo>
                  <a:pt x="3280" y="144"/>
                </a:lnTo>
                <a:lnTo>
                  <a:pt x="3378" y="176"/>
                </a:lnTo>
                <a:lnTo>
                  <a:pt x="3474" y="210"/>
                </a:lnTo>
                <a:lnTo>
                  <a:pt x="3566" y="248"/>
                </a:lnTo>
                <a:lnTo>
                  <a:pt x="3656" y="288"/>
                </a:lnTo>
                <a:lnTo>
                  <a:pt x="3742" y="332"/>
                </a:lnTo>
                <a:lnTo>
                  <a:pt x="3826" y="376"/>
                </a:lnTo>
                <a:lnTo>
                  <a:pt x="3904" y="424"/>
                </a:lnTo>
                <a:lnTo>
                  <a:pt x="3980" y="474"/>
                </a:lnTo>
                <a:lnTo>
                  <a:pt x="4052" y="528"/>
                </a:lnTo>
                <a:lnTo>
                  <a:pt x="4120" y="582"/>
                </a:lnTo>
                <a:lnTo>
                  <a:pt x="4184" y="638"/>
                </a:lnTo>
                <a:lnTo>
                  <a:pt x="4244" y="698"/>
                </a:lnTo>
                <a:lnTo>
                  <a:pt x="4298" y="758"/>
                </a:lnTo>
                <a:lnTo>
                  <a:pt x="4350" y="820"/>
                </a:lnTo>
                <a:lnTo>
                  <a:pt x="4374" y="852"/>
                </a:lnTo>
                <a:lnTo>
                  <a:pt x="4396" y="884"/>
                </a:lnTo>
                <a:lnTo>
                  <a:pt x="4416" y="916"/>
                </a:lnTo>
                <a:lnTo>
                  <a:pt x="4436" y="950"/>
                </a:lnTo>
                <a:lnTo>
                  <a:pt x="4454" y="984"/>
                </a:lnTo>
                <a:lnTo>
                  <a:pt x="4472" y="1016"/>
                </a:lnTo>
                <a:lnTo>
                  <a:pt x="4488" y="1052"/>
                </a:lnTo>
                <a:lnTo>
                  <a:pt x="4504" y="1086"/>
                </a:lnTo>
                <a:lnTo>
                  <a:pt x="4516" y="1120"/>
                </a:lnTo>
                <a:lnTo>
                  <a:pt x="4528" y="1156"/>
                </a:lnTo>
                <a:lnTo>
                  <a:pt x="4540" y="1190"/>
                </a:lnTo>
                <a:lnTo>
                  <a:pt x="4548" y="1226"/>
                </a:lnTo>
                <a:lnTo>
                  <a:pt x="4556" y="1262"/>
                </a:lnTo>
                <a:lnTo>
                  <a:pt x="4564" y="1300"/>
                </a:lnTo>
                <a:lnTo>
                  <a:pt x="4568" y="1336"/>
                </a:lnTo>
                <a:lnTo>
                  <a:pt x="4572" y="1372"/>
                </a:lnTo>
                <a:lnTo>
                  <a:pt x="4574" y="1410"/>
                </a:lnTo>
                <a:lnTo>
                  <a:pt x="4576" y="1446"/>
                </a:lnTo>
                <a:lnTo>
                  <a:pt x="4576" y="1446"/>
                </a:lnTo>
                <a:close/>
              </a:path>
            </a:pathLst>
          </a:custGeom>
          <a:solidFill>
            <a:srgbClr val="CCECA6"/>
          </a:solidFill>
          <a:ln>
            <a:noFill/>
          </a:ln>
          <a:effectLst>
            <a:softEdge rad="368300"/>
          </a:effec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95" name="テキスト ボックス 94"/>
          <p:cNvSpPr txBox="1"/>
          <p:nvPr/>
        </p:nvSpPr>
        <p:spPr>
          <a:xfrm rot="21363980">
            <a:off x="2424471" y="608099"/>
            <a:ext cx="3756487" cy="1114710"/>
          </a:xfrm>
          <a:prstGeom prst="rect">
            <a:avLst/>
          </a:prstGeom>
          <a:noFill/>
        </p:spPr>
        <p:txBody>
          <a:bodyPr spcFirstLastPara="1" wrap="none" lIns="0" tIns="0" rIns="0" bIns="0" numCol="1" rtlCol="0">
            <a:prstTxWarp prst="textArchUp">
              <a:avLst>
                <a:gd name="adj" fmla="val 12530915"/>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1" lang="ja-JP" altLang="en-US" sz="1534" b="1" i="0" u="none" strike="noStrike" kern="1200" cap="none" spc="0" normalizeH="0" baseline="0" noProof="0" dirty="0">
                <a:ln>
                  <a:noFill/>
                </a:ln>
                <a:solidFill>
                  <a:srgbClr val="5B9BD5">
                    <a:lumMod val="50000"/>
                  </a:srgbClr>
                </a:solidFill>
                <a:effectLst/>
                <a:uLnTx/>
                <a:uFillTx/>
                <a:latin typeface="メイリオ"/>
                <a:ea typeface="メイリオ"/>
                <a:cs typeface="メイリオ" panose="020B0604030504040204" pitchFamily="50" charset="-128"/>
              </a:rPr>
              <a:t>社会（地域社会から世界）</a:t>
            </a:r>
            <a:endParaRPr kumimoji="1" lang="en-US" altLang="ja-JP" sz="1534" b="1" i="0" u="none" strike="noStrike" kern="1200" cap="none" spc="0" normalizeH="0" baseline="0" noProof="0" dirty="0">
              <a:ln>
                <a:noFill/>
              </a:ln>
              <a:solidFill>
                <a:srgbClr val="5B9BD5">
                  <a:lumMod val="50000"/>
                </a:srgbClr>
              </a:solidFill>
              <a:effectLst/>
              <a:uLnTx/>
              <a:uFillTx/>
              <a:latin typeface="メイリオ"/>
              <a:ea typeface="メイリオ"/>
              <a:cs typeface="メイリオ" panose="020B0604030504040204" pitchFamily="50" charset="-128"/>
            </a:endParaRPr>
          </a:p>
        </p:txBody>
      </p:sp>
      <p:grpSp>
        <p:nvGrpSpPr>
          <p:cNvPr id="96" name="グループ化 95"/>
          <p:cNvGrpSpPr/>
          <p:nvPr/>
        </p:nvGrpSpPr>
        <p:grpSpPr>
          <a:xfrm>
            <a:off x="1594730" y="2243990"/>
            <a:ext cx="6009406" cy="4028307"/>
            <a:chOff x="2635250" y="2185988"/>
            <a:chExt cx="4635500" cy="3667125"/>
          </a:xfrm>
        </p:grpSpPr>
        <p:sp>
          <p:nvSpPr>
            <p:cNvPr id="97" name="Freeform 16"/>
            <p:cNvSpPr>
              <a:spLocks/>
            </p:cNvSpPr>
            <p:nvPr/>
          </p:nvSpPr>
          <p:spPr bwMode="auto">
            <a:xfrm>
              <a:off x="3312433" y="2986088"/>
              <a:ext cx="3228068" cy="2241550"/>
            </a:xfrm>
            <a:custGeom>
              <a:avLst/>
              <a:gdLst>
                <a:gd name="T0" fmla="*/ 1998 w 2000"/>
                <a:gd name="T1" fmla="*/ 742 h 1412"/>
                <a:gd name="T2" fmla="*/ 1980 w 2000"/>
                <a:gd name="T3" fmla="*/ 848 h 1412"/>
                <a:gd name="T4" fmla="*/ 1940 w 2000"/>
                <a:gd name="T5" fmla="*/ 948 h 1412"/>
                <a:gd name="T6" fmla="*/ 1880 w 2000"/>
                <a:gd name="T7" fmla="*/ 1042 h 1412"/>
                <a:gd name="T8" fmla="*/ 1802 w 2000"/>
                <a:gd name="T9" fmla="*/ 1128 h 1412"/>
                <a:gd name="T10" fmla="*/ 1708 w 2000"/>
                <a:gd name="T11" fmla="*/ 1206 h 1412"/>
                <a:gd name="T12" fmla="*/ 1598 w 2000"/>
                <a:gd name="T13" fmla="*/ 1272 h 1412"/>
                <a:gd name="T14" fmla="*/ 1476 w 2000"/>
                <a:gd name="T15" fmla="*/ 1326 h 1412"/>
                <a:gd name="T16" fmla="*/ 1344 w 2000"/>
                <a:gd name="T17" fmla="*/ 1370 h 1412"/>
                <a:gd name="T18" fmla="*/ 1202 w 2000"/>
                <a:gd name="T19" fmla="*/ 1398 h 1412"/>
                <a:gd name="T20" fmla="*/ 1052 w 2000"/>
                <a:gd name="T21" fmla="*/ 1412 h 1412"/>
                <a:gd name="T22" fmla="*/ 948 w 2000"/>
                <a:gd name="T23" fmla="*/ 1412 h 1412"/>
                <a:gd name="T24" fmla="*/ 798 w 2000"/>
                <a:gd name="T25" fmla="*/ 1398 h 1412"/>
                <a:gd name="T26" fmla="*/ 656 w 2000"/>
                <a:gd name="T27" fmla="*/ 1370 h 1412"/>
                <a:gd name="T28" fmla="*/ 524 w 2000"/>
                <a:gd name="T29" fmla="*/ 1326 h 1412"/>
                <a:gd name="T30" fmla="*/ 402 w 2000"/>
                <a:gd name="T31" fmla="*/ 1272 h 1412"/>
                <a:gd name="T32" fmla="*/ 292 w 2000"/>
                <a:gd name="T33" fmla="*/ 1206 h 1412"/>
                <a:gd name="T34" fmla="*/ 198 w 2000"/>
                <a:gd name="T35" fmla="*/ 1128 h 1412"/>
                <a:gd name="T36" fmla="*/ 120 w 2000"/>
                <a:gd name="T37" fmla="*/ 1042 h 1412"/>
                <a:gd name="T38" fmla="*/ 60 w 2000"/>
                <a:gd name="T39" fmla="*/ 948 h 1412"/>
                <a:gd name="T40" fmla="*/ 20 w 2000"/>
                <a:gd name="T41" fmla="*/ 848 h 1412"/>
                <a:gd name="T42" fmla="*/ 2 w 2000"/>
                <a:gd name="T43" fmla="*/ 742 h 1412"/>
                <a:gd name="T44" fmla="*/ 2 w 2000"/>
                <a:gd name="T45" fmla="*/ 670 h 1412"/>
                <a:gd name="T46" fmla="*/ 20 w 2000"/>
                <a:gd name="T47" fmla="*/ 564 h 1412"/>
                <a:gd name="T48" fmla="*/ 60 w 2000"/>
                <a:gd name="T49" fmla="*/ 464 h 1412"/>
                <a:gd name="T50" fmla="*/ 120 w 2000"/>
                <a:gd name="T51" fmla="*/ 370 h 1412"/>
                <a:gd name="T52" fmla="*/ 198 w 2000"/>
                <a:gd name="T53" fmla="*/ 284 h 1412"/>
                <a:gd name="T54" fmla="*/ 292 w 2000"/>
                <a:gd name="T55" fmla="*/ 206 h 1412"/>
                <a:gd name="T56" fmla="*/ 402 w 2000"/>
                <a:gd name="T57" fmla="*/ 140 h 1412"/>
                <a:gd name="T58" fmla="*/ 524 w 2000"/>
                <a:gd name="T59" fmla="*/ 86 h 1412"/>
                <a:gd name="T60" fmla="*/ 656 w 2000"/>
                <a:gd name="T61" fmla="*/ 42 h 1412"/>
                <a:gd name="T62" fmla="*/ 798 w 2000"/>
                <a:gd name="T63" fmla="*/ 14 h 1412"/>
                <a:gd name="T64" fmla="*/ 948 w 2000"/>
                <a:gd name="T65" fmla="*/ 0 h 1412"/>
                <a:gd name="T66" fmla="*/ 1052 w 2000"/>
                <a:gd name="T67" fmla="*/ 0 h 1412"/>
                <a:gd name="T68" fmla="*/ 1202 w 2000"/>
                <a:gd name="T69" fmla="*/ 14 h 1412"/>
                <a:gd name="T70" fmla="*/ 1344 w 2000"/>
                <a:gd name="T71" fmla="*/ 42 h 1412"/>
                <a:gd name="T72" fmla="*/ 1476 w 2000"/>
                <a:gd name="T73" fmla="*/ 86 h 1412"/>
                <a:gd name="T74" fmla="*/ 1598 w 2000"/>
                <a:gd name="T75" fmla="*/ 140 h 1412"/>
                <a:gd name="T76" fmla="*/ 1708 w 2000"/>
                <a:gd name="T77" fmla="*/ 206 h 1412"/>
                <a:gd name="T78" fmla="*/ 1802 w 2000"/>
                <a:gd name="T79" fmla="*/ 284 h 1412"/>
                <a:gd name="T80" fmla="*/ 1880 w 2000"/>
                <a:gd name="T81" fmla="*/ 370 h 1412"/>
                <a:gd name="T82" fmla="*/ 1940 w 2000"/>
                <a:gd name="T83" fmla="*/ 464 h 1412"/>
                <a:gd name="T84" fmla="*/ 1980 w 2000"/>
                <a:gd name="T85" fmla="*/ 564 h 1412"/>
                <a:gd name="T86" fmla="*/ 1998 w 2000"/>
                <a:gd name="T87" fmla="*/ 670 h 1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0" h="1412">
                  <a:moveTo>
                    <a:pt x="2000" y="706"/>
                  </a:moveTo>
                  <a:lnTo>
                    <a:pt x="2000" y="706"/>
                  </a:lnTo>
                  <a:lnTo>
                    <a:pt x="1998" y="742"/>
                  </a:lnTo>
                  <a:lnTo>
                    <a:pt x="1994" y="778"/>
                  </a:lnTo>
                  <a:lnTo>
                    <a:pt x="1988" y="814"/>
                  </a:lnTo>
                  <a:lnTo>
                    <a:pt x="1980" y="848"/>
                  </a:lnTo>
                  <a:lnTo>
                    <a:pt x="1968" y="882"/>
                  </a:lnTo>
                  <a:lnTo>
                    <a:pt x="1956" y="916"/>
                  </a:lnTo>
                  <a:lnTo>
                    <a:pt x="1940" y="948"/>
                  </a:lnTo>
                  <a:lnTo>
                    <a:pt x="1922" y="980"/>
                  </a:lnTo>
                  <a:lnTo>
                    <a:pt x="1902" y="1012"/>
                  </a:lnTo>
                  <a:lnTo>
                    <a:pt x="1880" y="1042"/>
                  </a:lnTo>
                  <a:lnTo>
                    <a:pt x="1856" y="1072"/>
                  </a:lnTo>
                  <a:lnTo>
                    <a:pt x="1830" y="1100"/>
                  </a:lnTo>
                  <a:lnTo>
                    <a:pt x="1802" y="1128"/>
                  </a:lnTo>
                  <a:lnTo>
                    <a:pt x="1772" y="1156"/>
                  </a:lnTo>
                  <a:lnTo>
                    <a:pt x="1740" y="1180"/>
                  </a:lnTo>
                  <a:lnTo>
                    <a:pt x="1708" y="1206"/>
                  </a:lnTo>
                  <a:lnTo>
                    <a:pt x="1672" y="1228"/>
                  </a:lnTo>
                  <a:lnTo>
                    <a:pt x="1636" y="1250"/>
                  </a:lnTo>
                  <a:lnTo>
                    <a:pt x="1598" y="1272"/>
                  </a:lnTo>
                  <a:lnTo>
                    <a:pt x="1560" y="1292"/>
                  </a:lnTo>
                  <a:lnTo>
                    <a:pt x="1518" y="1310"/>
                  </a:lnTo>
                  <a:lnTo>
                    <a:pt x="1476" y="1326"/>
                  </a:lnTo>
                  <a:lnTo>
                    <a:pt x="1434" y="1342"/>
                  </a:lnTo>
                  <a:lnTo>
                    <a:pt x="1390" y="1356"/>
                  </a:lnTo>
                  <a:lnTo>
                    <a:pt x="1344" y="1370"/>
                  </a:lnTo>
                  <a:lnTo>
                    <a:pt x="1298" y="1380"/>
                  </a:lnTo>
                  <a:lnTo>
                    <a:pt x="1250" y="1390"/>
                  </a:lnTo>
                  <a:lnTo>
                    <a:pt x="1202" y="1398"/>
                  </a:lnTo>
                  <a:lnTo>
                    <a:pt x="1152" y="1404"/>
                  </a:lnTo>
                  <a:lnTo>
                    <a:pt x="1102" y="1408"/>
                  </a:lnTo>
                  <a:lnTo>
                    <a:pt x="1052" y="1412"/>
                  </a:lnTo>
                  <a:lnTo>
                    <a:pt x="1000" y="1412"/>
                  </a:lnTo>
                  <a:lnTo>
                    <a:pt x="1000" y="1412"/>
                  </a:lnTo>
                  <a:lnTo>
                    <a:pt x="948" y="1412"/>
                  </a:lnTo>
                  <a:lnTo>
                    <a:pt x="898" y="1408"/>
                  </a:lnTo>
                  <a:lnTo>
                    <a:pt x="848" y="1404"/>
                  </a:lnTo>
                  <a:lnTo>
                    <a:pt x="798" y="1398"/>
                  </a:lnTo>
                  <a:lnTo>
                    <a:pt x="750" y="1390"/>
                  </a:lnTo>
                  <a:lnTo>
                    <a:pt x="702" y="1380"/>
                  </a:lnTo>
                  <a:lnTo>
                    <a:pt x="656" y="1370"/>
                  </a:lnTo>
                  <a:lnTo>
                    <a:pt x="610" y="1356"/>
                  </a:lnTo>
                  <a:lnTo>
                    <a:pt x="566" y="1342"/>
                  </a:lnTo>
                  <a:lnTo>
                    <a:pt x="524" y="1326"/>
                  </a:lnTo>
                  <a:lnTo>
                    <a:pt x="482" y="1310"/>
                  </a:lnTo>
                  <a:lnTo>
                    <a:pt x="440" y="1292"/>
                  </a:lnTo>
                  <a:lnTo>
                    <a:pt x="402" y="1272"/>
                  </a:lnTo>
                  <a:lnTo>
                    <a:pt x="364" y="1250"/>
                  </a:lnTo>
                  <a:lnTo>
                    <a:pt x="328" y="1228"/>
                  </a:lnTo>
                  <a:lnTo>
                    <a:pt x="292" y="1206"/>
                  </a:lnTo>
                  <a:lnTo>
                    <a:pt x="260" y="1180"/>
                  </a:lnTo>
                  <a:lnTo>
                    <a:pt x="228" y="1156"/>
                  </a:lnTo>
                  <a:lnTo>
                    <a:pt x="198" y="1128"/>
                  </a:lnTo>
                  <a:lnTo>
                    <a:pt x="170" y="1100"/>
                  </a:lnTo>
                  <a:lnTo>
                    <a:pt x="144" y="1072"/>
                  </a:lnTo>
                  <a:lnTo>
                    <a:pt x="120" y="1042"/>
                  </a:lnTo>
                  <a:lnTo>
                    <a:pt x="98" y="1012"/>
                  </a:lnTo>
                  <a:lnTo>
                    <a:pt x="78" y="980"/>
                  </a:lnTo>
                  <a:lnTo>
                    <a:pt x="60" y="948"/>
                  </a:lnTo>
                  <a:lnTo>
                    <a:pt x="44" y="916"/>
                  </a:lnTo>
                  <a:lnTo>
                    <a:pt x="32" y="882"/>
                  </a:lnTo>
                  <a:lnTo>
                    <a:pt x="20" y="848"/>
                  </a:lnTo>
                  <a:lnTo>
                    <a:pt x="12" y="814"/>
                  </a:lnTo>
                  <a:lnTo>
                    <a:pt x="6" y="778"/>
                  </a:lnTo>
                  <a:lnTo>
                    <a:pt x="2" y="742"/>
                  </a:lnTo>
                  <a:lnTo>
                    <a:pt x="0" y="706"/>
                  </a:lnTo>
                  <a:lnTo>
                    <a:pt x="0" y="706"/>
                  </a:lnTo>
                  <a:lnTo>
                    <a:pt x="2" y="670"/>
                  </a:lnTo>
                  <a:lnTo>
                    <a:pt x="6" y="634"/>
                  </a:lnTo>
                  <a:lnTo>
                    <a:pt x="12" y="598"/>
                  </a:lnTo>
                  <a:lnTo>
                    <a:pt x="20" y="564"/>
                  </a:lnTo>
                  <a:lnTo>
                    <a:pt x="32" y="530"/>
                  </a:lnTo>
                  <a:lnTo>
                    <a:pt x="44" y="496"/>
                  </a:lnTo>
                  <a:lnTo>
                    <a:pt x="60" y="464"/>
                  </a:lnTo>
                  <a:lnTo>
                    <a:pt x="78" y="432"/>
                  </a:lnTo>
                  <a:lnTo>
                    <a:pt x="98" y="400"/>
                  </a:lnTo>
                  <a:lnTo>
                    <a:pt x="120" y="370"/>
                  </a:lnTo>
                  <a:lnTo>
                    <a:pt x="144" y="340"/>
                  </a:lnTo>
                  <a:lnTo>
                    <a:pt x="170" y="312"/>
                  </a:lnTo>
                  <a:lnTo>
                    <a:pt x="198" y="284"/>
                  </a:lnTo>
                  <a:lnTo>
                    <a:pt x="228" y="256"/>
                  </a:lnTo>
                  <a:lnTo>
                    <a:pt x="260" y="232"/>
                  </a:lnTo>
                  <a:lnTo>
                    <a:pt x="292" y="206"/>
                  </a:lnTo>
                  <a:lnTo>
                    <a:pt x="328" y="184"/>
                  </a:lnTo>
                  <a:lnTo>
                    <a:pt x="364" y="162"/>
                  </a:lnTo>
                  <a:lnTo>
                    <a:pt x="402" y="140"/>
                  </a:lnTo>
                  <a:lnTo>
                    <a:pt x="440" y="120"/>
                  </a:lnTo>
                  <a:lnTo>
                    <a:pt x="482" y="102"/>
                  </a:lnTo>
                  <a:lnTo>
                    <a:pt x="524" y="86"/>
                  </a:lnTo>
                  <a:lnTo>
                    <a:pt x="566" y="70"/>
                  </a:lnTo>
                  <a:lnTo>
                    <a:pt x="610" y="56"/>
                  </a:lnTo>
                  <a:lnTo>
                    <a:pt x="656" y="42"/>
                  </a:lnTo>
                  <a:lnTo>
                    <a:pt x="702" y="32"/>
                  </a:lnTo>
                  <a:lnTo>
                    <a:pt x="750" y="22"/>
                  </a:lnTo>
                  <a:lnTo>
                    <a:pt x="798" y="14"/>
                  </a:lnTo>
                  <a:lnTo>
                    <a:pt x="848" y="8"/>
                  </a:lnTo>
                  <a:lnTo>
                    <a:pt x="898" y="4"/>
                  </a:lnTo>
                  <a:lnTo>
                    <a:pt x="948" y="0"/>
                  </a:lnTo>
                  <a:lnTo>
                    <a:pt x="1000" y="0"/>
                  </a:lnTo>
                  <a:lnTo>
                    <a:pt x="1000" y="0"/>
                  </a:lnTo>
                  <a:lnTo>
                    <a:pt x="1052" y="0"/>
                  </a:lnTo>
                  <a:lnTo>
                    <a:pt x="1102" y="4"/>
                  </a:lnTo>
                  <a:lnTo>
                    <a:pt x="1152" y="8"/>
                  </a:lnTo>
                  <a:lnTo>
                    <a:pt x="1202" y="14"/>
                  </a:lnTo>
                  <a:lnTo>
                    <a:pt x="1250" y="22"/>
                  </a:lnTo>
                  <a:lnTo>
                    <a:pt x="1298" y="32"/>
                  </a:lnTo>
                  <a:lnTo>
                    <a:pt x="1344" y="42"/>
                  </a:lnTo>
                  <a:lnTo>
                    <a:pt x="1390" y="56"/>
                  </a:lnTo>
                  <a:lnTo>
                    <a:pt x="1434" y="70"/>
                  </a:lnTo>
                  <a:lnTo>
                    <a:pt x="1476" y="86"/>
                  </a:lnTo>
                  <a:lnTo>
                    <a:pt x="1518" y="102"/>
                  </a:lnTo>
                  <a:lnTo>
                    <a:pt x="1560" y="120"/>
                  </a:lnTo>
                  <a:lnTo>
                    <a:pt x="1598" y="140"/>
                  </a:lnTo>
                  <a:lnTo>
                    <a:pt x="1636" y="162"/>
                  </a:lnTo>
                  <a:lnTo>
                    <a:pt x="1672" y="184"/>
                  </a:lnTo>
                  <a:lnTo>
                    <a:pt x="1708" y="206"/>
                  </a:lnTo>
                  <a:lnTo>
                    <a:pt x="1740" y="232"/>
                  </a:lnTo>
                  <a:lnTo>
                    <a:pt x="1772" y="256"/>
                  </a:lnTo>
                  <a:lnTo>
                    <a:pt x="1802" y="284"/>
                  </a:lnTo>
                  <a:lnTo>
                    <a:pt x="1830" y="312"/>
                  </a:lnTo>
                  <a:lnTo>
                    <a:pt x="1856" y="340"/>
                  </a:lnTo>
                  <a:lnTo>
                    <a:pt x="1880" y="370"/>
                  </a:lnTo>
                  <a:lnTo>
                    <a:pt x="1902" y="400"/>
                  </a:lnTo>
                  <a:lnTo>
                    <a:pt x="1922" y="432"/>
                  </a:lnTo>
                  <a:lnTo>
                    <a:pt x="1940" y="464"/>
                  </a:lnTo>
                  <a:lnTo>
                    <a:pt x="1956" y="496"/>
                  </a:lnTo>
                  <a:lnTo>
                    <a:pt x="1968" y="530"/>
                  </a:lnTo>
                  <a:lnTo>
                    <a:pt x="1980" y="564"/>
                  </a:lnTo>
                  <a:lnTo>
                    <a:pt x="1988" y="598"/>
                  </a:lnTo>
                  <a:lnTo>
                    <a:pt x="1994" y="634"/>
                  </a:lnTo>
                  <a:lnTo>
                    <a:pt x="1998" y="670"/>
                  </a:lnTo>
                  <a:lnTo>
                    <a:pt x="2000" y="706"/>
                  </a:lnTo>
                  <a:lnTo>
                    <a:pt x="2000" y="706"/>
                  </a:lnTo>
                  <a:close/>
                </a:path>
              </a:pathLst>
            </a:custGeom>
            <a:solidFill>
              <a:srgbClr val="8064A2">
                <a:lumMod val="20000"/>
                <a:lumOff val="80000"/>
              </a:srgbClr>
            </a:solidFill>
            <a:ln w="9525" cap="flat" cmpd="sng" algn="ctr">
              <a:noFill/>
              <a:prstDash val="solid"/>
            </a:ln>
            <a:effectLst>
              <a:outerShdw blurRad="40000" dist="20000" dir="5400000" rotWithShape="0">
                <a:srgbClr val="000000">
                  <a:alpha val="38000"/>
                </a:srgbClr>
              </a:outerShdw>
            </a:effec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grpSp>
          <p:nvGrpSpPr>
            <p:cNvPr id="99" name="グループ化 98"/>
            <p:cNvGrpSpPr/>
            <p:nvPr/>
          </p:nvGrpSpPr>
          <p:grpSpPr>
            <a:xfrm>
              <a:off x="2635250" y="2185988"/>
              <a:ext cx="4635500" cy="2470150"/>
              <a:chOff x="2635250" y="2185988"/>
              <a:chExt cx="4635500" cy="2470150"/>
            </a:xfrm>
          </p:grpSpPr>
          <p:sp>
            <p:nvSpPr>
              <p:cNvPr id="104" name="Freeform 17"/>
              <p:cNvSpPr>
                <a:spLocks/>
              </p:cNvSpPr>
              <p:nvPr/>
            </p:nvSpPr>
            <p:spPr bwMode="auto">
              <a:xfrm>
                <a:off x="2635250" y="2185988"/>
                <a:ext cx="4635500" cy="2298701"/>
              </a:xfrm>
              <a:custGeom>
                <a:avLst/>
                <a:gdLst>
                  <a:gd name="T0" fmla="*/ 462 w 2920"/>
                  <a:gd name="T1" fmla="*/ 1066 h 1448"/>
                  <a:gd name="T2" fmla="*/ 480 w 2920"/>
                  <a:gd name="T3" fmla="*/ 960 h 1448"/>
                  <a:gd name="T4" fmla="*/ 520 w 2920"/>
                  <a:gd name="T5" fmla="*/ 860 h 1448"/>
                  <a:gd name="T6" fmla="*/ 580 w 2920"/>
                  <a:gd name="T7" fmla="*/ 766 h 1448"/>
                  <a:gd name="T8" fmla="*/ 658 w 2920"/>
                  <a:gd name="T9" fmla="*/ 680 h 1448"/>
                  <a:gd name="T10" fmla="*/ 752 w 2920"/>
                  <a:gd name="T11" fmla="*/ 604 h 1448"/>
                  <a:gd name="T12" fmla="*/ 862 w 2920"/>
                  <a:gd name="T13" fmla="*/ 536 h 1448"/>
                  <a:gd name="T14" fmla="*/ 984 w 2920"/>
                  <a:gd name="T15" fmla="*/ 482 h 1448"/>
                  <a:gd name="T16" fmla="*/ 1116 w 2920"/>
                  <a:gd name="T17" fmla="*/ 440 h 1448"/>
                  <a:gd name="T18" fmla="*/ 1258 w 2920"/>
                  <a:gd name="T19" fmla="*/ 410 h 1448"/>
                  <a:gd name="T20" fmla="*/ 1408 w 2920"/>
                  <a:gd name="T21" fmla="*/ 398 h 1448"/>
                  <a:gd name="T22" fmla="*/ 1512 w 2920"/>
                  <a:gd name="T23" fmla="*/ 398 h 1448"/>
                  <a:gd name="T24" fmla="*/ 1662 w 2920"/>
                  <a:gd name="T25" fmla="*/ 410 h 1448"/>
                  <a:gd name="T26" fmla="*/ 1804 w 2920"/>
                  <a:gd name="T27" fmla="*/ 440 h 1448"/>
                  <a:gd name="T28" fmla="*/ 1936 w 2920"/>
                  <a:gd name="T29" fmla="*/ 482 h 1448"/>
                  <a:gd name="T30" fmla="*/ 2058 w 2920"/>
                  <a:gd name="T31" fmla="*/ 536 h 1448"/>
                  <a:gd name="T32" fmla="*/ 2168 w 2920"/>
                  <a:gd name="T33" fmla="*/ 604 h 1448"/>
                  <a:gd name="T34" fmla="*/ 2262 w 2920"/>
                  <a:gd name="T35" fmla="*/ 680 h 1448"/>
                  <a:gd name="T36" fmla="*/ 2340 w 2920"/>
                  <a:gd name="T37" fmla="*/ 766 h 1448"/>
                  <a:gd name="T38" fmla="*/ 2400 w 2920"/>
                  <a:gd name="T39" fmla="*/ 860 h 1448"/>
                  <a:gd name="T40" fmla="*/ 2440 w 2920"/>
                  <a:gd name="T41" fmla="*/ 960 h 1448"/>
                  <a:gd name="T42" fmla="*/ 2458 w 2920"/>
                  <a:gd name="T43" fmla="*/ 1066 h 1448"/>
                  <a:gd name="T44" fmla="*/ 2460 w 2920"/>
                  <a:gd name="T45" fmla="*/ 1134 h 1448"/>
                  <a:gd name="T46" fmla="*/ 2446 w 2920"/>
                  <a:gd name="T47" fmla="*/ 1224 h 1448"/>
                  <a:gd name="T48" fmla="*/ 2416 w 2920"/>
                  <a:gd name="T49" fmla="*/ 1310 h 1448"/>
                  <a:gd name="T50" fmla="*/ 2846 w 2920"/>
                  <a:gd name="T51" fmla="*/ 1448 h 1448"/>
                  <a:gd name="T52" fmla="*/ 2890 w 2920"/>
                  <a:gd name="T53" fmla="*/ 1322 h 1448"/>
                  <a:gd name="T54" fmla="*/ 2916 w 2920"/>
                  <a:gd name="T55" fmla="*/ 1192 h 1448"/>
                  <a:gd name="T56" fmla="*/ 2920 w 2920"/>
                  <a:gd name="T57" fmla="*/ 1102 h 1448"/>
                  <a:gd name="T58" fmla="*/ 2904 w 2920"/>
                  <a:gd name="T59" fmla="*/ 934 h 1448"/>
                  <a:gd name="T60" fmla="*/ 2854 w 2920"/>
                  <a:gd name="T61" fmla="*/ 774 h 1448"/>
                  <a:gd name="T62" fmla="*/ 2776 w 2920"/>
                  <a:gd name="T63" fmla="*/ 624 h 1448"/>
                  <a:gd name="T64" fmla="*/ 2670 w 2920"/>
                  <a:gd name="T65" fmla="*/ 486 h 1448"/>
                  <a:gd name="T66" fmla="*/ 2540 w 2920"/>
                  <a:gd name="T67" fmla="*/ 362 h 1448"/>
                  <a:gd name="T68" fmla="*/ 2388 w 2920"/>
                  <a:gd name="T69" fmla="*/ 252 h 1448"/>
                  <a:gd name="T70" fmla="*/ 2218 w 2920"/>
                  <a:gd name="T71" fmla="*/ 160 h 1448"/>
                  <a:gd name="T72" fmla="*/ 2028 w 2920"/>
                  <a:gd name="T73" fmla="*/ 86 h 1448"/>
                  <a:gd name="T74" fmla="*/ 1824 w 2920"/>
                  <a:gd name="T75" fmla="*/ 36 h 1448"/>
                  <a:gd name="T76" fmla="*/ 1610 w 2920"/>
                  <a:gd name="T77" fmla="*/ 6 h 1448"/>
                  <a:gd name="T78" fmla="*/ 1460 w 2920"/>
                  <a:gd name="T79" fmla="*/ 0 h 1448"/>
                  <a:gd name="T80" fmla="*/ 1238 w 2920"/>
                  <a:gd name="T81" fmla="*/ 14 h 1448"/>
                  <a:gd name="T82" fmla="*/ 1026 w 2920"/>
                  <a:gd name="T83" fmla="*/ 50 h 1448"/>
                  <a:gd name="T84" fmla="*/ 828 w 2920"/>
                  <a:gd name="T85" fmla="*/ 108 h 1448"/>
                  <a:gd name="T86" fmla="*/ 644 w 2920"/>
                  <a:gd name="T87" fmla="*/ 188 h 1448"/>
                  <a:gd name="T88" fmla="*/ 478 w 2920"/>
                  <a:gd name="T89" fmla="*/ 286 h 1448"/>
                  <a:gd name="T90" fmla="*/ 334 w 2920"/>
                  <a:gd name="T91" fmla="*/ 402 h 1448"/>
                  <a:gd name="T92" fmla="*/ 212 w 2920"/>
                  <a:gd name="T93" fmla="*/ 530 h 1448"/>
                  <a:gd name="T94" fmla="*/ 114 w 2920"/>
                  <a:gd name="T95" fmla="*/ 674 h 1448"/>
                  <a:gd name="T96" fmla="*/ 46 w 2920"/>
                  <a:gd name="T97" fmla="*/ 826 h 1448"/>
                  <a:gd name="T98" fmla="*/ 8 w 2920"/>
                  <a:gd name="T99" fmla="*/ 990 h 1448"/>
                  <a:gd name="T100" fmla="*/ 0 w 2920"/>
                  <a:gd name="T101" fmla="*/ 1102 h 1448"/>
                  <a:gd name="T102" fmla="*/ 10 w 2920"/>
                  <a:gd name="T103" fmla="*/ 1236 h 1448"/>
                  <a:gd name="T104" fmla="*/ 42 w 2920"/>
                  <a:gd name="T105" fmla="*/ 1366 h 1448"/>
                  <a:gd name="T106" fmla="*/ 516 w 2920"/>
                  <a:gd name="T107" fmla="*/ 1338 h 1448"/>
                  <a:gd name="T108" fmla="*/ 492 w 2920"/>
                  <a:gd name="T109" fmla="*/ 1282 h 1448"/>
                  <a:gd name="T110" fmla="*/ 468 w 2920"/>
                  <a:gd name="T111" fmla="*/ 1194 h 1448"/>
                  <a:gd name="T112" fmla="*/ 460 w 2920"/>
                  <a:gd name="T113" fmla="*/ 1102 h 1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20" h="1448">
                    <a:moveTo>
                      <a:pt x="460" y="1102"/>
                    </a:moveTo>
                    <a:lnTo>
                      <a:pt x="460" y="1102"/>
                    </a:lnTo>
                    <a:lnTo>
                      <a:pt x="462" y="1066"/>
                    </a:lnTo>
                    <a:lnTo>
                      <a:pt x="466" y="1030"/>
                    </a:lnTo>
                    <a:lnTo>
                      <a:pt x="472" y="994"/>
                    </a:lnTo>
                    <a:lnTo>
                      <a:pt x="480" y="960"/>
                    </a:lnTo>
                    <a:lnTo>
                      <a:pt x="492" y="926"/>
                    </a:lnTo>
                    <a:lnTo>
                      <a:pt x="504" y="892"/>
                    </a:lnTo>
                    <a:lnTo>
                      <a:pt x="520" y="860"/>
                    </a:lnTo>
                    <a:lnTo>
                      <a:pt x="538" y="828"/>
                    </a:lnTo>
                    <a:lnTo>
                      <a:pt x="558" y="796"/>
                    </a:lnTo>
                    <a:lnTo>
                      <a:pt x="580" y="766"/>
                    </a:lnTo>
                    <a:lnTo>
                      <a:pt x="604" y="736"/>
                    </a:lnTo>
                    <a:lnTo>
                      <a:pt x="630" y="708"/>
                    </a:lnTo>
                    <a:lnTo>
                      <a:pt x="658" y="680"/>
                    </a:lnTo>
                    <a:lnTo>
                      <a:pt x="688" y="654"/>
                    </a:lnTo>
                    <a:lnTo>
                      <a:pt x="720" y="628"/>
                    </a:lnTo>
                    <a:lnTo>
                      <a:pt x="752" y="604"/>
                    </a:lnTo>
                    <a:lnTo>
                      <a:pt x="788" y="580"/>
                    </a:lnTo>
                    <a:lnTo>
                      <a:pt x="824" y="558"/>
                    </a:lnTo>
                    <a:lnTo>
                      <a:pt x="862" y="536"/>
                    </a:lnTo>
                    <a:lnTo>
                      <a:pt x="900" y="516"/>
                    </a:lnTo>
                    <a:lnTo>
                      <a:pt x="942" y="498"/>
                    </a:lnTo>
                    <a:lnTo>
                      <a:pt x="984" y="482"/>
                    </a:lnTo>
                    <a:lnTo>
                      <a:pt x="1026" y="466"/>
                    </a:lnTo>
                    <a:lnTo>
                      <a:pt x="1070" y="452"/>
                    </a:lnTo>
                    <a:lnTo>
                      <a:pt x="1116" y="440"/>
                    </a:lnTo>
                    <a:lnTo>
                      <a:pt x="1162" y="428"/>
                    </a:lnTo>
                    <a:lnTo>
                      <a:pt x="1210" y="418"/>
                    </a:lnTo>
                    <a:lnTo>
                      <a:pt x="1258" y="410"/>
                    </a:lnTo>
                    <a:lnTo>
                      <a:pt x="1308" y="404"/>
                    </a:lnTo>
                    <a:lnTo>
                      <a:pt x="1358" y="400"/>
                    </a:lnTo>
                    <a:lnTo>
                      <a:pt x="1408" y="398"/>
                    </a:lnTo>
                    <a:lnTo>
                      <a:pt x="1460" y="396"/>
                    </a:lnTo>
                    <a:lnTo>
                      <a:pt x="1460" y="396"/>
                    </a:lnTo>
                    <a:lnTo>
                      <a:pt x="1512" y="398"/>
                    </a:lnTo>
                    <a:lnTo>
                      <a:pt x="1562" y="400"/>
                    </a:lnTo>
                    <a:lnTo>
                      <a:pt x="1612" y="404"/>
                    </a:lnTo>
                    <a:lnTo>
                      <a:pt x="1662" y="410"/>
                    </a:lnTo>
                    <a:lnTo>
                      <a:pt x="1710" y="418"/>
                    </a:lnTo>
                    <a:lnTo>
                      <a:pt x="1758" y="428"/>
                    </a:lnTo>
                    <a:lnTo>
                      <a:pt x="1804" y="440"/>
                    </a:lnTo>
                    <a:lnTo>
                      <a:pt x="1850" y="452"/>
                    </a:lnTo>
                    <a:lnTo>
                      <a:pt x="1894" y="466"/>
                    </a:lnTo>
                    <a:lnTo>
                      <a:pt x="1936" y="482"/>
                    </a:lnTo>
                    <a:lnTo>
                      <a:pt x="1978" y="498"/>
                    </a:lnTo>
                    <a:lnTo>
                      <a:pt x="2020" y="516"/>
                    </a:lnTo>
                    <a:lnTo>
                      <a:pt x="2058" y="536"/>
                    </a:lnTo>
                    <a:lnTo>
                      <a:pt x="2096" y="558"/>
                    </a:lnTo>
                    <a:lnTo>
                      <a:pt x="2132" y="580"/>
                    </a:lnTo>
                    <a:lnTo>
                      <a:pt x="2168" y="604"/>
                    </a:lnTo>
                    <a:lnTo>
                      <a:pt x="2200" y="628"/>
                    </a:lnTo>
                    <a:lnTo>
                      <a:pt x="2232" y="654"/>
                    </a:lnTo>
                    <a:lnTo>
                      <a:pt x="2262" y="680"/>
                    </a:lnTo>
                    <a:lnTo>
                      <a:pt x="2290" y="708"/>
                    </a:lnTo>
                    <a:lnTo>
                      <a:pt x="2316" y="736"/>
                    </a:lnTo>
                    <a:lnTo>
                      <a:pt x="2340" y="766"/>
                    </a:lnTo>
                    <a:lnTo>
                      <a:pt x="2362" y="796"/>
                    </a:lnTo>
                    <a:lnTo>
                      <a:pt x="2382" y="828"/>
                    </a:lnTo>
                    <a:lnTo>
                      <a:pt x="2400" y="860"/>
                    </a:lnTo>
                    <a:lnTo>
                      <a:pt x="2416" y="892"/>
                    </a:lnTo>
                    <a:lnTo>
                      <a:pt x="2428" y="926"/>
                    </a:lnTo>
                    <a:lnTo>
                      <a:pt x="2440" y="960"/>
                    </a:lnTo>
                    <a:lnTo>
                      <a:pt x="2448" y="994"/>
                    </a:lnTo>
                    <a:lnTo>
                      <a:pt x="2454" y="1030"/>
                    </a:lnTo>
                    <a:lnTo>
                      <a:pt x="2458" y="1066"/>
                    </a:lnTo>
                    <a:lnTo>
                      <a:pt x="2460" y="1102"/>
                    </a:lnTo>
                    <a:lnTo>
                      <a:pt x="2460" y="1102"/>
                    </a:lnTo>
                    <a:lnTo>
                      <a:pt x="2460" y="1134"/>
                    </a:lnTo>
                    <a:lnTo>
                      <a:pt x="2456" y="1164"/>
                    </a:lnTo>
                    <a:lnTo>
                      <a:pt x="2452" y="1194"/>
                    </a:lnTo>
                    <a:lnTo>
                      <a:pt x="2446" y="1224"/>
                    </a:lnTo>
                    <a:lnTo>
                      <a:pt x="2438" y="1252"/>
                    </a:lnTo>
                    <a:lnTo>
                      <a:pt x="2428" y="1282"/>
                    </a:lnTo>
                    <a:lnTo>
                      <a:pt x="2416" y="1310"/>
                    </a:lnTo>
                    <a:lnTo>
                      <a:pt x="2404" y="1338"/>
                    </a:lnTo>
                    <a:lnTo>
                      <a:pt x="2846" y="1448"/>
                    </a:lnTo>
                    <a:lnTo>
                      <a:pt x="2846" y="1448"/>
                    </a:lnTo>
                    <a:lnTo>
                      <a:pt x="2864" y="1406"/>
                    </a:lnTo>
                    <a:lnTo>
                      <a:pt x="2878" y="1366"/>
                    </a:lnTo>
                    <a:lnTo>
                      <a:pt x="2890" y="1322"/>
                    </a:lnTo>
                    <a:lnTo>
                      <a:pt x="2902" y="1280"/>
                    </a:lnTo>
                    <a:lnTo>
                      <a:pt x="2910" y="1236"/>
                    </a:lnTo>
                    <a:lnTo>
                      <a:pt x="2916" y="1192"/>
                    </a:lnTo>
                    <a:lnTo>
                      <a:pt x="2918" y="1148"/>
                    </a:lnTo>
                    <a:lnTo>
                      <a:pt x="2920" y="1102"/>
                    </a:lnTo>
                    <a:lnTo>
                      <a:pt x="2920" y="1102"/>
                    </a:lnTo>
                    <a:lnTo>
                      <a:pt x="2918" y="1046"/>
                    </a:lnTo>
                    <a:lnTo>
                      <a:pt x="2912" y="990"/>
                    </a:lnTo>
                    <a:lnTo>
                      <a:pt x="2904" y="934"/>
                    </a:lnTo>
                    <a:lnTo>
                      <a:pt x="2890" y="880"/>
                    </a:lnTo>
                    <a:lnTo>
                      <a:pt x="2874" y="826"/>
                    </a:lnTo>
                    <a:lnTo>
                      <a:pt x="2854" y="774"/>
                    </a:lnTo>
                    <a:lnTo>
                      <a:pt x="2832" y="724"/>
                    </a:lnTo>
                    <a:lnTo>
                      <a:pt x="2806" y="674"/>
                    </a:lnTo>
                    <a:lnTo>
                      <a:pt x="2776" y="624"/>
                    </a:lnTo>
                    <a:lnTo>
                      <a:pt x="2744" y="578"/>
                    </a:lnTo>
                    <a:lnTo>
                      <a:pt x="2708" y="530"/>
                    </a:lnTo>
                    <a:lnTo>
                      <a:pt x="2670" y="486"/>
                    </a:lnTo>
                    <a:lnTo>
                      <a:pt x="2630" y="442"/>
                    </a:lnTo>
                    <a:lnTo>
                      <a:pt x="2586" y="402"/>
                    </a:lnTo>
                    <a:lnTo>
                      <a:pt x="2540" y="362"/>
                    </a:lnTo>
                    <a:lnTo>
                      <a:pt x="2492" y="324"/>
                    </a:lnTo>
                    <a:lnTo>
                      <a:pt x="2442" y="286"/>
                    </a:lnTo>
                    <a:lnTo>
                      <a:pt x="2388" y="252"/>
                    </a:lnTo>
                    <a:lnTo>
                      <a:pt x="2334" y="220"/>
                    </a:lnTo>
                    <a:lnTo>
                      <a:pt x="2276" y="188"/>
                    </a:lnTo>
                    <a:lnTo>
                      <a:pt x="2218" y="160"/>
                    </a:lnTo>
                    <a:lnTo>
                      <a:pt x="2156" y="134"/>
                    </a:lnTo>
                    <a:lnTo>
                      <a:pt x="2094" y="108"/>
                    </a:lnTo>
                    <a:lnTo>
                      <a:pt x="2028" y="86"/>
                    </a:lnTo>
                    <a:lnTo>
                      <a:pt x="1962" y="68"/>
                    </a:lnTo>
                    <a:lnTo>
                      <a:pt x="1894" y="50"/>
                    </a:lnTo>
                    <a:lnTo>
                      <a:pt x="1824" y="36"/>
                    </a:lnTo>
                    <a:lnTo>
                      <a:pt x="1754" y="22"/>
                    </a:lnTo>
                    <a:lnTo>
                      <a:pt x="1682" y="14"/>
                    </a:lnTo>
                    <a:lnTo>
                      <a:pt x="1610" y="6"/>
                    </a:lnTo>
                    <a:lnTo>
                      <a:pt x="1536" y="2"/>
                    </a:lnTo>
                    <a:lnTo>
                      <a:pt x="1460" y="0"/>
                    </a:lnTo>
                    <a:lnTo>
                      <a:pt x="1460" y="0"/>
                    </a:lnTo>
                    <a:lnTo>
                      <a:pt x="1384" y="2"/>
                    </a:lnTo>
                    <a:lnTo>
                      <a:pt x="1310" y="6"/>
                    </a:lnTo>
                    <a:lnTo>
                      <a:pt x="1238" y="14"/>
                    </a:lnTo>
                    <a:lnTo>
                      <a:pt x="1166" y="22"/>
                    </a:lnTo>
                    <a:lnTo>
                      <a:pt x="1096" y="36"/>
                    </a:lnTo>
                    <a:lnTo>
                      <a:pt x="1026" y="50"/>
                    </a:lnTo>
                    <a:lnTo>
                      <a:pt x="958" y="68"/>
                    </a:lnTo>
                    <a:lnTo>
                      <a:pt x="892" y="86"/>
                    </a:lnTo>
                    <a:lnTo>
                      <a:pt x="828" y="108"/>
                    </a:lnTo>
                    <a:lnTo>
                      <a:pt x="764" y="134"/>
                    </a:lnTo>
                    <a:lnTo>
                      <a:pt x="702" y="160"/>
                    </a:lnTo>
                    <a:lnTo>
                      <a:pt x="644" y="188"/>
                    </a:lnTo>
                    <a:lnTo>
                      <a:pt x="586" y="220"/>
                    </a:lnTo>
                    <a:lnTo>
                      <a:pt x="532" y="252"/>
                    </a:lnTo>
                    <a:lnTo>
                      <a:pt x="478" y="286"/>
                    </a:lnTo>
                    <a:lnTo>
                      <a:pt x="428" y="324"/>
                    </a:lnTo>
                    <a:lnTo>
                      <a:pt x="380" y="362"/>
                    </a:lnTo>
                    <a:lnTo>
                      <a:pt x="334" y="402"/>
                    </a:lnTo>
                    <a:lnTo>
                      <a:pt x="290" y="442"/>
                    </a:lnTo>
                    <a:lnTo>
                      <a:pt x="250" y="486"/>
                    </a:lnTo>
                    <a:lnTo>
                      <a:pt x="212" y="530"/>
                    </a:lnTo>
                    <a:lnTo>
                      <a:pt x="176" y="578"/>
                    </a:lnTo>
                    <a:lnTo>
                      <a:pt x="144" y="624"/>
                    </a:lnTo>
                    <a:lnTo>
                      <a:pt x="114" y="674"/>
                    </a:lnTo>
                    <a:lnTo>
                      <a:pt x="88" y="724"/>
                    </a:lnTo>
                    <a:lnTo>
                      <a:pt x="66" y="774"/>
                    </a:lnTo>
                    <a:lnTo>
                      <a:pt x="46" y="826"/>
                    </a:lnTo>
                    <a:lnTo>
                      <a:pt x="30" y="880"/>
                    </a:lnTo>
                    <a:lnTo>
                      <a:pt x="16" y="934"/>
                    </a:lnTo>
                    <a:lnTo>
                      <a:pt x="8" y="990"/>
                    </a:lnTo>
                    <a:lnTo>
                      <a:pt x="2" y="1046"/>
                    </a:lnTo>
                    <a:lnTo>
                      <a:pt x="0" y="1102"/>
                    </a:lnTo>
                    <a:lnTo>
                      <a:pt x="0" y="1102"/>
                    </a:lnTo>
                    <a:lnTo>
                      <a:pt x="2" y="1148"/>
                    </a:lnTo>
                    <a:lnTo>
                      <a:pt x="4" y="1192"/>
                    </a:lnTo>
                    <a:lnTo>
                      <a:pt x="10" y="1236"/>
                    </a:lnTo>
                    <a:lnTo>
                      <a:pt x="18" y="1280"/>
                    </a:lnTo>
                    <a:lnTo>
                      <a:pt x="30" y="1322"/>
                    </a:lnTo>
                    <a:lnTo>
                      <a:pt x="42" y="1366"/>
                    </a:lnTo>
                    <a:lnTo>
                      <a:pt x="56" y="1406"/>
                    </a:lnTo>
                    <a:lnTo>
                      <a:pt x="74" y="1448"/>
                    </a:lnTo>
                    <a:lnTo>
                      <a:pt x="516" y="1338"/>
                    </a:lnTo>
                    <a:lnTo>
                      <a:pt x="516" y="1338"/>
                    </a:lnTo>
                    <a:lnTo>
                      <a:pt x="504" y="1310"/>
                    </a:lnTo>
                    <a:lnTo>
                      <a:pt x="492" y="1282"/>
                    </a:lnTo>
                    <a:lnTo>
                      <a:pt x="482" y="1252"/>
                    </a:lnTo>
                    <a:lnTo>
                      <a:pt x="474" y="1224"/>
                    </a:lnTo>
                    <a:lnTo>
                      <a:pt x="468" y="1194"/>
                    </a:lnTo>
                    <a:lnTo>
                      <a:pt x="464" y="1164"/>
                    </a:lnTo>
                    <a:lnTo>
                      <a:pt x="460" y="1134"/>
                    </a:lnTo>
                    <a:lnTo>
                      <a:pt x="460" y="1102"/>
                    </a:lnTo>
                    <a:lnTo>
                      <a:pt x="460" y="1102"/>
                    </a:lnTo>
                    <a:close/>
                  </a:path>
                </a:pathLst>
              </a:custGeom>
              <a:solidFill>
                <a:srgbClr val="11B5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106" name="Freeform 18"/>
              <p:cNvSpPr>
                <a:spLocks/>
              </p:cNvSpPr>
              <p:nvPr/>
            </p:nvSpPr>
            <p:spPr bwMode="auto">
              <a:xfrm>
                <a:off x="2635250" y="3935413"/>
                <a:ext cx="819150" cy="720725"/>
              </a:xfrm>
              <a:custGeom>
                <a:avLst/>
                <a:gdLst>
                  <a:gd name="T0" fmla="*/ 516 w 516"/>
                  <a:gd name="T1" fmla="*/ 236 h 454"/>
                  <a:gd name="T2" fmla="*/ 74 w 516"/>
                  <a:gd name="T3" fmla="*/ 346 h 454"/>
                  <a:gd name="T4" fmla="*/ 74 w 516"/>
                  <a:gd name="T5" fmla="*/ 346 h 454"/>
                  <a:gd name="T6" fmla="*/ 56 w 516"/>
                  <a:gd name="T7" fmla="*/ 304 h 454"/>
                  <a:gd name="T8" fmla="*/ 42 w 516"/>
                  <a:gd name="T9" fmla="*/ 264 h 454"/>
                  <a:gd name="T10" fmla="*/ 30 w 516"/>
                  <a:gd name="T11" fmla="*/ 220 h 454"/>
                  <a:gd name="T12" fmla="*/ 18 w 516"/>
                  <a:gd name="T13" fmla="*/ 178 h 454"/>
                  <a:gd name="T14" fmla="*/ 10 w 516"/>
                  <a:gd name="T15" fmla="*/ 134 h 454"/>
                  <a:gd name="T16" fmla="*/ 4 w 516"/>
                  <a:gd name="T17" fmla="*/ 90 h 454"/>
                  <a:gd name="T18" fmla="*/ 2 w 516"/>
                  <a:gd name="T19" fmla="*/ 46 h 454"/>
                  <a:gd name="T20" fmla="*/ 0 w 516"/>
                  <a:gd name="T21" fmla="*/ 0 h 454"/>
                  <a:gd name="T22" fmla="*/ 0 w 516"/>
                  <a:gd name="T23" fmla="*/ 108 h 454"/>
                  <a:gd name="T24" fmla="*/ 0 w 516"/>
                  <a:gd name="T25" fmla="*/ 108 h 454"/>
                  <a:gd name="T26" fmla="*/ 2 w 516"/>
                  <a:gd name="T27" fmla="*/ 154 h 454"/>
                  <a:gd name="T28" fmla="*/ 4 w 516"/>
                  <a:gd name="T29" fmla="*/ 198 h 454"/>
                  <a:gd name="T30" fmla="*/ 10 w 516"/>
                  <a:gd name="T31" fmla="*/ 242 h 454"/>
                  <a:gd name="T32" fmla="*/ 18 w 516"/>
                  <a:gd name="T33" fmla="*/ 286 h 454"/>
                  <a:gd name="T34" fmla="*/ 30 w 516"/>
                  <a:gd name="T35" fmla="*/ 328 h 454"/>
                  <a:gd name="T36" fmla="*/ 42 w 516"/>
                  <a:gd name="T37" fmla="*/ 370 h 454"/>
                  <a:gd name="T38" fmla="*/ 56 w 516"/>
                  <a:gd name="T39" fmla="*/ 412 h 454"/>
                  <a:gd name="T40" fmla="*/ 74 w 516"/>
                  <a:gd name="T41" fmla="*/ 454 h 454"/>
                  <a:gd name="T42" fmla="*/ 516 w 516"/>
                  <a:gd name="T43" fmla="*/ 344 h 454"/>
                  <a:gd name="T44" fmla="*/ 516 w 516"/>
                  <a:gd name="T45" fmla="*/ 23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54">
                    <a:moveTo>
                      <a:pt x="516" y="236"/>
                    </a:moveTo>
                    <a:lnTo>
                      <a:pt x="74" y="346"/>
                    </a:lnTo>
                    <a:lnTo>
                      <a:pt x="74" y="346"/>
                    </a:lnTo>
                    <a:lnTo>
                      <a:pt x="56" y="304"/>
                    </a:lnTo>
                    <a:lnTo>
                      <a:pt x="42" y="264"/>
                    </a:lnTo>
                    <a:lnTo>
                      <a:pt x="30" y="220"/>
                    </a:lnTo>
                    <a:lnTo>
                      <a:pt x="18" y="178"/>
                    </a:lnTo>
                    <a:lnTo>
                      <a:pt x="10" y="134"/>
                    </a:lnTo>
                    <a:lnTo>
                      <a:pt x="4" y="90"/>
                    </a:lnTo>
                    <a:lnTo>
                      <a:pt x="2" y="46"/>
                    </a:lnTo>
                    <a:lnTo>
                      <a:pt x="0" y="0"/>
                    </a:lnTo>
                    <a:lnTo>
                      <a:pt x="0" y="108"/>
                    </a:lnTo>
                    <a:lnTo>
                      <a:pt x="0" y="108"/>
                    </a:lnTo>
                    <a:lnTo>
                      <a:pt x="2" y="154"/>
                    </a:lnTo>
                    <a:lnTo>
                      <a:pt x="4" y="198"/>
                    </a:lnTo>
                    <a:lnTo>
                      <a:pt x="10" y="242"/>
                    </a:lnTo>
                    <a:lnTo>
                      <a:pt x="18" y="286"/>
                    </a:lnTo>
                    <a:lnTo>
                      <a:pt x="30" y="328"/>
                    </a:lnTo>
                    <a:lnTo>
                      <a:pt x="42" y="370"/>
                    </a:lnTo>
                    <a:lnTo>
                      <a:pt x="56" y="412"/>
                    </a:lnTo>
                    <a:lnTo>
                      <a:pt x="74" y="454"/>
                    </a:lnTo>
                    <a:lnTo>
                      <a:pt x="516" y="344"/>
                    </a:lnTo>
                    <a:lnTo>
                      <a:pt x="516" y="236"/>
                    </a:lnTo>
                    <a:close/>
                  </a:path>
                </a:pathLst>
              </a:custGeom>
              <a:solidFill>
                <a:srgbClr val="036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107" name="Freeform 19"/>
              <p:cNvSpPr>
                <a:spLocks/>
              </p:cNvSpPr>
              <p:nvPr/>
            </p:nvSpPr>
            <p:spPr bwMode="auto">
              <a:xfrm>
                <a:off x="6451600" y="3935413"/>
                <a:ext cx="819150" cy="720725"/>
              </a:xfrm>
              <a:custGeom>
                <a:avLst/>
                <a:gdLst>
                  <a:gd name="T0" fmla="*/ 0 w 516"/>
                  <a:gd name="T1" fmla="*/ 236 h 454"/>
                  <a:gd name="T2" fmla="*/ 442 w 516"/>
                  <a:gd name="T3" fmla="*/ 346 h 454"/>
                  <a:gd name="T4" fmla="*/ 442 w 516"/>
                  <a:gd name="T5" fmla="*/ 346 h 454"/>
                  <a:gd name="T6" fmla="*/ 460 w 516"/>
                  <a:gd name="T7" fmla="*/ 304 h 454"/>
                  <a:gd name="T8" fmla="*/ 474 w 516"/>
                  <a:gd name="T9" fmla="*/ 264 h 454"/>
                  <a:gd name="T10" fmla="*/ 486 w 516"/>
                  <a:gd name="T11" fmla="*/ 220 h 454"/>
                  <a:gd name="T12" fmla="*/ 498 w 516"/>
                  <a:gd name="T13" fmla="*/ 178 h 454"/>
                  <a:gd name="T14" fmla="*/ 506 w 516"/>
                  <a:gd name="T15" fmla="*/ 134 h 454"/>
                  <a:gd name="T16" fmla="*/ 512 w 516"/>
                  <a:gd name="T17" fmla="*/ 90 h 454"/>
                  <a:gd name="T18" fmla="*/ 514 w 516"/>
                  <a:gd name="T19" fmla="*/ 46 h 454"/>
                  <a:gd name="T20" fmla="*/ 516 w 516"/>
                  <a:gd name="T21" fmla="*/ 0 h 454"/>
                  <a:gd name="T22" fmla="*/ 516 w 516"/>
                  <a:gd name="T23" fmla="*/ 108 h 454"/>
                  <a:gd name="T24" fmla="*/ 516 w 516"/>
                  <a:gd name="T25" fmla="*/ 108 h 454"/>
                  <a:gd name="T26" fmla="*/ 514 w 516"/>
                  <a:gd name="T27" fmla="*/ 154 h 454"/>
                  <a:gd name="T28" fmla="*/ 512 w 516"/>
                  <a:gd name="T29" fmla="*/ 198 h 454"/>
                  <a:gd name="T30" fmla="*/ 506 w 516"/>
                  <a:gd name="T31" fmla="*/ 242 h 454"/>
                  <a:gd name="T32" fmla="*/ 498 w 516"/>
                  <a:gd name="T33" fmla="*/ 286 h 454"/>
                  <a:gd name="T34" fmla="*/ 486 w 516"/>
                  <a:gd name="T35" fmla="*/ 328 h 454"/>
                  <a:gd name="T36" fmla="*/ 474 w 516"/>
                  <a:gd name="T37" fmla="*/ 370 h 454"/>
                  <a:gd name="T38" fmla="*/ 460 w 516"/>
                  <a:gd name="T39" fmla="*/ 412 h 454"/>
                  <a:gd name="T40" fmla="*/ 442 w 516"/>
                  <a:gd name="T41" fmla="*/ 454 h 454"/>
                  <a:gd name="T42" fmla="*/ 0 w 516"/>
                  <a:gd name="T43" fmla="*/ 344 h 454"/>
                  <a:gd name="T44" fmla="*/ 0 w 516"/>
                  <a:gd name="T45" fmla="*/ 23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6" h="454">
                    <a:moveTo>
                      <a:pt x="0" y="236"/>
                    </a:moveTo>
                    <a:lnTo>
                      <a:pt x="442" y="346"/>
                    </a:lnTo>
                    <a:lnTo>
                      <a:pt x="442" y="346"/>
                    </a:lnTo>
                    <a:lnTo>
                      <a:pt x="460" y="304"/>
                    </a:lnTo>
                    <a:lnTo>
                      <a:pt x="474" y="264"/>
                    </a:lnTo>
                    <a:lnTo>
                      <a:pt x="486" y="220"/>
                    </a:lnTo>
                    <a:lnTo>
                      <a:pt x="498" y="178"/>
                    </a:lnTo>
                    <a:lnTo>
                      <a:pt x="506" y="134"/>
                    </a:lnTo>
                    <a:lnTo>
                      <a:pt x="512" y="90"/>
                    </a:lnTo>
                    <a:lnTo>
                      <a:pt x="514" y="46"/>
                    </a:lnTo>
                    <a:lnTo>
                      <a:pt x="516" y="0"/>
                    </a:lnTo>
                    <a:lnTo>
                      <a:pt x="516" y="108"/>
                    </a:lnTo>
                    <a:lnTo>
                      <a:pt x="516" y="108"/>
                    </a:lnTo>
                    <a:lnTo>
                      <a:pt x="514" y="154"/>
                    </a:lnTo>
                    <a:lnTo>
                      <a:pt x="512" y="198"/>
                    </a:lnTo>
                    <a:lnTo>
                      <a:pt x="506" y="242"/>
                    </a:lnTo>
                    <a:lnTo>
                      <a:pt x="498" y="286"/>
                    </a:lnTo>
                    <a:lnTo>
                      <a:pt x="486" y="328"/>
                    </a:lnTo>
                    <a:lnTo>
                      <a:pt x="474" y="370"/>
                    </a:lnTo>
                    <a:lnTo>
                      <a:pt x="460" y="412"/>
                    </a:lnTo>
                    <a:lnTo>
                      <a:pt x="442" y="454"/>
                    </a:lnTo>
                    <a:lnTo>
                      <a:pt x="0" y="344"/>
                    </a:lnTo>
                    <a:lnTo>
                      <a:pt x="0" y="236"/>
                    </a:lnTo>
                    <a:close/>
                  </a:path>
                </a:pathLst>
              </a:custGeom>
              <a:solidFill>
                <a:srgbClr val="036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112" name="Freeform 20"/>
              <p:cNvSpPr>
                <a:spLocks/>
              </p:cNvSpPr>
              <p:nvPr/>
            </p:nvSpPr>
            <p:spPr bwMode="auto">
              <a:xfrm>
                <a:off x="3365500" y="2814638"/>
                <a:ext cx="3175000" cy="1206500"/>
              </a:xfrm>
              <a:custGeom>
                <a:avLst/>
                <a:gdLst>
                  <a:gd name="T0" fmla="*/ 1050 w 2000"/>
                  <a:gd name="T1" fmla="*/ 108 h 760"/>
                  <a:gd name="T2" fmla="*/ 1192 w 2000"/>
                  <a:gd name="T3" fmla="*/ 122 h 760"/>
                  <a:gd name="T4" fmla="*/ 1328 w 2000"/>
                  <a:gd name="T5" fmla="*/ 148 h 760"/>
                  <a:gd name="T6" fmla="*/ 1456 w 2000"/>
                  <a:gd name="T7" fmla="*/ 186 h 760"/>
                  <a:gd name="T8" fmla="*/ 1574 w 2000"/>
                  <a:gd name="T9" fmla="*/ 236 h 760"/>
                  <a:gd name="T10" fmla="*/ 1682 w 2000"/>
                  <a:gd name="T11" fmla="*/ 298 h 760"/>
                  <a:gd name="T12" fmla="*/ 1776 w 2000"/>
                  <a:gd name="T13" fmla="*/ 368 h 760"/>
                  <a:gd name="T14" fmla="*/ 1854 w 2000"/>
                  <a:gd name="T15" fmla="*/ 448 h 760"/>
                  <a:gd name="T16" fmla="*/ 1918 w 2000"/>
                  <a:gd name="T17" fmla="*/ 534 h 760"/>
                  <a:gd name="T18" fmla="*/ 1964 w 2000"/>
                  <a:gd name="T19" fmla="*/ 628 h 760"/>
                  <a:gd name="T20" fmla="*/ 1992 w 2000"/>
                  <a:gd name="T21" fmla="*/ 726 h 760"/>
                  <a:gd name="T22" fmla="*/ 2000 w 2000"/>
                  <a:gd name="T23" fmla="*/ 734 h 760"/>
                  <a:gd name="T24" fmla="*/ 1998 w 2000"/>
                  <a:gd name="T25" fmla="*/ 670 h 760"/>
                  <a:gd name="T26" fmla="*/ 1980 w 2000"/>
                  <a:gd name="T27" fmla="*/ 564 h 760"/>
                  <a:gd name="T28" fmla="*/ 1940 w 2000"/>
                  <a:gd name="T29" fmla="*/ 464 h 760"/>
                  <a:gd name="T30" fmla="*/ 1880 w 2000"/>
                  <a:gd name="T31" fmla="*/ 370 h 760"/>
                  <a:gd name="T32" fmla="*/ 1802 w 2000"/>
                  <a:gd name="T33" fmla="*/ 284 h 760"/>
                  <a:gd name="T34" fmla="*/ 1708 w 2000"/>
                  <a:gd name="T35" fmla="*/ 208 h 760"/>
                  <a:gd name="T36" fmla="*/ 1598 w 2000"/>
                  <a:gd name="T37" fmla="*/ 140 h 760"/>
                  <a:gd name="T38" fmla="*/ 1476 w 2000"/>
                  <a:gd name="T39" fmla="*/ 86 h 760"/>
                  <a:gd name="T40" fmla="*/ 1344 w 2000"/>
                  <a:gd name="T41" fmla="*/ 44 h 760"/>
                  <a:gd name="T42" fmla="*/ 1202 w 2000"/>
                  <a:gd name="T43" fmla="*/ 14 h 760"/>
                  <a:gd name="T44" fmla="*/ 1052 w 2000"/>
                  <a:gd name="T45" fmla="*/ 2 h 760"/>
                  <a:gd name="T46" fmla="*/ 948 w 2000"/>
                  <a:gd name="T47" fmla="*/ 2 h 760"/>
                  <a:gd name="T48" fmla="*/ 798 w 2000"/>
                  <a:gd name="T49" fmla="*/ 14 h 760"/>
                  <a:gd name="T50" fmla="*/ 656 w 2000"/>
                  <a:gd name="T51" fmla="*/ 44 h 760"/>
                  <a:gd name="T52" fmla="*/ 524 w 2000"/>
                  <a:gd name="T53" fmla="*/ 86 h 760"/>
                  <a:gd name="T54" fmla="*/ 402 w 2000"/>
                  <a:gd name="T55" fmla="*/ 140 h 760"/>
                  <a:gd name="T56" fmla="*/ 292 w 2000"/>
                  <a:gd name="T57" fmla="*/ 208 h 760"/>
                  <a:gd name="T58" fmla="*/ 198 w 2000"/>
                  <a:gd name="T59" fmla="*/ 284 h 760"/>
                  <a:gd name="T60" fmla="*/ 120 w 2000"/>
                  <a:gd name="T61" fmla="*/ 370 h 760"/>
                  <a:gd name="T62" fmla="*/ 60 w 2000"/>
                  <a:gd name="T63" fmla="*/ 464 h 760"/>
                  <a:gd name="T64" fmla="*/ 20 w 2000"/>
                  <a:gd name="T65" fmla="*/ 564 h 760"/>
                  <a:gd name="T66" fmla="*/ 2 w 2000"/>
                  <a:gd name="T67" fmla="*/ 670 h 760"/>
                  <a:gd name="T68" fmla="*/ 0 w 2000"/>
                  <a:gd name="T69" fmla="*/ 734 h 760"/>
                  <a:gd name="T70" fmla="*/ 8 w 2000"/>
                  <a:gd name="T71" fmla="*/ 726 h 760"/>
                  <a:gd name="T72" fmla="*/ 36 w 2000"/>
                  <a:gd name="T73" fmla="*/ 628 h 760"/>
                  <a:gd name="T74" fmla="*/ 82 w 2000"/>
                  <a:gd name="T75" fmla="*/ 534 h 760"/>
                  <a:gd name="T76" fmla="*/ 146 w 2000"/>
                  <a:gd name="T77" fmla="*/ 448 h 760"/>
                  <a:gd name="T78" fmla="*/ 224 w 2000"/>
                  <a:gd name="T79" fmla="*/ 368 h 760"/>
                  <a:gd name="T80" fmla="*/ 318 w 2000"/>
                  <a:gd name="T81" fmla="*/ 298 h 760"/>
                  <a:gd name="T82" fmla="*/ 426 w 2000"/>
                  <a:gd name="T83" fmla="*/ 236 h 760"/>
                  <a:gd name="T84" fmla="*/ 544 w 2000"/>
                  <a:gd name="T85" fmla="*/ 186 h 760"/>
                  <a:gd name="T86" fmla="*/ 672 w 2000"/>
                  <a:gd name="T87" fmla="*/ 148 h 760"/>
                  <a:gd name="T88" fmla="*/ 808 w 2000"/>
                  <a:gd name="T89" fmla="*/ 122 h 760"/>
                  <a:gd name="T90" fmla="*/ 950 w 2000"/>
                  <a:gd name="T91" fmla="*/ 108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0" h="760">
                    <a:moveTo>
                      <a:pt x="1000" y="108"/>
                    </a:moveTo>
                    <a:lnTo>
                      <a:pt x="1000" y="108"/>
                    </a:lnTo>
                    <a:lnTo>
                      <a:pt x="1050" y="108"/>
                    </a:lnTo>
                    <a:lnTo>
                      <a:pt x="1098" y="112"/>
                    </a:lnTo>
                    <a:lnTo>
                      <a:pt x="1146" y="116"/>
                    </a:lnTo>
                    <a:lnTo>
                      <a:pt x="1192" y="122"/>
                    </a:lnTo>
                    <a:lnTo>
                      <a:pt x="1238" y="128"/>
                    </a:lnTo>
                    <a:lnTo>
                      <a:pt x="1284" y="136"/>
                    </a:lnTo>
                    <a:lnTo>
                      <a:pt x="1328" y="148"/>
                    </a:lnTo>
                    <a:lnTo>
                      <a:pt x="1372" y="158"/>
                    </a:lnTo>
                    <a:lnTo>
                      <a:pt x="1416" y="172"/>
                    </a:lnTo>
                    <a:lnTo>
                      <a:pt x="1456" y="186"/>
                    </a:lnTo>
                    <a:lnTo>
                      <a:pt x="1498" y="202"/>
                    </a:lnTo>
                    <a:lnTo>
                      <a:pt x="1536" y="218"/>
                    </a:lnTo>
                    <a:lnTo>
                      <a:pt x="1574" y="236"/>
                    </a:lnTo>
                    <a:lnTo>
                      <a:pt x="1612" y="256"/>
                    </a:lnTo>
                    <a:lnTo>
                      <a:pt x="1648" y="276"/>
                    </a:lnTo>
                    <a:lnTo>
                      <a:pt x="1682" y="298"/>
                    </a:lnTo>
                    <a:lnTo>
                      <a:pt x="1714" y="320"/>
                    </a:lnTo>
                    <a:lnTo>
                      <a:pt x="1746" y="344"/>
                    </a:lnTo>
                    <a:lnTo>
                      <a:pt x="1776" y="368"/>
                    </a:lnTo>
                    <a:lnTo>
                      <a:pt x="1804" y="394"/>
                    </a:lnTo>
                    <a:lnTo>
                      <a:pt x="1830" y="420"/>
                    </a:lnTo>
                    <a:lnTo>
                      <a:pt x="1854" y="448"/>
                    </a:lnTo>
                    <a:lnTo>
                      <a:pt x="1878" y="476"/>
                    </a:lnTo>
                    <a:lnTo>
                      <a:pt x="1898" y="504"/>
                    </a:lnTo>
                    <a:lnTo>
                      <a:pt x="1918" y="534"/>
                    </a:lnTo>
                    <a:lnTo>
                      <a:pt x="1936" y="564"/>
                    </a:lnTo>
                    <a:lnTo>
                      <a:pt x="1952" y="596"/>
                    </a:lnTo>
                    <a:lnTo>
                      <a:pt x="1964" y="628"/>
                    </a:lnTo>
                    <a:lnTo>
                      <a:pt x="1976" y="660"/>
                    </a:lnTo>
                    <a:lnTo>
                      <a:pt x="1986" y="692"/>
                    </a:lnTo>
                    <a:lnTo>
                      <a:pt x="1992" y="726"/>
                    </a:lnTo>
                    <a:lnTo>
                      <a:pt x="1998" y="760"/>
                    </a:lnTo>
                    <a:lnTo>
                      <a:pt x="1998" y="760"/>
                    </a:lnTo>
                    <a:lnTo>
                      <a:pt x="2000" y="734"/>
                    </a:lnTo>
                    <a:lnTo>
                      <a:pt x="2000" y="706"/>
                    </a:lnTo>
                    <a:lnTo>
                      <a:pt x="2000" y="706"/>
                    </a:lnTo>
                    <a:lnTo>
                      <a:pt x="1998" y="670"/>
                    </a:lnTo>
                    <a:lnTo>
                      <a:pt x="1994" y="634"/>
                    </a:lnTo>
                    <a:lnTo>
                      <a:pt x="1988" y="598"/>
                    </a:lnTo>
                    <a:lnTo>
                      <a:pt x="1980" y="564"/>
                    </a:lnTo>
                    <a:lnTo>
                      <a:pt x="1968" y="530"/>
                    </a:lnTo>
                    <a:lnTo>
                      <a:pt x="1956" y="496"/>
                    </a:lnTo>
                    <a:lnTo>
                      <a:pt x="1940" y="464"/>
                    </a:lnTo>
                    <a:lnTo>
                      <a:pt x="1922" y="432"/>
                    </a:lnTo>
                    <a:lnTo>
                      <a:pt x="1902" y="400"/>
                    </a:lnTo>
                    <a:lnTo>
                      <a:pt x="1880" y="370"/>
                    </a:lnTo>
                    <a:lnTo>
                      <a:pt x="1856" y="340"/>
                    </a:lnTo>
                    <a:lnTo>
                      <a:pt x="1830" y="312"/>
                    </a:lnTo>
                    <a:lnTo>
                      <a:pt x="1802" y="284"/>
                    </a:lnTo>
                    <a:lnTo>
                      <a:pt x="1772" y="258"/>
                    </a:lnTo>
                    <a:lnTo>
                      <a:pt x="1740" y="232"/>
                    </a:lnTo>
                    <a:lnTo>
                      <a:pt x="1708" y="208"/>
                    </a:lnTo>
                    <a:lnTo>
                      <a:pt x="1672" y="184"/>
                    </a:lnTo>
                    <a:lnTo>
                      <a:pt x="1636" y="162"/>
                    </a:lnTo>
                    <a:lnTo>
                      <a:pt x="1598" y="140"/>
                    </a:lnTo>
                    <a:lnTo>
                      <a:pt x="1560" y="120"/>
                    </a:lnTo>
                    <a:lnTo>
                      <a:pt x="1518" y="102"/>
                    </a:lnTo>
                    <a:lnTo>
                      <a:pt x="1476" y="86"/>
                    </a:lnTo>
                    <a:lnTo>
                      <a:pt x="1434" y="70"/>
                    </a:lnTo>
                    <a:lnTo>
                      <a:pt x="1390" y="56"/>
                    </a:lnTo>
                    <a:lnTo>
                      <a:pt x="1344" y="44"/>
                    </a:lnTo>
                    <a:lnTo>
                      <a:pt x="1298" y="32"/>
                    </a:lnTo>
                    <a:lnTo>
                      <a:pt x="1250" y="22"/>
                    </a:lnTo>
                    <a:lnTo>
                      <a:pt x="1202" y="14"/>
                    </a:lnTo>
                    <a:lnTo>
                      <a:pt x="1152" y="8"/>
                    </a:lnTo>
                    <a:lnTo>
                      <a:pt x="1102" y="4"/>
                    </a:lnTo>
                    <a:lnTo>
                      <a:pt x="1052" y="2"/>
                    </a:lnTo>
                    <a:lnTo>
                      <a:pt x="1000" y="0"/>
                    </a:lnTo>
                    <a:lnTo>
                      <a:pt x="1000" y="0"/>
                    </a:lnTo>
                    <a:lnTo>
                      <a:pt x="948" y="2"/>
                    </a:lnTo>
                    <a:lnTo>
                      <a:pt x="898" y="4"/>
                    </a:lnTo>
                    <a:lnTo>
                      <a:pt x="848" y="8"/>
                    </a:lnTo>
                    <a:lnTo>
                      <a:pt x="798" y="14"/>
                    </a:lnTo>
                    <a:lnTo>
                      <a:pt x="750" y="22"/>
                    </a:lnTo>
                    <a:lnTo>
                      <a:pt x="702" y="32"/>
                    </a:lnTo>
                    <a:lnTo>
                      <a:pt x="656" y="44"/>
                    </a:lnTo>
                    <a:lnTo>
                      <a:pt x="610" y="56"/>
                    </a:lnTo>
                    <a:lnTo>
                      <a:pt x="566" y="70"/>
                    </a:lnTo>
                    <a:lnTo>
                      <a:pt x="524" y="86"/>
                    </a:lnTo>
                    <a:lnTo>
                      <a:pt x="482" y="102"/>
                    </a:lnTo>
                    <a:lnTo>
                      <a:pt x="440" y="120"/>
                    </a:lnTo>
                    <a:lnTo>
                      <a:pt x="402" y="140"/>
                    </a:lnTo>
                    <a:lnTo>
                      <a:pt x="364" y="162"/>
                    </a:lnTo>
                    <a:lnTo>
                      <a:pt x="328" y="184"/>
                    </a:lnTo>
                    <a:lnTo>
                      <a:pt x="292" y="208"/>
                    </a:lnTo>
                    <a:lnTo>
                      <a:pt x="260" y="232"/>
                    </a:lnTo>
                    <a:lnTo>
                      <a:pt x="228" y="258"/>
                    </a:lnTo>
                    <a:lnTo>
                      <a:pt x="198" y="284"/>
                    </a:lnTo>
                    <a:lnTo>
                      <a:pt x="170" y="312"/>
                    </a:lnTo>
                    <a:lnTo>
                      <a:pt x="144" y="340"/>
                    </a:lnTo>
                    <a:lnTo>
                      <a:pt x="120" y="370"/>
                    </a:lnTo>
                    <a:lnTo>
                      <a:pt x="98" y="400"/>
                    </a:lnTo>
                    <a:lnTo>
                      <a:pt x="78" y="432"/>
                    </a:lnTo>
                    <a:lnTo>
                      <a:pt x="60" y="464"/>
                    </a:lnTo>
                    <a:lnTo>
                      <a:pt x="44" y="496"/>
                    </a:lnTo>
                    <a:lnTo>
                      <a:pt x="32" y="530"/>
                    </a:lnTo>
                    <a:lnTo>
                      <a:pt x="20" y="564"/>
                    </a:lnTo>
                    <a:lnTo>
                      <a:pt x="12" y="598"/>
                    </a:lnTo>
                    <a:lnTo>
                      <a:pt x="6" y="634"/>
                    </a:lnTo>
                    <a:lnTo>
                      <a:pt x="2" y="670"/>
                    </a:lnTo>
                    <a:lnTo>
                      <a:pt x="0" y="706"/>
                    </a:lnTo>
                    <a:lnTo>
                      <a:pt x="0" y="706"/>
                    </a:lnTo>
                    <a:lnTo>
                      <a:pt x="0" y="734"/>
                    </a:lnTo>
                    <a:lnTo>
                      <a:pt x="2" y="760"/>
                    </a:lnTo>
                    <a:lnTo>
                      <a:pt x="2" y="760"/>
                    </a:lnTo>
                    <a:lnTo>
                      <a:pt x="8" y="726"/>
                    </a:lnTo>
                    <a:lnTo>
                      <a:pt x="14" y="692"/>
                    </a:lnTo>
                    <a:lnTo>
                      <a:pt x="24" y="660"/>
                    </a:lnTo>
                    <a:lnTo>
                      <a:pt x="36" y="628"/>
                    </a:lnTo>
                    <a:lnTo>
                      <a:pt x="48" y="596"/>
                    </a:lnTo>
                    <a:lnTo>
                      <a:pt x="64" y="564"/>
                    </a:lnTo>
                    <a:lnTo>
                      <a:pt x="82" y="534"/>
                    </a:lnTo>
                    <a:lnTo>
                      <a:pt x="102" y="504"/>
                    </a:lnTo>
                    <a:lnTo>
                      <a:pt x="122" y="476"/>
                    </a:lnTo>
                    <a:lnTo>
                      <a:pt x="146" y="448"/>
                    </a:lnTo>
                    <a:lnTo>
                      <a:pt x="170" y="420"/>
                    </a:lnTo>
                    <a:lnTo>
                      <a:pt x="196" y="394"/>
                    </a:lnTo>
                    <a:lnTo>
                      <a:pt x="224" y="368"/>
                    </a:lnTo>
                    <a:lnTo>
                      <a:pt x="254" y="344"/>
                    </a:lnTo>
                    <a:lnTo>
                      <a:pt x="286" y="320"/>
                    </a:lnTo>
                    <a:lnTo>
                      <a:pt x="318" y="298"/>
                    </a:lnTo>
                    <a:lnTo>
                      <a:pt x="352" y="276"/>
                    </a:lnTo>
                    <a:lnTo>
                      <a:pt x="388" y="256"/>
                    </a:lnTo>
                    <a:lnTo>
                      <a:pt x="426" y="236"/>
                    </a:lnTo>
                    <a:lnTo>
                      <a:pt x="464" y="218"/>
                    </a:lnTo>
                    <a:lnTo>
                      <a:pt x="502" y="202"/>
                    </a:lnTo>
                    <a:lnTo>
                      <a:pt x="544" y="186"/>
                    </a:lnTo>
                    <a:lnTo>
                      <a:pt x="584" y="172"/>
                    </a:lnTo>
                    <a:lnTo>
                      <a:pt x="628" y="158"/>
                    </a:lnTo>
                    <a:lnTo>
                      <a:pt x="672" y="148"/>
                    </a:lnTo>
                    <a:lnTo>
                      <a:pt x="716" y="136"/>
                    </a:lnTo>
                    <a:lnTo>
                      <a:pt x="762" y="128"/>
                    </a:lnTo>
                    <a:lnTo>
                      <a:pt x="808" y="122"/>
                    </a:lnTo>
                    <a:lnTo>
                      <a:pt x="854" y="116"/>
                    </a:lnTo>
                    <a:lnTo>
                      <a:pt x="902" y="112"/>
                    </a:lnTo>
                    <a:lnTo>
                      <a:pt x="950" y="108"/>
                    </a:lnTo>
                    <a:lnTo>
                      <a:pt x="1000" y="108"/>
                    </a:lnTo>
                    <a:lnTo>
                      <a:pt x="1000" y="108"/>
                    </a:lnTo>
                    <a:close/>
                  </a:path>
                </a:pathLst>
              </a:custGeom>
              <a:solidFill>
                <a:srgbClr val="036E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grpSp>
        <p:grpSp>
          <p:nvGrpSpPr>
            <p:cNvPr id="100" name="グループ化 99"/>
            <p:cNvGrpSpPr/>
            <p:nvPr/>
          </p:nvGrpSpPr>
          <p:grpSpPr>
            <a:xfrm>
              <a:off x="2752725" y="4383088"/>
              <a:ext cx="4400550" cy="1470025"/>
              <a:chOff x="2752725" y="4383088"/>
              <a:chExt cx="4400550" cy="1470025"/>
            </a:xfrm>
          </p:grpSpPr>
          <p:sp>
            <p:nvSpPr>
              <p:cNvPr id="101" name="Freeform 21"/>
              <p:cNvSpPr>
                <a:spLocks/>
              </p:cNvSpPr>
              <p:nvPr/>
            </p:nvSpPr>
            <p:spPr bwMode="auto">
              <a:xfrm>
                <a:off x="2752725" y="4383088"/>
                <a:ext cx="4400550" cy="1377950"/>
              </a:xfrm>
              <a:custGeom>
                <a:avLst/>
                <a:gdLst>
                  <a:gd name="T0" fmla="*/ 1386 w 2772"/>
                  <a:gd name="T1" fmla="*/ 868 h 868"/>
                  <a:gd name="T2" fmla="*/ 1506 w 2772"/>
                  <a:gd name="T3" fmla="*/ 864 h 868"/>
                  <a:gd name="T4" fmla="*/ 1624 w 2772"/>
                  <a:gd name="T5" fmla="*/ 852 h 868"/>
                  <a:gd name="T6" fmla="*/ 1738 w 2772"/>
                  <a:gd name="T7" fmla="*/ 836 h 868"/>
                  <a:gd name="T8" fmla="*/ 1848 w 2772"/>
                  <a:gd name="T9" fmla="*/ 810 h 868"/>
                  <a:gd name="T10" fmla="*/ 1956 w 2772"/>
                  <a:gd name="T11" fmla="*/ 780 h 868"/>
                  <a:gd name="T12" fmla="*/ 2058 w 2772"/>
                  <a:gd name="T13" fmla="*/ 744 h 868"/>
                  <a:gd name="T14" fmla="*/ 2156 w 2772"/>
                  <a:gd name="T15" fmla="*/ 702 h 868"/>
                  <a:gd name="T16" fmla="*/ 2250 w 2772"/>
                  <a:gd name="T17" fmla="*/ 654 h 868"/>
                  <a:gd name="T18" fmla="*/ 2338 w 2772"/>
                  <a:gd name="T19" fmla="*/ 600 h 868"/>
                  <a:gd name="T20" fmla="*/ 2420 w 2772"/>
                  <a:gd name="T21" fmla="*/ 544 h 868"/>
                  <a:gd name="T22" fmla="*/ 2496 w 2772"/>
                  <a:gd name="T23" fmla="*/ 480 h 868"/>
                  <a:gd name="T24" fmla="*/ 2566 w 2772"/>
                  <a:gd name="T25" fmla="*/ 414 h 868"/>
                  <a:gd name="T26" fmla="*/ 2628 w 2772"/>
                  <a:gd name="T27" fmla="*/ 344 h 868"/>
                  <a:gd name="T28" fmla="*/ 2684 w 2772"/>
                  <a:gd name="T29" fmla="*/ 270 h 868"/>
                  <a:gd name="T30" fmla="*/ 2732 w 2772"/>
                  <a:gd name="T31" fmla="*/ 192 h 868"/>
                  <a:gd name="T32" fmla="*/ 2772 w 2772"/>
                  <a:gd name="T33" fmla="*/ 110 h 868"/>
                  <a:gd name="T34" fmla="*/ 2330 w 2772"/>
                  <a:gd name="T35" fmla="*/ 0 h 868"/>
                  <a:gd name="T36" fmla="*/ 2300 w 2772"/>
                  <a:gd name="T37" fmla="*/ 50 h 868"/>
                  <a:gd name="T38" fmla="*/ 2268 w 2772"/>
                  <a:gd name="T39" fmla="*/ 100 h 868"/>
                  <a:gd name="T40" fmla="*/ 2228 w 2772"/>
                  <a:gd name="T41" fmla="*/ 146 h 868"/>
                  <a:gd name="T42" fmla="*/ 2186 w 2772"/>
                  <a:gd name="T43" fmla="*/ 190 h 868"/>
                  <a:gd name="T44" fmla="*/ 2138 w 2772"/>
                  <a:gd name="T45" fmla="*/ 232 h 868"/>
                  <a:gd name="T46" fmla="*/ 2030 w 2772"/>
                  <a:gd name="T47" fmla="*/ 306 h 868"/>
                  <a:gd name="T48" fmla="*/ 1906 w 2772"/>
                  <a:gd name="T49" fmla="*/ 368 h 868"/>
                  <a:gd name="T50" fmla="*/ 1770 w 2772"/>
                  <a:gd name="T51" fmla="*/ 418 h 868"/>
                  <a:gd name="T52" fmla="*/ 1624 w 2772"/>
                  <a:gd name="T53" fmla="*/ 452 h 868"/>
                  <a:gd name="T54" fmla="*/ 1466 w 2772"/>
                  <a:gd name="T55" fmla="*/ 470 h 868"/>
                  <a:gd name="T56" fmla="*/ 1386 w 2772"/>
                  <a:gd name="T57" fmla="*/ 472 h 868"/>
                  <a:gd name="T58" fmla="*/ 1226 w 2772"/>
                  <a:gd name="T59" fmla="*/ 462 h 868"/>
                  <a:gd name="T60" fmla="*/ 1074 w 2772"/>
                  <a:gd name="T61" fmla="*/ 436 h 868"/>
                  <a:gd name="T62" fmla="*/ 932 w 2772"/>
                  <a:gd name="T63" fmla="*/ 394 h 868"/>
                  <a:gd name="T64" fmla="*/ 802 w 2772"/>
                  <a:gd name="T65" fmla="*/ 338 h 868"/>
                  <a:gd name="T66" fmla="*/ 686 w 2772"/>
                  <a:gd name="T67" fmla="*/ 270 h 868"/>
                  <a:gd name="T68" fmla="*/ 610 w 2772"/>
                  <a:gd name="T69" fmla="*/ 210 h 868"/>
                  <a:gd name="T70" fmla="*/ 564 w 2772"/>
                  <a:gd name="T71" fmla="*/ 168 h 868"/>
                  <a:gd name="T72" fmla="*/ 524 w 2772"/>
                  <a:gd name="T73" fmla="*/ 122 h 868"/>
                  <a:gd name="T74" fmla="*/ 488 w 2772"/>
                  <a:gd name="T75" fmla="*/ 76 h 868"/>
                  <a:gd name="T76" fmla="*/ 456 w 2772"/>
                  <a:gd name="T77" fmla="*/ 26 h 868"/>
                  <a:gd name="T78" fmla="*/ 0 w 2772"/>
                  <a:gd name="T79" fmla="*/ 110 h 868"/>
                  <a:gd name="T80" fmla="*/ 18 w 2772"/>
                  <a:gd name="T81" fmla="*/ 152 h 868"/>
                  <a:gd name="T82" fmla="*/ 62 w 2772"/>
                  <a:gd name="T83" fmla="*/ 232 h 868"/>
                  <a:gd name="T84" fmla="*/ 114 w 2772"/>
                  <a:gd name="T85" fmla="*/ 308 h 868"/>
                  <a:gd name="T86" fmla="*/ 174 w 2772"/>
                  <a:gd name="T87" fmla="*/ 380 h 868"/>
                  <a:gd name="T88" fmla="*/ 240 w 2772"/>
                  <a:gd name="T89" fmla="*/ 448 h 868"/>
                  <a:gd name="T90" fmla="*/ 314 w 2772"/>
                  <a:gd name="T91" fmla="*/ 512 h 868"/>
                  <a:gd name="T92" fmla="*/ 392 w 2772"/>
                  <a:gd name="T93" fmla="*/ 572 h 868"/>
                  <a:gd name="T94" fmla="*/ 478 w 2772"/>
                  <a:gd name="T95" fmla="*/ 628 h 868"/>
                  <a:gd name="T96" fmla="*/ 568 w 2772"/>
                  <a:gd name="T97" fmla="*/ 678 h 868"/>
                  <a:gd name="T98" fmla="*/ 664 w 2772"/>
                  <a:gd name="T99" fmla="*/ 724 h 868"/>
                  <a:gd name="T100" fmla="*/ 764 w 2772"/>
                  <a:gd name="T101" fmla="*/ 762 h 868"/>
                  <a:gd name="T102" fmla="*/ 870 w 2772"/>
                  <a:gd name="T103" fmla="*/ 796 h 868"/>
                  <a:gd name="T104" fmla="*/ 978 w 2772"/>
                  <a:gd name="T105" fmla="*/ 824 h 868"/>
                  <a:gd name="T106" fmla="*/ 1092 w 2772"/>
                  <a:gd name="T107" fmla="*/ 844 h 868"/>
                  <a:gd name="T108" fmla="*/ 1208 w 2772"/>
                  <a:gd name="T109" fmla="*/ 860 h 868"/>
                  <a:gd name="T110" fmla="*/ 1326 w 2772"/>
                  <a:gd name="T111" fmla="*/ 866 h 868"/>
                  <a:gd name="T112" fmla="*/ 1386 w 2772"/>
                  <a:gd name="T113" fmla="*/ 868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72" h="868">
                    <a:moveTo>
                      <a:pt x="1386" y="868"/>
                    </a:moveTo>
                    <a:lnTo>
                      <a:pt x="1386" y="868"/>
                    </a:lnTo>
                    <a:lnTo>
                      <a:pt x="1446" y="866"/>
                    </a:lnTo>
                    <a:lnTo>
                      <a:pt x="1506" y="864"/>
                    </a:lnTo>
                    <a:lnTo>
                      <a:pt x="1566" y="860"/>
                    </a:lnTo>
                    <a:lnTo>
                      <a:pt x="1624" y="852"/>
                    </a:lnTo>
                    <a:lnTo>
                      <a:pt x="1680" y="844"/>
                    </a:lnTo>
                    <a:lnTo>
                      <a:pt x="1738" y="836"/>
                    </a:lnTo>
                    <a:lnTo>
                      <a:pt x="1794" y="824"/>
                    </a:lnTo>
                    <a:lnTo>
                      <a:pt x="1848" y="810"/>
                    </a:lnTo>
                    <a:lnTo>
                      <a:pt x="1902" y="796"/>
                    </a:lnTo>
                    <a:lnTo>
                      <a:pt x="1956" y="780"/>
                    </a:lnTo>
                    <a:lnTo>
                      <a:pt x="2008" y="762"/>
                    </a:lnTo>
                    <a:lnTo>
                      <a:pt x="2058" y="744"/>
                    </a:lnTo>
                    <a:lnTo>
                      <a:pt x="2108" y="724"/>
                    </a:lnTo>
                    <a:lnTo>
                      <a:pt x="2156" y="702"/>
                    </a:lnTo>
                    <a:lnTo>
                      <a:pt x="2204" y="678"/>
                    </a:lnTo>
                    <a:lnTo>
                      <a:pt x="2250" y="654"/>
                    </a:lnTo>
                    <a:lnTo>
                      <a:pt x="2294" y="628"/>
                    </a:lnTo>
                    <a:lnTo>
                      <a:pt x="2338" y="600"/>
                    </a:lnTo>
                    <a:lnTo>
                      <a:pt x="2380" y="572"/>
                    </a:lnTo>
                    <a:lnTo>
                      <a:pt x="2420" y="544"/>
                    </a:lnTo>
                    <a:lnTo>
                      <a:pt x="2458" y="512"/>
                    </a:lnTo>
                    <a:lnTo>
                      <a:pt x="2496" y="480"/>
                    </a:lnTo>
                    <a:lnTo>
                      <a:pt x="2532" y="448"/>
                    </a:lnTo>
                    <a:lnTo>
                      <a:pt x="2566" y="414"/>
                    </a:lnTo>
                    <a:lnTo>
                      <a:pt x="2598" y="380"/>
                    </a:lnTo>
                    <a:lnTo>
                      <a:pt x="2628" y="344"/>
                    </a:lnTo>
                    <a:lnTo>
                      <a:pt x="2658" y="308"/>
                    </a:lnTo>
                    <a:lnTo>
                      <a:pt x="2684" y="270"/>
                    </a:lnTo>
                    <a:lnTo>
                      <a:pt x="2710" y="232"/>
                    </a:lnTo>
                    <a:lnTo>
                      <a:pt x="2732" y="192"/>
                    </a:lnTo>
                    <a:lnTo>
                      <a:pt x="2754" y="152"/>
                    </a:lnTo>
                    <a:lnTo>
                      <a:pt x="2772" y="110"/>
                    </a:lnTo>
                    <a:lnTo>
                      <a:pt x="2330" y="0"/>
                    </a:lnTo>
                    <a:lnTo>
                      <a:pt x="2330" y="0"/>
                    </a:lnTo>
                    <a:lnTo>
                      <a:pt x="2316" y="26"/>
                    </a:lnTo>
                    <a:lnTo>
                      <a:pt x="2300" y="50"/>
                    </a:lnTo>
                    <a:lnTo>
                      <a:pt x="2284" y="76"/>
                    </a:lnTo>
                    <a:lnTo>
                      <a:pt x="2268" y="100"/>
                    </a:lnTo>
                    <a:lnTo>
                      <a:pt x="2248" y="122"/>
                    </a:lnTo>
                    <a:lnTo>
                      <a:pt x="2228" y="146"/>
                    </a:lnTo>
                    <a:lnTo>
                      <a:pt x="2208" y="168"/>
                    </a:lnTo>
                    <a:lnTo>
                      <a:pt x="2186" y="190"/>
                    </a:lnTo>
                    <a:lnTo>
                      <a:pt x="2162" y="210"/>
                    </a:lnTo>
                    <a:lnTo>
                      <a:pt x="2138" y="232"/>
                    </a:lnTo>
                    <a:lnTo>
                      <a:pt x="2086" y="270"/>
                    </a:lnTo>
                    <a:lnTo>
                      <a:pt x="2030" y="306"/>
                    </a:lnTo>
                    <a:lnTo>
                      <a:pt x="1970" y="338"/>
                    </a:lnTo>
                    <a:lnTo>
                      <a:pt x="1906" y="368"/>
                    </a:lnTo>
                    <a:lnTo>
                      <a:pt x="1840" y="394"/>
                    </a:lnTo>
                    <a:lnTo>
                      <a:pt x="1770" y="418"/>
                    </a:lnTo>
                    <a:lnTo>
                      <a:pt x="1698" y="436"/>
                    </a:lnTo>
                    <a:lnTo>
                      <a:pt x="1624" y="452"/>
                    </a:lnTo>
                    <a:lnTo>
                      <a:pt x="1546" y="462"/>
                    </a:lnTo>
                    <a:lnTo>
                      <a:pt x="1466" y="470"/>
                    </a:lnTo>
                    <a:lnTo>
                      <a:pt x="1386" y="472"/>
                    </a:lnTo>
                    <a:lnTo>
                      <a:pt x="1386" y="472"/>
                    </a:lnTo>
                    <a:lnTo>
                      <a:pt x="1306" y="470"/>
                    </a:lnTo>
                    <a:lnTo>
                      <a:pt x="1226" y="462"/>
                    </a:lnTo>
                    <a:lnTo>
                      <a:pt x="1150" y="452"/>
                    </a:lnTo>
                    <a:lnTo>
                      <a:pt x="1074" y="436"/>
                    </a:lnTo>
                    <a:lnTo>
                      <a:pt x="1002" y="418"/>
                    </a:lnTo>
                    <a:lnTo>
                      <a:pt x="932" y="394"/>
                    </a:lnTo>
                    <a:lnTo>
                      <a:pt x="866" y="368"/>
                    </a:lnTo>
                    <a:lnTo>
                      <a:pt x="802" y="338"/>
                    </a:lnTo>
                    <a:lnTo>
                      <a:pt x="742" y="306"/>
                    </a:lnTo>
                    <a:lnTo>
                      <a:pt x="686" y="270"/>
                    </a:lnTo>
                    <a:lnTo>
                      <a:pt x="634" y="232"/>
                    </a:lnTo>
                    <a:lnTo>
                      <a:pt x="610" y="210"/>
                    </a:lnTo>
                    <a:lnTo>
                      <a:pt x="586" y="190"/>
                    </a:lnTo>
                    <a:lnTo>
                      <a:pt x="564" y="168"/>
                    </a:lnTo>
                    <a:lnTo>
                      <a:pt x="544" y="146"/>
                    </a:lnTo>
                    <a:lnTo>
                      <a:pt x="524" y="122"/>
                    </a:lnTo>
                    <a:lnTo>
                      <a:pt x="504" y="100"/>
                    </a:lnTo>
                    <a:lnTo>
                      <a:pt x="488" y="76"/>
                    </a:lnTo>
                    <a:lnTo>
                      <a:pt x="472" y="50"/>
                    </a:lnTo>
                    <a:lnTo>
                      <a:pt x="456" y="26"/>
                    </a:lnTo>
                    <a:lnTo>
                      <a:pt x="442" y="0"/>
                    </a:lnTo>
                    <a:lnTo>
                      <a:pt x="0" y="110"/>
                    </a:lnTo>
                    <a:lnTo>
                      <a:pt x="0" y="110"/>
                    </a:lnTo>
                    <a:lnTo>
                      <a:pt x="18" y="152"/>
                    </a:lnTo>
                    <a:lnTo>
                      <a:pt x="40" y="192"/>
                    </a:lnTo>
                    <a:lnTo>
                      <a:pt x="62" y="232"/>
                    </a:lnTo>
                    <a:lnTo>
                      <a:pt x="88" y="270"/>
                    </a:lnTo>
                    <a:lnTo>
                      <a:pt x="114" y="308"/>
                    </a:lnTo>
                    <a:lnTo>
                      <a:pt x="144" y="344"/>
                    </a:lnTo>
                    <a:lnTo>
                      <a:pt x="174" y="380"/>
                    </a:lnTo>
                    <a:lnTo>
                      <a:pt x="206" y="414"/>
                    </a:lnTo>
                    <a:lnTo>
                      <a:pt x="240" y="448"/>
                    </a:lnTo>
                    <a:lnTo>
                      <a:pt x="276" y="480"/>
                    </a:lnTo>
                    <a:lnTo>
                      <a:pt x="314" y="512"/>
                    </a:lnTo>
                    <a:lnTo>
                      <a:pt x="352" y="544"/>
                    </a:lnTo>
                    <a:lnTo>
                      <a:pt x="392" y="572"/>
                    </a:lnTo>
                    <a:lnTo>
                      <a:pt x="434" y="600"/>
                    </a:lnTo>
                    <a:lnTo>
                      <a:pt x="478" y="628"/>
                    </a:lnTo>
                    <a:lnTo>
                      <a:pt x="522" y="654"/>
                    </a:lnTo>
                    <a:lnTo>
                      <a:pt x="568" y="678"/>
                    </a:lnTo>
                    <a:lnTo>
                      <a:pt x="616" y="702"/>
                    </a:lnTo>
                    <a:lnTo>
                      <a:pt x="664" y="724"/>
                    </a:lnTo>
                    <a:lnTo>
                      <a:pt x="714" y="744"/>
                    </a:lnTo>
                    <a:lnTo>
                      <a:pt x="764" y="762"/>
                    </a:lnTo>
                    <a:lnTo>
                      <a:pt x="816" y="780"/>
                    </a:lnTo>
                    <a:lnTo>
                      <a:pt x="870" y="796"/>
                    </a:lnTo>
                    <a:lnTo>
                      <a:pt x="924" y="810"/>
                    </a:lnTo>
                    <a:lnTo>
                      <a:pt x="978" y="824"/>
                    </a:lnTo>
                    <a:lnTo>
                      <a:pt x="1034" y="836"/>
                    </a:lnTo>
                    <a:lnTo>
                      <a:pt x="1092" y="844"/>
                    </a:lnTo>
                    <a:lnTo>
                      <a:pt x="1148" y="852"/>
                    </a:lnTo>
                    <a:lnTo>
                      <a:pt x="1208" y="860"/>
                    </a:lnTo>
                    <a:lnTo>
                      <a:pt x="1266" y="864"/>
                    </a:lnTo>
                    <a:lnTo>
                      <a:pt x="1326" y="866"/>
                    </a:lnTo>
                    <a:lnTo>
                      <a:pt x="1386" y="868"/>
                    </a:lnTo>
                    <a:lnTo>
                      <a:pt x="1386" y="868"/>
                    </a:lnTo>
                    <a:close/>
                  </a:path>
                </a:pathLst>
              </a:custGeom>
              <a:solidFill>
                <a:srgbClr val="C7D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103" name="Freeform 22"/>
              <p:cNvSpPr>
                <a:spLocks/>
              </p:cNvSpPr>
              <p:nvPr/>
            </p:nvSpPr>
            <p:spPr bwMode="auto">
              <a:xfrm>
                <a:off x="2752725" y="4557713"/>
                <a:ext cx="4400550" cy="1295400"/>
              </a:xfrm>
              <a:custGeom>
                <a:avLst/>
                <a:gdLst>
                  <a:gd name="T0" fmla="*/ 2754 w 2772"/>
                  <a:gd name="T1" fmla="*/ 42 h 816"/>
                  <a:gd name="T2" fmla="*/ 2684 w 2772"/>
                  <a:gd name="T3" fmla="*/ 160 h 816"/>
                  <a:gd name="T4" fmla="*/ 2598 w 2772"/>
                  <a:gd name="T5" fmla="*/ 270 h 816"/>
                  <a:gd name="T6" fmla="*/ 2496 w 2772"/>
                  <a:gd name="T7" fmla="*/ 370 h 816"/>
                  <a:gd name="T8" fmla="*/ 2380 w 2772"/>
                  <a:gd name="T9" fmla="*/ 462 h 816"/>
                  <a:gd name="T10" fmla="*/ 2250 w 2772"/>
                  <a:gd name="T11" fmla="*/ 544 h 816"/>
                  <a:gd name="T12" fmla="*/ 2108 w 2772"/>
                  <a:gd name="T13" fmla="*/ 614 h 816"/>
                  <a:gd name="T14" fmla="*/ 1956 w 2772"/>
                  <a:gd name="T15" fmla="*/ 670 h 816"/>
                  <a:gd name="T16" fmla="*/ 1794 w 2772"/>
                  <a:gd name="T17" fmla="*/ 714 h 816"/>
                  <a:gd name="T18" fmla="*/ 1624 w 2772"/>
                  <a:gd name="T19" fmla="*/ 742 h 816"/>
                  <a:gd name="T20" fmla="*/ 1446 w 2772"/>
                  <a:gd name="T21" fmla="*/ 756 h 816"/>
                  <a:gd name="T22" fmla="*/ 1326 w 2772"/>
                  <a:gd name="T23" fmla="*/ 756 h 816"/>
                  <a:gd name="T24" fmla="*/ 1148 w 2772"/>
                  <a:gd name="T25" fmla="*/ 742 h 816"/>
                  <a:gd name="T26" fmla="*/ 978 w 2772"/>
                  <a:gd name="T27" fmla="*/ 714 h 816"/>
                  <a:gd name="T28" fmla="*/ 816 w 2772"/>
                  <a:gd name="T29" fmla="*/ 670 h 816"/>
                  <a:gd name="T30" fmla="*/ 664 w 2772"/>
                  <a:gd name="T31" fmla="*/ 614 h 816"/>
                  <a:gd name="T32" fmla="*/ 522 w 2772"/>
                  <a:gd name="T33" fmla="*/ 544 h 816"/>
                  <a:gd name="T34" fmla="*/ 392 w 2772"/>
                  <a:gd name="T35" fmla="*/ 462 h 816"/>
                  <a:gd name="T36" fmla="*/ 276 w 2772"/>
                  <a:gd name="T37" fmla="*/ 370 h 816"/>
                  <a:gd name="T38" fmla="*/ 174 w 2772"/>
                  <a:gd name="T39" fmla="*/ 270 h 816"/>
                  <a:gd name="T40" fmla="*/ 88 w 2772"/>
                  <a:gd name="T41" fmla="*/ 160 h 816"/>
                  <a:gd name="T42" fmla="*/ 18 w 2772"/>
                  <a:gd name="T43" fmla="*/ 42 h 816"/>
                  <a:gd name="T44" fmla="*/ 0 w 2772"/>
                  <a:gd name="T45" fmla="*/ 58 h 816"/>
                  <a:gd name="T46" fmla="*/ 62 w 2772"/>
                  <a:gd name="T47" fmla="*/ 178 h 816"/>
                  <a:gd name="T48" fmla="*/ 144 w 2772"/>
                  <a:gd name="T49" fmla="*/ 292 h 816"/>
                  <a:gd name="T50" fmla="*/ 240 w 2772"/>
                  <a:gd name="T51" fmla="*/ 396 h 816"/>
                  <a:gd name="T52" fmla="*/ 352 w 2772"/>
                  <a:gd name="T53" fmla="*/ 490 h 816"/>
                  <a:gd name="T54" fmla="*/ 478 w 2772"/>
                  <a:gd name="T55" fmla="*/ 576 h 816"/>
                  <a:gd name="T56" fmla="*/ 616 w 2772"/>
                  <a:gd name="T57" fmla="*/ 650 h 816"/>
                  <a:gd name="T58" fmla="*/ 764 w 2772"/>
                  <a:gd name="T59" fmla="*/ 710 h 816"/>
                  <a:gd name="T60" fmla="*/ 924 w 2772"/>
                  <a:gd name="T61" fmla="*/ 758 h 816"/>
                  <a:gd name="T62" fmla="*/ 1092 w 2772"/>
                  <a:gd name="T63" fmla="*/ 792 h 816"/>
                  <a:gd name="T64" fmla="*/ 1266 w 2772"/>
                  <a:gd name="T65" fmla="*/ 812 h 816"/>
                  <a:gd name="T66" fmla="*/ 1386 w 2772"/>
                  <a:gd name="T67" fmla="*/ 816 h 816"/>
                  <a:gd name="T68" fmla="*/ 1566 w 2772"/>
                  <a:gd name="T69" fmla="*/ 806 h 816"/>
                  <a:gd name="T70" fmla="*/ 1738 w 2772"/>
                  <a:gd name="T71" fmla="*/ 782 h 816"/>
                  <a:gd name="T72" fmla="*/ 1902 w 2772"/>
                  <a:gd name="T73" fmla="*/ 744 h 816"/>
                  <a:gd name="T74" fmla="*/ 2058 w 2772"/>
                  <a:gd name="T75" fmla="*/ 692 h 816"/>
                  <a:gd name="T76" fmla="*/ 2204 w 2772"/>
                  <a:gd name="T77" fmla="*/ 626 h 816"/>
                  <a:gd name="T78" fmla="*/ 2338 w 2772"/>
                  <a:gd name="T79" fmla="*/ 548 h 816"/>
                  <a:gd name="T80" fmla="*/ 2458 w 2772"/>
                  <a:gd name="T81" fmla="*/ 460 h 816"/>
                  <a:gd name="T82" fmla="*/ 2566 w 2772"/>
                  <a:gd name="T83" fmla="*/ 362 h 816"/>
                  <a:gd name="T84" fmla="*/ 2658 w 2772"/>
                  <a:gd name="T85" fmla="*/ 254 h 816"/>
                  <a:gd name="T86" fmla="*/ 2732 w 2772"/>
                  <a:gd name="T87" fmla="*/ 140 h 816"/>
                  <a:gd name="T88" fmla="*/ 2772 w 2772"/>
                  <a:gd name="T89" fmla="*/ 0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2" h="816">
                    <a:moveTo>
                      <a:pt x="2772" y="0"/>
                    </a:moveTo>
                    <a:lnTo>
                      <a:pt x="2772" y="0"/>
                    </a:lnTo>
                    <a:lnTo>
                      <a:pt x="2754" y="42"/>
                    </a:lnTo>
                    <a:lnTo>
                      <a:pt x="2732" y="82"/>
                    </a:lnTo>
                    <a:lnTo>
                      <a:pt x="2710" y="122"/>
                    </a:lnTo>
                    <a:lnTo>
                      <a:pt x="2684" y="160"/>
                    </a:lnTo>
                    <a:lnTo>
                      <a:pt x="2658" y="198"/>
                    </a:lnTo>
                    <a:lnTo>
                      <a:pt x="2628" y="234"/>
                    </a:lnTo>
                    <a:lnTo>
                      <a:pt x="2598" y="270"/>
                    </a:lnTo>
                    <a:lnTo>
                      <a:pt x="2566" y="304"/>
                    </a:lnTo>
                    <a:lnTo>
                      <a:pt x="2532" y="338"/>
                    </a:lnTo>
                    <a:lnTo>
                      <a:pt x="2496" y="370"/>
                    </a:lnTo>
                    <a:lnTo>
                      <a:pt x="2458" y="402"/>
                    </a:lnTo>
                    <a:lnTo>
                      <a:pt x="2420" y="434"/>
                    </a:lnTo>
                    <a:lnTo>
                      <a:pt x="2380" y="462"/>
                    </a:lnTo>
                    <a:lnTo>
                      <a:pt x="2338" y="490"/>
                    </a:lnTo>
                    <a:lnTo>
                      <a:pt x="2294" y="518"/>
                    </a:lnTo>
                    <a:lnTo>
                      <a:pt x="2250" y="544"/>
                    </a:lnTo>
                    <a:lnTo>
                      <a:pt x="2204" y="568"/>
                    </a:lnTo>
                    <a:lnTo>
                      <a:pt x="2156" y="592"/>
                    </a:lnTo>
                    <a:lnTo>
                      <a:pt x="2108" y="614"/>
                    </a:lnTo>
                    <a:lnTo>
                      <a:pt x="2058" y="634"/>
                    </a:lnTo>
                    <a:lnTo>
                      <a:pt x="2008" y="652"/>
                    </a:lnTo>
                    <a:lnTo>
                      <a:pt x="1956" y="670"/>
                    </a:lnTo>
                    <a:lnTo>
                      <a:pt x="1902" y="686"/>
                    </a:lnTo>
                    <a:lnTo>
                      <a:pt x="1848" y="700"/>
                    </a:lnTo>
                    <a:lnTo>
                      <a:pt x="1794" y="714"/>
                    </a:lnTo>
                    <a:lnTo>
                      <a:pt x="1738" y="726"/>
                    </a:lnTo>
                    <a:lnTo>
                      <a:pt x="1680" y="734"/>
                    </a:lnTo>
                    <a:lnTo>
                      <a:pt x="1624" y="742"/>
                    </a:lnTo>
                    <a:lnTo>
                      <a:pt x="1566" y="750"/>
                    </a:lnTo>
                    <a:lnTo>
                      <a:pt x="1506" y="754"/>
                    </a:lnTo>
                    <a:lnTo>
                      <a:pt x="1446" y="756"/>
                    </a:lnTo>
                    <a:lnTo>
                      <a:pt x="1386" y="758"/>
                    </a:lnTo>
                    <a:lnTo>
                      <a:pt x="1386" y="758"/>
                    </a:lnTo>
                    <a:lnTo>
                      <a:pt x="1326" y="756"/>
                    </a:lnTo>
                    <a:lnTo>
                      <a:pt x="1266" y="754"/>
                    </a:lnTo>
                    <a:lnTo>
                      <a:pt x="1208" y="750"/>
                    </a:lnTo>
                    <a:lnTo>
                      <a:pt x="1148" y="742"/>
                    </a:lnTo>
                    <a:lnTo>
                      <a:pt x="1092" y="734"/>
                    </a:lnTo>
                    <a:lnTo>
                      <a:pt x="1034" y="726"/>
                    </a:lnTo>
                    <a:lnTo>
                      <a:pt x="978" y="714"/>
                    </a:lnTo>
                    <a:lnTo>
                      <a:pt x="924" y="700"/>
                    </a:lnTo>
                    <a:lnTo>
                      <a:pt x="870" y="686"/>
                    </a:lnTo>
                    <a:lnTo>
                      <a:pt x="816" y="670"/>
                    </a:lnTo>
                    <a:lnTo>
                      <a:pt x="764" y="652"/>
                    </a:lnTo>
                    <a:lnTo>
                      <a:pt x="714" y="634"/>
                    </a:lnTo>
                    <a:lnTo>
                      <a:pt x="664" y="614"/>
                    </a:lnTo>
                    <a:lnTo>
                      <a:pt x="616" y="592"/>
                    </a:lnTo>
                    <a:lnTo>
                      <a:pt x="568" y="568"/>
                    </a:lnTo>
                    <a:lnTo>
                      <a:pt x="522" y="544"/>
                    </a:lnTo>
                    <a:lnTo>
                      <a:pt x="478" y="518"/>
                    </a:lnTo>
                    <a:lnTo>
                      <a:pt x="434" y="490"/>
                    </a:lnTo>
                    <a:lnTo>
                      <a:pt x="392" y="462"/>
                    </a:lnTo>
                    <a:lnTo>
                      <a:pt x="352" y="434"/>
                    </a:lnTo>
                    <a:lnTo>
                      <a:pt x="314" y="402"/>
                    </a:lnTo>
                    <a:lnTo>
                      <a:pt x="276" y="370"/>
                    </a:lnTo>
                    <a:lnTo>
                      <a:pt x="240" y="338"/>
                    </a:lnTo>
                    <a:lnTo>
                      <a:pt x="206" y="304"/>
                    </a:lnTo>
                    <a:lnTo>
                      <a:pt x="174" y="270"/>
                    </a:lnTo>
                    <a:lnTo>
                      <a:pt x="144" y="234"/>
                    </a:lnTo>
                    <a:lnTo>
                      <a:pt x="114" y="198"/>
                    </a:lnTo>
                    <a:lnTo>
                      <a:pt x="88" y="160"/>
                    </a:lnTo>
                    <a:lnTo>
                      <a:pt x="62" y="122"/>
                    </a:lnTo>
                    <a:lnTo>
                      <a:pt x="40" y="82"/>
                    </a:lnTo>
                    <a:lnTo>
                      <a:pt x="18" y="42"/>
                    </a:lnTo>
                    <a:lnTo>
                      <a:pt x="0" y="0"/>
                    </a:lnTo>
                    <a:lnTo>
                      <a:pt x="0" y="58"/>
                    </a:lnTo>
                    <a:lnTo>
                      <a:pt x="0" y="58"/>
                    </a:lnTo>
                    <a:lnTo>
                      <a:pt x="18" y="100"/>
                    </a:lnTo>
                    <a:lnTo>
                      <a:pt x="40" y="140"/>
                    </a:lnTo>
                    <a:lnTo>
                      <a:pt x="62" y="178"/>
                    </a:lnTo>
                    <a:lnTo>
                      <a:pt x="88" y="218"/>
                    </a:lnTo>
                    <a:lnTo>
                      <a:pt x="114" y="254"/>
                    </a:lnTo>
                    <a:lnTo>
                      <a:pt x="144" y="292"/>
                    </a:lnTo>
                    <a:lnTo>
                      <a:pt x="174" y="328"/>
                    </a:lnTo>
                    <a:lnTo>
                      <a:pt x="206" y="362"/>
                    </a:lnTo>
                    <a:lnTo>
                      <a:pt x="240" y="396"/>
                    </a:lnTo>
                    <a:lnTo>
                      <a:pt x="276" y="428"/>
                    </a:lnTo>
                    <a:lnTo>
                      <a:pt x="314" y="460"/>
                    </a:lnTo>
                    <a:lnTo>
                      <a:pt x="352" y="490"/>
                    </a:lnTo>
                    <a:lnTo>
                      <a:pt x="392" y="520"/>
                    </a:lnTo>
                    <a:lnTo>
                      <a:pt x="434" y="548"/>
                    </a:lnTo>
                    <a:lnTo>
                      <a:pt x="478" y="576"/>
                    </a:lnTo>
                    <a:lnTo>
                      <a:pt x="522" y="602"/>
                    </a:lnTo>
                    <a:lnTo>
                      <a:pt x="568" y="626"/>
                    </a:lnTo>
                    <a:lnTo>
                      <a:pt x="616" y="650"/>
                    </a:lnTo>
                    <a:lnTo>
                      <a:pt x="664" y="672"/>
                    </a:lnTo>
                    <a:lnTo>
                      <a:pt x="714" y="692"/>
                    </a:lnTo>
                    <a:lnTo>
                      <a:pt x="764" y="710"/>
                    </a:lnTo>
                    <a:lnTo>
                      <a:pt x="816" y="728"/>
                    </a:lnTo>
                    <a:lnTo>
                      <a:pt x="870" y="744"/>
                    </a:lnTo>
                    <a:lnTo>
                      <a:pt x="924" y="758"/>
                    </a:lnTo>
                    <a:lnTo>
                      <a:pt x="978" y="772"/>
                    </a:lnTo>
                    <a:lnTo>
                      <a:pt x="1034" y="782"/>
                    </a:lnTo>
                    <a:lnTo>
                      <a:pt x="1092" y="792"/>
                    </a:lnTo>
                    <a:lnTo>
                      <a:pt x="1148" y="800"/>
                    </a:lnTo>
                    <a:lnTo>
                      <a:pt x="1208" y="806"/>
                    </a:lnTo>
                    <a:lnTo>
                      <a:pt x="1266" y="812"/>
                    </a:lnTo>
                    <a:lnTo>
                      <a:pt x="1326" y="814"/>
                    </a:lnTo>
                    <a:lnTo>
                      <a:pt x="1386" y="816"/>
                    </a:lnTo>
                    <a:lnTo>
                      <a:pt x="1386" y="816"/>
                    </a:lnTo>
                    <a:lnTo>
                      <a:pt x="1446" y="814"/>
                    </a:lnTo>
                    <a:lnTo>
                      <a:pt x="1506" y="812"/>
                    </a:lnTo>
                    <a:lnTo>
                      <a:pt x="1566" y="806"/>
                    </a:lnTo>
                    <a:lnTo>
                      <a:pt x="1624" y="800"/>
                    </a:lnTo>
                    <a:lnTo>
                      <a:pt x="1680" y="792"/>
                    </a:lnTo>
                    <a:lnTo>
                      <a:pt x="1738" y="782"/>
                    </a:lnTo>
                    <a:lnTo>
                      <a:pt x="1794" y="772"/>
                    </a:lnTo>
                    <a:lnTo>
                      <a:pt x="1848" y="758"/>
                    </a:lnTo>
                    <a:lnTo>
                      <a:pt x="1902" y="744"/>
                    </a:lnTo>
                    <a:lnTo>
                      <a:pt x="1956" y="728"/>
                    </a:lnTo>
                    <a:lnTo>
                      <a:pt x="2008" y="710"/>
                    </a:lnTo>
                    <a:lnTo>
                      <a:pt x="2058" y="692"/>
                    </a:lnTo>
                    <a:lnTo>
                      <a:pt x="2108" y="672"/>
                    </a:lnTo>
                    <a:lnTo>
                      <a:pt x="2156" y="650"/>
                    </a:lnTo>
                    <a:lnTo>
                      <a:pt x="2204" y="626"/>
                    </a:lnTo>
                    <a:lnTo>
                      <a:pt x="2250" y="602"/>
                    </a:lnTo>
                    <a:lnTo>
                      <a:pt x="2294" y="576"/>
                    </a:lnTo>
                    <a:lnTo>
                      <a:pt x="2338" y="548"/>
                    </a:lnTo>
                    <a:lnTo>
                      <a:pt x="2380" y="520"/>
                    </a:lnTo>
                    <a:lnTo>
                      <a:pt x="2420" y="490"/>
                    </a:lnTo>
                    <a:lnTo>
                      <a:pt x="2458" y="460"/>
                    </a:lnTo>
                    <a:lnTo>
                      <a:pt x="2496" y="428"/>
                    </a:lnTo>
                    <a:lnTo>
                      <a:pt x="2532" y="396"/>
                    </a:lnTo>
                    <a:lnTo>
                      <a:pt x="2566" y="362"/>
                    </a:lnTo>
                    <a:lnTo>
                      <a:pt x="2598" y="328"/>
                    </a:lnTo>
                    <a:lnTo>
                      <a:pt x="2628" y="292"/>
                    </a:lnTo>
                    <a:lnTo>
                      <a:pt x="2658" y="254"/>
                    </a:lnTo>
                    <a:lnTo>
                      <a:pt x="2684" y="218"/>
                    </a:lnTo>
                    <a:lnTo>
                      <a:pt x="2710" y="178"/>
                    </a:lnTo>
                    <a:lnTo>
                      <a:pt x="2732" y="140"/>
                    </a:lnTo>
                    <a:lnTo>
                      <a:pt x="2754" y="100"/>
                    </a:lnTo>
                    <a:lnTo>
                      <a:pt x="2772" y="58"/>
                    </a:lnTo>
                    <a:lnTo>
                      <a:pt x="2772" y="0"/>
                    </a:lnTo>
                    <a:close/>
                  </a:path>
                </a:pathLst>
              </a:custGeom>
              <a:solidFill>
                <a:srgbClr val="89A5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grpSp>
      </p:grpSp>
      <p:sp>
        <p:nvSpPr>
          <p:cNvPr id="113" name="Right Arrow 23"/>
          <p:cNvSpPr/>
          <p:nvPr/>
        </p:nvSpPr>
        <p:spPr>
          <a:xfrm rot="2860378">
            <a:off x="1430036" y="1728719"/>
            <a:ext cx="1315215" cy="422608"/>
          </a:xfrm>
          <a:prstGeom prst="rightArrow">
            <a:avLst>
              <a:gd name="adj1" fmla="val 51788"/>
              <a:gd name="adj2" fmla="val 58254"/>
            </a:avLst>
          </a:prstGeom>
          <a:solidFill>
            <a:srgbClr val="C0504D">
              <a:lumMod val="75000"/>
            </a:srgbClr>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en-US" sz="1534"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114" name="グループ化 113"/>
          <p:cNvGrpSpPr/>
          <p:nvPr/>
        </p:nvGrpSpPr>
        <p:grpSpPr>
          <a:xfrm>
            <a:off x="484368" y="1322376"/>
            <a:ext cx="2003567" cy="675950"/>
            <a:chOff x="253830" y="467614"/>
            <a:chExt cx="1708093" cy="609674"/>
          </a:xfrm>
          <a:solidFill>
            <a:srgbClr val="F79646">
              <a:lumMod val="75000"/>
            </a:srgbClr>
          </a:solidFill>
        </p:grpSpPr>
        <p:sp>
          <p:nvSpPr>
            <p:cNvPr id="115" name="角丸四角形 114"/>
            <p:cNvSpPr/>
            <p:nvPr/>
          </p:nvSpPr>
          <p:spPr>
            <a:xfrm>
              <a:off x="253830" y="467614"/>
              <a:ext cx="1708093" cy="609674"/>
            </a:xfrm>
            <a:prstGeom prst="roundRect">
              <a:avLst>
                <a:gd name="adj" fmla="val 7693"/>
              </a:avLst>
            </a:prstGeom>
            <a:solidFill>
              <a:sysClr val="window" lastClr="FFFFFF"/>
            </a:solidFill>
            <a:ln w="38100" cap="flat" cmpd="sng" algn="ctr">
              <a:solidFill>
                <a:srgbClr val="4BACC6">
                  <a:lumMod val="60000"/>
                  <a:lumOff val="40000"/>
                </a:srgbClr>
              </a:solidFill>
              <a:prstDash val="solid"/>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17" name="正方形/長方形 116"/>
            <p:cNvSpPr/>
            <p:nvPr/>
          </p:nvSpPr>
          <p:spPr>
            <a:xfrm>
              <a:off x="313187" y="587576"/>
              <a:ext cx="1579139" cy="349718"/>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852"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社会ニーズ、地球規模課題、</a:t>
              </a:r>
            </a:p>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852"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rPr>
                <a:t>産業・国等の成長戦略</a:t>
              </a:r>
            </a:p>
          </p:txBody>
        </p:sp>
      </p:grpSp>
      <p:grpSp>
        <p:nvGrpSpPr>
          <p:cNvPr id="118" name="グループ化 117"/>
          <p:cNvGrpSpPr/>
          <p:nvPr/>
        </p:nvGrpSpPr>
        <p:grpSpPr>
          <a:xfrm>
            <a:off x="6059096" y="4472341"/>
            <a:ext cx="1631356" cy="516277"/>
            <a:chOff x="6329143" y="3933500"/>
            <a:chExt cx="1914577" cy="605908"/>
          </a:xfrm>
        </p:grpSpPr>
        <p:sp>
          <p:nvSpPr>
            <p:cNvPr id="119" name="円/楕円 192"/>
            <p:cNvSpPr/>
            <p:nvPr/>
          </p:nvSpPr>
          <p:spPr>
            <a:xfrm>
              <a:off x="6329143" y="3933500"/>
              <a:ext cx="1914577" cy="605908"/>
            </a:xfrm>
            <a:prstGeom prst="ellipse">
              <a:avLst/>
            </a:prstGeom>
            <a:solidFill>
              <a:sysClr val="window" lastClr="FFFFFF"/>
            </a:solidFill>
            <a:ln w="44450">
              <a:gradFill>
                <a:gsLst>
                  <a:gs pos="0">
                    <a:srgbClr val="3650D2"/>
                  </a:gs>
                  <a:gs pos="60000">
                    <a:srgbClr val="00B0F0"/>
                  </a:gs>
                  <a:gs pos="100000">
                    <a:srgbClr val="002060"/>
                  </a:gs>
                </a:gsLst>
                <a:lin ang="5400000" scaled="1"/>
              </a:gra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pic>
          <p:nvPicPr>
            <p:cNvPr id="12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6840" y="4111572"/>
              <a:ext cx="1368728" cy="27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21" name="テキスト ボックス 120"/>
          <p:cNvSpPr txBox="1"/>
          <p:nvPr/>
        </p:nvSpPr>
        <p:spPr>
          <a:xfrm rot="18429255">
            <a:off x="7395556" y="5198268"/>
            <a:ext cx="1320336" cy="683141"/>
          </a:xfrm>
          <a:prstGeom prst="rect">
            <a:avLst/>
          </a:prstGeom>
          <a:noFill/>
        </p:spPr>
        <p:txBody>
          <a:bodyPr spcFirstLastPara="1" wrap="none" lIns="0" tIns="0" rIns="0" bIns="0" numCol="1" rtlCol="0">
            <a:prstTxWarp prst="textArchDown">
              <a:avLst>
                <a:gd name="adj" fmla="val 1776533"/>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1" lang="ja-JP" altLang="en-US" sz="1534" b="1" i="0" u="none" strike="noStrike" kern="1200" cap="none" spc="0" normalizeH="0" baseline="0" noProof="0" dirty="0">
                <a:ln>
                  <a:noFill/>
                </a:ln>
                <a:solidFill>
                  <a:prstClr val="black">
                    <a:lumMod val="50000"/>
                    <a:lumOff val="50000"/>
                  </a:prstClr>
                </a:solidFill>
                <a:effectLst/>
                <a:uLnTx/>
                <a:uFillTx/>
                <a:latin typeface="メイリオ"/>
                <a:ea typeface="メイリオ"/>
                <a:cs typeface="メイリオ" panose="020B0604030504040204" pitchFamily="50" charset="-128"/>
              </a:rPr>
              <a:t>社　会</a:t>
            </a:r>
            <a:endParaRPr kumimoji="1" lang="en-US" altLang="ja-JP" sz="1534" b="1" i="0" u="none" strike="noStrike" kern="1200" cap="none" spc="0" normalizeH="0" baseline="0" noProof="0" dirty="0">
              <a:ln>
                <a:noFill/>
              </a:ln>
              <a:solidFill>
                <a:prstClr val="black">
                  <a:lumMod val="50000"/>
                  <a:lumOff val="50000"/>
                </a:prstClr>
              </a:solidFill>
              <a:effectLst/>
              <a:uLnTx/>
              <a:uFillTx/>
              <a:latin typeface="メイリオ"/>
              <a:ea typeface="メイリオ"/>
              <a:cs typeface="メイリオ" panose="020B0604030504040204" pitchFamily="50" charset="-128"/>
            </a:endParaRPr>
          </a:p>
        </p:txBody>
      </p:sp>
      <p:sp>
        <p:nvSpPr>
          <p:cNvPr id="124" name="円/楕円 288"/>
          <p:cNvSpPr/>
          <p:nvPr/>
        </p:nvSpPr>
        <p:spPr>
          <a:xfrm rot="20280962">
            <a:off x="830261" y="4828423"/>
            <a:ext cx="3126521" cy="1417734"/>
          </a:xfrm>
          <a:prstGeom prst="ellipse">
            <a:avLst/>
          </a:prstGeom>
          <a:noFill/>
          <a:ln w="25400" cap="flat" cmpd="sng" algn="ctr">
            <a:solidFill>
              <a:srgbClr val="38802C"/>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25" name="角丸四角形 124"/>
          <p:cNvSpPr/>
          <p:nvPr/>
        </p:nvSpPr>
        <p:spPr>
          <a:xfrm>
            <a:off x="5444895" y="5217200"/>
            <a:ext cx="1177561" cy="398941"/>
          </a:xfrm>
          <a:prstGeom prst="roundRect">
            <a:avLst>
              <a:gd name="adj" fmla="val 7693"/>
            </a:avLst>
          </a:prstGeom>
          <a:solidFill>
            <a:sysClr val="window" lastClr="FFFFFF"/>
          </a:solidFill>
          <a:ln w="22225" cap="flat" cmpd="sng" algn="ctr">
            <a:solidFill>
              <a:srgbClr val="F79646">
                <a:lumMod val="75000"/>
              </a:srgbClr>
            </a:solidFill>
            <a:prstDash val="sysDash"/>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129" name="グループ化 128"/>
          <p:cNvGrpSpPr/>
          <p:nvPr/>
        </p:nvGrpSpPr>
        <p:grpSpPr>
          <a:xfrm>
            <a:off x="1282160" y="5828163"/>
            <a:ext cx="766864" cy="490793"/>
            <a:chOff x="2535879" y="4605800"/>
            <a:chExt cx="824387" cy="504000"/>
          </a:xfrm>
        </p:grpSpPr>
        <p:sp>
          <p:nvSpPr>
            <p:cNvPr id="130" name="テキスト ボックス 129"/>
            <p:cNvSpPr txBox="1"/>
            <p:nvPr/>
          </p:nvSpPr>
          <p:spPr>
            <a:xfrm>
              <a:off x="2535879" y="460580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31" name="テキスト ボックス 130"/>
            <p:cNvSpPr txBox="1"/>
            <p:nvPr/>
          </p:nvSpPr>
          <p:spPr>
            <a:xfrm>
              <a:off x="2662145" y="4779050"/>
              <a:ext cx="593559"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中小企業</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32" name="グループ化 131"/>
          <p:cNvGrpSpPr/>
          <p:nvPr/>
        </p:nvGrpSpPr>
        <p:grpSpPr>
          <a:xfrm>
            <a:off x="2398099" y="5879551"/>
            <a:ext cx="766864" cy="490793"/>
            <a:chOff x="2535879" y="4605800"/>
            <a:chExt cx="824387" cy="504000"/>
          </a:xfrm>
        </p:grpSpPr>
        <p:sp>
          <p:nvSpPr>
            <p:cNvPr id="133" name="テキスト ボックス 132"/>
            <p:cNvSpPr txBox="1"/>
            <p:nvPr/>
          </p:nvSpPr>
          <p:spPr>
            <a:xfrm>
              <a:off x="2535879" y="460580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34" name="テキスト ボックス 133"/>
            <p:cNvSpPr txBox="1"/>
            <p:nvPr/>
          </p:nvSpPr>
          <p:spPr>
            <a:xfrm>
              <a:off x="2662145" y="4779050"/>
              <a:ext cx="593559"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スタートアップ</a:t>
              </a:r>
              <a:endPar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sp>
        <p:nvSpPr>
          <p:cNvPr id="135" name="円/楕円 289"/>
          <p:cNvSpPr/>
          <p:nvPr/>
        </p:nvSpPr>
        <p:spPr>
          <a:xfrm rot="17435052">
            <a:off x="5095941" y="4070559"/>
            <a:ext cx="1574609" cy="3224592"/>
          </a:xfrm>
          <a:prstGeom prst="ellipse">
            <a:avLst/>
          </a:prstGeom>
          <a:noFill/>
          <a:ln w="25400" cap="flat" cmpd="sng" algn="ctr">
            <a:solidFill>
              <a:srgbClr val="38802C"/>
            </a:solidFill>
            <a:prstDash val="sysDash"/>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0"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136" name="グループ化 135"/>
          <p:cNvGrpSpPr/>
          <p:nvPr/>
        </p:nvGrpSpPr>
        <p:grpSpPr>
          <a:xfrm>
            <a:off x="4347666" y="5212508"/>
            <a:ext cx="944937" cy="374774"/>
            <a:chOff x="4127133" y="3158777"/>
            <a:chExt cx="967595" cy="498703"/>
          </a:xfrm>
        </p:grpSpPr>
        <p:sp>
          <p:nvSpPr>
            <p:cNvPr id="137" name="角丸四角形 136"/>
            <p:cNvSpPr/>
            <p:nvPr/>
          </p:nvSpPr>
          <p:spPr>
            <a:xfrm>
              <a:off x="4127133" y="3158777"/>
              <a:ext cx="967595" cy="498703"/>
            </a:xfrm>
            <a:prstGeom prst="roundRect">
              <a:avLst>
                <a:gd name="adj" fmla="val 7693"/>
              </a:avLst>
            </a:prstGeom>
            <a:solidFill>
              <a:sysClr val="window" lastClr="FFFFFF"/>
            </a:solidFill>
            <a:ln w="22225" cap="flat" cmpd="sng" algn="ctr">
              <a:solidFill>
                <a:srgbClr val="F79646">
                  <a:lumMod val="75000"/>
                </a:srgbClr>
              </a:solidFill>
              <a:prstDash val="sysDash"/>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42" name="正方形/長方形 141"/>
            <p:cNvSpPr/>
            <p:nvPr/>
          </p:nvSpPr>
          <p:spPr>
            <a:xfrm>
              <a:off x="4190915" y="3224216"/>
              <a:ext cx="840035" cy="367826"/>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779173" rtl="0" eaLnBrk="1" fontAlgn="auto" latinLnBrk="0" hangingPunct="1">
                <a:lnSpc>
                  <a:spcPts val="1278"/>
                </a:lnSpc>
                <a:spcBef>
                  <a:spcPts val="0"/>
                </a:spcBef>
                <a:spcAft>
                  <a:spcPts val="0"/>
                </a:spcAft>
                <a:buClrTx/>
                <a:buSzTx/>
                <a:buFontTx/>
                <a:buNone/>
                <a:tabLst/>
                <a:defRPr/>
              </a:pPr>
              <a:r>
                <a:rPr kumimoji="0" lang="zh-TW" altLang="en-US" sz="1193" b="1" i="0" u="none" strike="noStrike" kern="0" cap="none" spc="0" normalizeH="0" baseline="0" noProof="0" dirty="0">
                  <a:ln>
                    <a:noFill/>
                  </a:ln>
                  <a:solidFill>
                    <a:srgbClr val="008000"/>
                  </a:solidFill>
                  <a:effectLst/>
                  <a:uLnTx/>
                  <a:uFillTx/>
                  <a:latin typeface="メイリオ"/>
                  <a:ea typeface="メイリオ"/>
                  <a:cs typeface="+mn-cs"/>
                </a:rPr>
                <a:t>起業支援</a:t>
              </a:r>
            </a:p>
            <a:p>
              <a:pPr marL="0" marR="0" lvl="0" indent="0" algn="ctr" defTabSz="779173" rtl="0" eaLnBrk="1" fontAlgn="auto" latinLnBrk="0" hangingPunct="1">
                <a:lnSpc>
                  <a:spcPts val="1278"/>
                </a:lnSpc>
                <a:spcBef>
                  <a:spcPts val="0"/>
                </a:spcBef>
                <a:spcAft>
                  <a:spcPts val="0"/>
                </a:spcAft>
                <a:buClrTx/>
                <a:buSzTx/>
                <a:buFontTx/>
                <a:buNone/>
                <a:tabLst/>
                <a:defRPr/>
              </a:pPr>
              <a:r>
                <a:rPr kumimoji="0" lang="zh-TW" altLang="en-US" sz="1193" b="1" i="0" u="none" strike="noStrike" kern="0" cap="none" spc="0" normalizeH="0" baseline="0" noProof="0" dirty="0">
                  <a:ln>
                    <a:noFill/>
                  </a:ln>
                  <a:solidFill>
                    <a:srgbClr val="008000"/>
                  </a:solidFill>
                  <a:effectLst/>
                  <a:uLnTx/>
                  <a:uFillTx/>
                  <a:latin typeface="メイリオ"/>
                  <a:ea typeface="メイリオ"/>
                  <a:cs typeface="+mn-cs"/>
                </a:rPr>
                <a:t>起業人材育成</a:t>
              </a:r>
              <a:endParaRPr kumimoji="0" lang="en-US" altLang="en-US" sz="1193" b="1" i="0" u="none" strike="noStrike" kern="0" cap="none" spc="0" normalizeH="0" baseline="0" noProof="0" dirty="0">
                <a:ln>
                  <a:noFill/>
                </a:ln>
                <a:solidFill>
                  <a:srgbClr val="008000"/>
                </a:solidFill>
                <a:effectLst/>
                <a:uLnTx/>
                <a:uFillTx/>
                <a:latin typeface="メイリオ"/>
                <a:ea typeface="メイリオ"/>
                <a:cs typeface="+mn-cs"/>
              </a:endParaRPr>
            </a:p>
          </p:txBody>
        </p:sp>
      </p:grpSp>
      <p:sp>
        <p:nvSpPr>
          <p:cNvPr id="143" name="テキスト ボックス 142"/>
          <p:cNvSpPr txBox="1"/>
          <p:nvPr/>
        </p:nvSpPr>
        <p:spPr>
          <a:xfrm>
            <a:off x="3278987" y="5694906"/>
            <a:ext cx="1520620" cy="182176"/>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171" normalizeH="0" baseline="0" noProof="0" dirty="0">
                <a:ln>
                  <a:noFill/>
                </a:ln>
                <a:solidFill>
                  <a:prstClr val="black"/>
                </a:solidFill>
                <a:effectLst>
                  <a:glow rad="38100">
                    <a:prstClr val="white"/>
                  </a:glow>
                </a:effectLst>
                <a:uLnTx/>
                <a:uFillTx/>
                <a:latin typeface="メイリオ"/>
                <a:ea typeface="メイリオ"/>
                <a:cs typeface="+mn-cs"/>
              </a:rPr>
              <a:t>産学共創の着実な推進</a:t>
            </a:r>
          </a:p>
        </p:txBody>
      </p:sp>
      <p:grpSp>
        <p:nvGrpSpPr>
          <p:cNvPr id="144" name="グループ化 143"/>
          <p:cNvGrpSpPr/>
          <p:nvPr/>
        </p:nvGrpSpPr>
        <p:grpSpPr>
          <a:xfrm>
            <a:off x="5705228" y="6026900"/>
            <a:ext cx="766864" cy="490793"/>
            <a:chOff x="2535879" y="4605800"/>
            <a:chExt cx="824387" cy="504000"/>
          </a:xfrm>
        </p:grpSpPr>
        <p:sp>
          <p:nvSpPr>
            <p:cNvPr id="145" name="テキスト ボックス 144"/>
            <p:cNvSpPr txBox="1"/>
            <p:nvPr/>
          </p:nvSpPr>
          <p:spPr>
            <a:xfrm>
              <a:off x="2535879" y="460580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46" name="テキスト ボックス 145"/>
            <p:cNvSpPr txBox="1"/>
            <p:nvPr/>
          </p:nvSpPr>
          <p:spPr>
            <a:xfrm>
              <a:off x="2717244" y="4779050"/>
              <a:ext cx="461657"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大企業</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47" name="グループ化 146"/>
          <p:cNvGrpSpPr/>
          <p:nvPr/>
        </p:nvGrpSpPr>
        <p:grpSpPr>
          <a:xfrm>
            <a:off x="6559610" y="5981116"/>
            <a:ext cx="766864" cy="490793"/>
            <a:chOff x="2535879" y="4605800"/>
            <a:chExt cx="824387" cy="504000"/>
          </a:xfrm>
        </p:grpSpPr>
        <p:sp>
          <p:nvSpPr>
            <p:cNvPr id="148" name="テキスト ボックス 147"/>
            <p:cNvSpPr txBox="1"/>
            <p:nvPr/>
          </p:nvSpPr>
          <p:spPr>
            <a:xfrm>
              <a:off x="2535879" y="460580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49" name="テキスト ボックス 148"/>
            <p:cNvSpPr txBox="1"/>
            <p:nvPr/>
          </p:nvSpPr>
          <p:spPr>
            <a:xfrm>
              <a:off x="2662145" y="4779050"/>
              <a:ext cx="593559"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中小企業</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50" name="グループ化 149"/>
          <p:cNvGrpSpPr/>
          <p:nvPr/>
        </p:nvGrpSpPr>
        <p:grpSpPr>
          <a:xfrm>
            <a:off x="6783614" y="5256711"/>
            <a:ext cx="766864" cy="490793"/>
            <a:chOff x="2535879" y="4605800"/>
            <a:chExt cx="824387" cy="504000"/>
          </a:xfrm>
        </p:grpSpPr>
        <p:sp>
          <p:nvSpPr>
            <p:cNvPr id="151" name="テキスト ボックス 150"/>
            <p:cNvSpPr txBox="1"/>
            <p:nvPr/>
          </p:nvSpPr>
          <p:spPr>
            <a:xfrm>
              <a:off x="2535879" y="460580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52" name="テキスト ボックス 151"/>
            <p:cNvSpPr txBox="1"/>
            <p:nvPr/>
          </p:nvSpPr>
          <p:spPr>
            <a:xfrm>
              <a:off x="2662145" y="4779050"/>
              <a:ext cx="593559"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スタートアップ</a:t>
              </a:r>
              <a:endPar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53" name="グループ化 152"/>
          <p:cNvGrpSpPr/>
          <p:nvPr/>
        </p:nvGrpSpPr>
        <p:grpSpPr>
          <a:xfrm>
            <a:off x="6075644" y="5787809"/>
            <a:ext cx="1797670" cy="197769"/>
            <a:chOff x="4989542" y="4686619"/>
            <a:chExt cx="1050283" cy="232104"/>
          </a:xfrm>
        </p:grpSpPr>
        <p:sp>
          <p:nvSpPr>
            <p:cNvPr id="154" name="角丸四角形 153"/>
            <p:cNvSpPr/>
            <p:nvPr/>
          </p:nvSpPr>
          <p:spPr>
            <a:xfrm>
              <a:off x="4989542" y="4686619"/>
              <a:ext cx="1050283" cy="232104"/>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55" name="テキスト ボックス 154"/>
            <p:cNvSpPr txBox="1"/>
            <p:nvPr/>
          </p:nvSpPr>
          <p:spPr>
            <a:xfrm>
              <a:off x="5032570" y="4730671"/>
              <a:ext cx="964226" cy="144000"/>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大阪大学ベンチャーキャピタル株式会社</a:t>
              </a:r>
            </a:p>
          </p:txBody>
        </p:sp>
      </p:grpSp>
      <p:sp>
        <p:nvSpPr>
          <p:cNvPr id="156" name="Freeform 54"/>
          <p:cNvSpPr>
            <a:spLocks/>
          </p:cNvSpPr>
          <p:nvPr/>
        </p:nvSpPr>
        <p:spPr bwMode="auto">
          <a:xfrm rot="20617610">
            <a:off x="3467739" y="1162557"/>
            <a:ext cx="5318050" cy="3233373"/>
          </a:xfrm>
          <a:prstGeom prst="ellipse">
            <a:avLst/>
          </a:prstGeom>
          <a:noFill/>
          <a:ln w="31750">
            <a:solidFill>
              <a:srgbClr val="38802C"/>
            </a:solidFill>
            <a:prstDash val="sysDash"/>
            <a:round/>
            <a:headEnd/>
            <a:tailEnd/>
          </a:ln>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grpSp>
        <p:nvGrpSpPr>
          <p:cNvPr id="157" name="グループ化 156"/>
          <p:cNvGrpSpPr/>
          <p:nvPr/>
        </p:nvGrpSpPr>
        <p:grpSpPr>
          <a:xfrm>
            <a:off x="3433738" y="4147330"/>
            <a:ext cx="562502" cy="681310"/>
            <a:chOff x="4961935" y="4339848"/>
            <a:chExt cx="660158" cy="585006"/>
          </a:xfrm>
        </p:grpSpPr>
        <p:sp>
          <p:nvSpPr>
            <p:cNvPr id="158" name="角丸四角形 157"/>
            <p:cNvSpPr/>
            <p:nvPr/>
          </p:nvSpPr>
          <p:spPr>
            <a:xfrm>
              <a:off x="4961935" y="4339848"/>
              <a:ext cx="660158" cy="585006"/>
            </a:xfrm>
            <a:prstGeom prst="roundRect">
              <a:avLst>
                <a:gd name="adj" fmla="val 9469"/>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59" name="テキスト ボックス 158"/>
            <p:cNvSpPr txBox="1"/>
            <p:nvPr/>
          </p:nvSpPr>
          <p:spPr>
            <a:xfrm>
              <a:off x="5012192" y="4400914"/>
              <a:ext cx="551975" cy="461194"/>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研究科</a:t>
              </a:r>
            </a:p>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研究所</a:t>
              </a: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センター</a:t>
              </a:r>
            </a:p>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附属病院</a:t>
              </a:r>
            </a:p>
          </p:txBody>
        </p:sp>
      </p:grpSp>
      <p:sp>
        <p:nvSpPr>
          <p:cNvPr id="160" name="Freeform 12"/>
          <p:cNvSpPr>
            <a:spLocks/>
          </p:cNvSpPr>
          <p:nvPr/>
        </p:nvSpPr>
        <p:spPr bwMode="auto">
          <a:xfrm rot="525413">
            <a:off x="2852899" y="3048193"/>
            <a:ext cx="633618" cy="1530784"/>
          </a:xfrm>
          <a:custGeom>
            <a:avLst/>
            <a:gdLst>
              <a:gd name="T0" fmla="*/ 294 w 356"/>
              <a:gd name="T1" fmla="*/ 660 h 812"/>
              <a:gd name="T2" fmla="*/ 294 w 356"/>
              <a:gd name="T3" fmla="*/ 660 h 812"/>
              <a:gd name="T4" fmla="*/ 300 w 356"/>
              <a:gd name="T5" fmla="*/ 630 h 812"/>
              <a:gd name="T6" fmla="*/ 304 w 356"/>
              <a:gd name="T7" fmla="*/ 598 h 812"/>
              <a:gd name="T8" fmla="*/ 308 w 356"/>
              <a:gd name="T9" fmla="*/ 562 h 812"/>
              <a:gd name="T10" fmla="*/ 310 w 356"/>
              <a:gd name="T11" fmla="*/ 526 h 812"/>
              <a:gd name="T12" fmla="*/ 310 w 356"/>
              <a:gd name="T13" fmla="*/ 488 h 812"/>
              <a:gd name="T14" fmla="*/ 306 w 356"/>
              <a:gd name="T15" fmla="*/ 446 h 812"/>
              <a:gd name="T16" fmla="*/ 300 w 356"/>
              <a:gd name="T17" fmla="*/ 404 h 812"/>
              <a:gd name="T18" fmla="*/ 290 w 356"/>
              <a:gd name="T19" fmla="*/ 362 h 812"/>
              <a:gd name="T20" fmla="*/ 278 w 356"/>
              <a:gd name="T21" fmla="*/ 318 h 812"/>
              <a:gd name="T22" fmla="*/ 260 w 356"/>
              <a:gd name="T23" fmla="*/ 272 h 812"/>
              <a:gd name="T24" fmla="*/ 238 w 356"/>
              <a:gd name="T25" fmla="*/ 228 h 812"/>
              <a:gd name="T26" fmla="*/ 210 w 356"/>
              <a:gd name="T27" fmla="*/ 182 h 812"/>
              <a:gd name="T28" fmla="*/ 178 w 356"/>
              <a:gd name="T29" fmla="*/ 136 h 812"/>
              <a:gd name="T30" fmla="*/ 138 w 356"/>
              <a:gd name="T31" fmla="*/ 90 h 812"/>
              <a:gd name="T32" fmla="*/ 116 w 356"/>
              <a:gd name="T33" fmla="*/ 68 h 812"/>
              <a:gd name="T34" fmla="*/ 94 w 356"/>
              <a:gd name="T35" fmla="*/ 44 h 812"/>
              <a:gd name="T36" fmla="*/ 68 w 356"/>
              <a:gd name="T37" fmla="*/ 22 h 812"/>
              <a:gd name="T38" fmla="*/ 42 w 356"/>
              <a:gd name="T39" fmla="*/ 0 h 812"/>
              <a:gd name="T40" fmla="*/ 0 w 356"/>
              <a:gd name="T41" fmla="*/ 52 h 812"/>
              <a:gd name="T42" fmla="*/ 0 w 356"/>
              <a:gd name="T43" fmla="*/ 52 h 812"/>
              <a:gd name="T44" fmla="*/ 44 w 356"/>
              <a:gd name="T45" fmla="*/ 90 h 812"/>
              <a:gd name="T46" fmla="*/ 82 w 356"/>
              <a:gd name="T47" fmla="*/ 128 h 812"/>
              <a:gd name="T48" fmla="*/ 116 w 356"/>
              <a:gd name="T49" fmla="*/ 168 h 812"/>
              <a:gd name="T50" fmla="*/ 144 w 356"/>
              <a:gd name="T51" fmla="*/ 206 h 812"/>
              <a:gd name="T52" fmla="*/ 170 w 356"/>
              <a:gd name="T53" fmla="*/ 244 h 812"/>
              <a:gd name="T54" fmla="*/ 190 w 356"/>
              <a:gd name="T55" fmla="*/ 284 h 812"/>
              <a:gd name="T56" fmla="*/ 208 w 356"/>
              <a:gd name="T57" fmla="*/ 322 h 812"/>
              <a:gd name="T58" fmla="*/ 220 w 356"/>
              <a:gd name="T59" fmla="*/ 360 h 812"/>
              <a:gd name="T60" fmla="*/ 230 w 356"/>
              <a:gd name="T61" fmla="*/ 398 h 812"/>
              <a:gd name="T62" fmla="*/ 238 w 356"/>
              <a:gd name="T63" fmla="*/ 434 h 812"/>
              <a:gd name="T64" fmla="*/ 242 w 356"/>
              <a:gd name="T65" fmla="*/ 470 h 812"/>
              <a:gd name="T66" fmla="*/ 244 w 356"/>
              <a:gd name="T67" fmla="*/ 506 h 812"/>
              <a:gd name="T68" fmla="*/ 242 w 356"/>
              <a:gd name="T69" fmla="*/ 540 h 812"/>
              <a:gd name="T70" fmla="*/ 240 w 356"/>
              <a:gd name="T71" fmla="*/ 574 h 812"/>
              <a:gd name="T72" fmla="*/ 236 w 356"/>
              <a:gd name="T73" fmla="*/ 606 h 812"/>
              <a:gd name="T74" fmla="*/ 230 w 356"/>
              <a:gd name="T75" fmla="*/ 636 h 812"/>
              <a:gd name="T76" fmla="*/ 168 w 356"/>
              <a:gd name="T77" fmla="*/ 612 h 812"/>
              <a:gd name="T78" fmla="*/ 198 w 356"/>
              <a:gd name="T79" fmla="*/ 812 h 812"/>
              <a:gd name="T80" fmla="*/ 356 w 356"/>
              <a:gd name="T81" fmla="*/ 686 h 812"/>
              <a:gd name="T82" fmla="*/ 294 w 356"/>
              <a:gd name="T83"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6" h="812">
                <a:moveTo>
                  <a:pt x="294" y="660"/>
                </a:moveTo>
                <a:lnTo>
                  <a:pt x="294" y="660"/>
                </a:lnTo>
                <a:lnTo>
                  <a:pt x="300" y="630"/>
                </a:lnTo>
                <a:lnTo>
                  <a:pt x="304" y="598"/>
                </a:lnTo>
                <a:lnTo>
                  <a:pt x="308" y="562"/>
                </a:lnTo>
                <a:lnTo>
                  <a:pt x="310" y="526"/>
                </a:lnTo>
                <a:lnTo>
                  <a:pt x="310" y="488"/>
                </a:lnTo>
                <a:lnTo>
                  <a:pt x="306" y="446"/>
                </a:lnTo>
                <a:lnTo>
                  <a:pt x="300" y="404"/>
                </a:lnTo>
                <a:lnTo>
                  <a:pt x="290" y="362"/>
                </a:lnTo>
                <a:lnTo>
                  <a:pt x="278" y="318"/>
                </a:lnTo>
                <a:lnTo>
                  <a:pt x="260" y="272"/>
                </a:lnTo>
                <a:lnTo>
                  <a:pt x="238" y="228"/>
                </a:lnTo>
                <a:lnTo>
                  <a:pt x="210" y="182"/>
                </a:lnTo>
                <a:lnTo>
                  <a:pt x="178" y="136"/>
                </a:lnTo>
                <a:lnTo>
                  <a:pt x="138" y="90"/>
                </a:lnTo>
                <a:lnTo>
                  <a:pt x="116" y="68"/>
                </a:lnTo>
                <a:lnTo>
                  <a:pt x="94" y="44"/>
                </a:lnTo>
                <a:lnTo>
                  <a:pt x="68" y="22"/>
                </a:lnTo>
                <a:lnTo>
                  <a:pt x="42" y="0"/>
                </a:lnTo>
                <a:lnTo>
                  <a:pt x="0" y="52"/>
                </a:lnTo>
                <a:lnTo>
                  <a:pt x="0" y="52"/>
                </a:lnTo>
                <a:lnTo>
                  <a:pt x="44" y="90"/>
                </a:lnTo>
                <a:lnTo>
                  <a:pt x="82" y="128"/>
                </a:lnTo>
                <a:lnTo>
                  <a:pt x="116" y="168"/>
                </a:lnTo>
                <a:lnTo>
                  <a:pt x="144" y="206"/>
                </a:lnTo>
                <a:lnTo>
                  <a:pt x="170" y="244"/>
                </a:lnTo>
                <a:lnTo>
                  <a:pt x="190" y="284"/>
                </a:lnTo>
                <a:lnTo>
                  <a:pt x="208" y="322"/>
                </a:lnTo>
                <a:lnTo>
                  <a:pt x="220" y="360"/>
                </a:lnTo>
                <a:lnTo>
                  <a:pt x="230" y="398"/>
                </a:lnTo>
                <a:lnTo>
                  <a:pt x="238" y="434"/>
                </a:lnTo>
                <a:lnTo>
                  <a:pt x="242" y="470"/>
                </a:lnTo>
                <a:lnTo>
                  <a:pt x="244" y="506"/>
                </a:lnTo>
                <a:lnTo>
                  <a:pt x="242" y="540"/>
                </a:lnTo>
                <a:lnTo>
                  <a:pt x="240" y="574"/>
                </a:lnTo>
                <a:lnTo>
                  <a:pt x="236" y="606"/>
                </a:lnTo>
                <a:lnTo>
                  <a:pt x="230" y="636"/>
                </a:lnTo>
                <a:lnTo>
                  <a:pt x="168" y="612"/>
                </a:lnTo>
                <a:lnTo>
                  <a:pt x="198" y="812"/>
                </a:lnTo>
                <a:lnTo>
                  <a:pt x="356" y="686"/>
                </a:lnTo>
                <a:lnTo>
                  <a:pt x="294" y="660"/>
                </a:lnTo>
                <a:close/>
              </a:path>
            </a:pathLst>
          </a:custGeom>
          <a:solidFill>
            <a:srgbClr val="38802C"/>
          </a:solidFill>
          <a:ln>
            <a:noFill/>
          </a:ln>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sp>
        <p:nvSpPr>
          <p:cNvPr id="161" name="Freeform 10"/>
          <p:cNvSpPr>
            <a:spLocks/>
          </p:cNvSpPr>
          <p:nvPr/>
        </p:nvSpPr>
        <p:spPr bwMode="auto">
          <a:xfrm rot="406408">
            <a:off x="2766791" y="3085297"/>
            <a:ext cx="1980532" cy="1718184"/>
          </a:xfrm>
          <a:custGeom>
            <a:avLst/>
            <a:gdLst>
              <a:gd name="T0" fmla="*/ 1198 w 1198"/>
              <a:gd name="T1" fmla="*/ 988 h 988"/>
              <a:gd name="T2" fmla="*/ 1126 w 1198"/>
              <a:gd name="T3" fmla="*/ 798 h 988"/>
              <a:gd name="T4" fmla="*/ 1082 w 1198"/>
              <a:gd name="T5" fmla="*/ 850 h 988"/>
              <a:gd name="T6" fmla="*/ 42 w 1198"/>
              <a:gd name="T7" fmla="*/ 0 h 988"/>
              <a:gd name="T8" fmla="*/ 0 w 1198"/>
              <a:gd name="T9" fmla="*/ 52 h 988"/>
              <a:gd name="T10" fmla="*/ 1040 w 1198"/>
              <a:gd name="T11" fmla="*/ 902 h 988"/>
              <a:gd name="T12" fmla="*/ 996 w 1198"/>
              <a:gd name="T13" fmla="*/ 956 h 988"/>
              <a:gd name="T14" fmla="*/ 1198 w 1198"/>
              <a:gd name="T15" fmla="*/ 988 h 9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8" h="988">
                <a:moveTo>
                  <a:pt x="1198" y="988"/>
                </a:moveTo>
                <a:lnTo>
                  <a:pt x="1126" y="798"/>
                </a:lnTo>
                <a:lnTo>
                  <a:pt x="1082" y="850"/>
                </a:lnTo>
                <a:lnTo>
                  <a:pt x="42" y="0"/>
                </a:lnTo>
                <a:lnTo>
                  <a:pt x="0" y="52"/>
                </a:lnTo>
                <a:lnTo>
                  <a:pt x="1040" y="902"/>
                </a:lnTo>
                <a:lnTo>
                  <a:pt x="996" y="956"/>
                </a:lnTo>
                <a:lnTo>
                  <a:pt x="1198" y="988"/>
                </a:lnTo>
                <a:close/>
              </a:path>
            </a:pathLst>
          </a:custGeom>
          <a:solidFill>
            <a:srgbClr val="38802C"/>
          </a:solidFill>
          <a:ln>
            <a:noFill/>
          </a:ln>
          <a:extLst/>
        </p:spPr>
        <p:txBody>
          <a:bodyPr vert="horz" wrap="square" lIns="77913" tIns="38957" rIns="77913" bIns="38957" numCol="1" anchor="t" anchorCtr="0" compatLnSpc="1">
            <a:prstTxWarp prst="textNoShape">
              <a:avLst/>
            </a:prstTxWarp>
          </a:bodyPr>
          <a:lstStyle/>
          <a:p>
            <a:pPr marL="0" marR="0" lvl="0" indent="0" algn="l"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black"/>
              </a:solidFill>
              <a:effectLst/>
              <a:uLnTx/>
              <a:uFillTx/>
              <a:latin typeface="メイリオ"/>
              <a:ea typeface="メイリオ"/>
              <a:cs typeface="+mn-cs"/>
            </a:endParaRPr>
          </a:p>
        </p:txBody>
      </p:sp>
      <p:grpSp>
        <p:nvGrpSpPr>
          <p:cNvPr id="162" name="グループ化 161"/>
          <p:cNvGrpSpPr/>
          <p:nvPr/>
        </p:nvGrpSpPr>
        <p:grpSpPr>
          <a:xfrm>
            <a:off x="7963304" y="2425750"/>
            <a:ext cx="766864" cy="490793"/>
            <a:chOff x="5744725" y="5736704"/>
            <a:chExt cx="824387" cy="504000"/>
          </a:xfrm>
        </p:grpSpPr>
        <p:sp>
          <p:nvSpPr>
            <p:cNvPr id="163" name="テキスト ボックス 162"/>
            <p:cNvSpPr txBox="1"/>
            <p:nvPr/>
          </p:nvSpPr>
          <p:spPr>
            <a:xfrm>
              <a:off x="5744725" y="5736704"/>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64" name="テキスト ボックス 163"/>
            <p:cNvSpPr txBox="1"/>
            <p:nvPr/>
          </p:nvSpPr>
          <p:spPr>
            <a:xfrm>
              <a:off x="5868098" y="5840183"/>
              <a:ext cx="576000" cy="2880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海外大学</a:t>
              </a:r>
              <a:endPar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研究機関</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65" name="グループ化 164"/>
          <p:cNvGrpSpPr/>
          <p:nvPr/>
        </p:nvGrpSpPr>
        <p:grpSpPr>
          <a:xfrm>
            <a:off x="4496987" y="842355"/>
            <a:ext cx="766864" cy="490793"/>
            <a:chOff x="405531" y="3451142"/>
            <a:chExt cx="824387" cy="504000"/>
          </a:xfrm>
        </p:grpSpPr>
        <p:sp>
          <p:nvSpPr>
            <p:cNvPr id="168" name="テキスト ボックス 167"/>
            <p:cNvSpPr txBox="1"/>
            <p:nvPr/>
          </p:nvSpPr>
          <p:spPr>
            <a:xfrm>
              <a:off x="405531" y="3451142"/>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69" name="テキスト ボックス 168"/>
            <p:cNvSpPr txBox="1"/>
            <p:nvPr/>
          </p:nvSpPr>
          <p:spPr>
            <a:xfrm>
              <a:off x="570409" y="3563638"/>
              <a:ext cx="494632" cy="2880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政府</a:t>
              </a:r>
            </a:p>
            <a:p>
              <a:pPr marL="0" marR="0" lvl="0" indent="0" algn="ctr" defTabSz="779173" rtl="0" eaLnBrk="1" fontAlgn="auto" latinLnBrk="0" hangingPunct="1">
                <a:lnSpc>
                  <a:spcPct val="100000"/>
                </a:lnSpc>
                <a:spcBef>
                  <a:spcPts val="0"/>
                </a:spcBef>
                <a:spcAft>
                  <a:spcPts val="0"/>
                </a:spcAft>
                <a:buClrTx/>
                <a:buSzTx/>
                <a:buFontTx/>
                <a:buNone/>
                <a:tabLst/>
                <a:defRPr/>
              </a:pPr>
              <a:r>
                <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自治体</a:t>
              </a:r>
            </a:p>
          </p:txBody>
        </p:sp>
      </p:grpSp>
      <p:grpSp>
        <p:nvGrpSpPr>
          <p:cNvPr id="170" name="グループ化 169"/>
          <p:cNvGrpSpPr/>
          <p:nvPr/>
        </p:nvGrpSpPr>
        <p:grpSpPr>
          <a:xfrm>
            <a:off x="6220385" y="1576738"/>
            <a:ext cx="766864" cy="490793"/>
            <a:chOff x="3301917" y="5016470"/>
            <a:chExt cx="824387" cy="504000"/>
          </a:xfrm>
        </p:grpSpPr>
        <p:sp>
          <p:nvSpPr>
            <p:cNvPr id="171" name="テキスト ボックス 170"/>
            <p:cNvSpPr txBox="1"/>
            <p:nvPr/>
          </p:nvSpPr>
          <p:spPr>
            <a:xfrm>
              <a:off x="3301917" y="501647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73" name="テキスト ボックス 172"/>
            <p:cNvSpPr txBox="1"/>
            <p:nvPr/>
          </p:nvSpPr>
          <p:spPr>
            <a:xfrm>
              <a:off x="3416399" y="5176007"/>
              <a:ext cx="593559" cy="16245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関連病院</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grpSp>
        <p:nvGrpSpPr>
          <p:cNvPr id="174" name="グループ化 173"/>
          <p:cNvGrpSpPr/>
          <p:nvPr/>
        </p:nvGrpSpPr>
        <p:grpSpPr>
          <a:xfrm>
            <a:off x="5038038" y="1289144"/>
            <a:ext cx="766864" cy="490793"/>
            <a:chOff x="2685893" y="4591148"/>
            <a:chExt cx="824387" cy="504000"/>
          </a:xfrm>
        </p:grpSpPr>
        <p:sp>
          <p:nvSpPr>
            <p:cNvPr id="175" name="テキスト ボックス 174"/>
            <p:cNvSpPr txBox="1"/>
            <p:nvPr/>
          </p:nvSpPr>
          <p:spPr>
            <a:xfrm>
              <a:off x="2685893" y="4591148"/>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76" name="テキスト ボックス 175"/>
            <p:cNvSpPr txBox="1"/>
            <p:nvPr/>
          </p:nvSpPr>
          <p:spPr>
            <a:xfrm>
              <a:off x="2784819" y="4764398"/>
              <a:ext cx="626534" cy="1575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NPO</a:t>
              </a: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a:t>
              </a:r>
              <a:r>
                <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NGO</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sp>
        <p:nvSpPr>
          <p:cNvPr id="177" name="フリーフォーム 176"/>
          <p:cNvSpPr/>
          <p:nvPr/>
        </p:nvSpPr>
        <p:spPr>
          <a:xfrm>
            <a:off x="7411884" y="3562526"/>
            <a:ext cx="1611785" cy="918175"/>
          </a:xfrm>
          <a:custGeom>
            <a:avLst/>
            <a:gdLst>
              <a:gd name="connsiteX0" fmla="*/ 407073 w 1804299"/>
              <a:gd name="connsiteY0" fmla="*/ 0 h 1035572"/>
              <a:gd name="connsiteX1" fmla="*/ 586941 w 1804299"/>
              <a:gd name="connsiteY1" fmla="*/ 214637 h 1035572"/>
              <a:gd name="connsiteX2" fmla="*/ 1754058 w 1804299"/>
              <a:gd name="connsiteY2" fmla="*/ 214637 h 1035572"/>
              <a:gd name="connsiteX3" fmla="*/ 1804299 w 1804299"/>
              <a:gd name="connsiteY3" fmla="*/ 264878 h 1035572"/>
              <a:gd name="connsiteX4" fmla="*/ 1804299 w 1804299"/>
              <a:gd name="connsiteY4" fmla="*/ 985331 h 1035572"/>
              <a:gd name="connsiteX5" fmla="*/ 1754058 w 1804299"/>
              <a:gd name="connsiteY5" fmla="*/ 1035572 h 1035572"/>
              <a:gd name="connsiteX6" fmla="*/ 50241 w 1804299"/>
              <a:gd name="connsiteY6" fmla="*/ 1035572 h 1035572"/>
              <a:gd name="connsiteX7" fmla="*/ 0 w 1804299"/>
              <a:gd name="connsiteY7" fmla="*/ 985331 h 1035572"/>
              <a:gd name="connsiteX8" fmla="*/ 0 w 1804299"/>
              <a:gd name="connsiteY8" fmla="*/ 264878 h 1035572"/>
              <a:gd name="connsiteX9" fmla="*/ 50241 w 1804299"/>
              <a:gd name="connsiteY9" fmla="*/ 214637 h 1035572"/>
              <a:gd name="connsiteX10" fmla="*/ 467561 w 1804299"/>
              <a:gd name="connsiteY10" fmla="*/ 214637 h 103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4299" h="1035572">
                <a:moveTo>
                  <a:pt x="407073" y="0"/>
                </a:moveTo>
                <a:lnTo>
                  <a:pt x="586941" y="214637"/>
                </a:lnTo>
                <a:lnTo>
                  <a:pt x="1754058" y="214637"/>
                </a:lnTo>
                <a:cubicBezTo>
                  <a:pt x="1781805" y="214637"/>
                  <a:pt x="1804299" y="237131"/>
                  <a:pt x="1804299" y="264878"/>
                </a:cubicBezTo>
                <a:lnTo>
                  <a:pt x="1804299" y="985331"/>
                </a:lnTo>
                <a:cubicBezTo>
                  <a:pt x="1804299" y="1013078"/>
                  <a:pt x="1781805" y="1035572"/>
                  <a:pt x="1754058" y="1035572"/>
                </a:cubicBezTo>
                <a:lnTo>
                  <a:pt x="50241" y="1035572"/>
                </a:lnTo>
                <a:cubicBezTo>
                  <a:pt x="22494" y="1035572"/>
                  <a:pt x="0" y="1013078"/>
                  <a:pt x="0" y="985331"/>
                </a:cubicBezTo>
                <a:lnTo>
                  <a:pt x="0" y="264878"/>
                </a:lnTo>
                <a:cubicBezTo>
                  <a:pt x="0" y="237131"/>
                  <a:pt x="22494" y="214637"/>
                  <a:pt x="50241" y="214637"/>
                </a:cubicBezTo>
                <a:lnTo>
                  <a:pt x="467561" y="214637"/>
                </a:lnTo>
                <a:close/>
              </a:path>
            </a:pathLst>
          </a:custGeom>
          <a:solidFill>
            <a:sysClr val="window" lastClr="FFFFFF"/>
          </a:solidFill>
          <a:ln w="22225" cap="rnd" cmpd="sng" algn="ctr">
            <a:solidFill>
              <a:srgbClr val="38802C"/>
            </a:solidFill>
            <a:prstDash val="solid"/>
            <a:round/>
          </a:ln>
          <a:effectLst/>
        </p:spPr>
        <p:txBody>
          <a:bodyPr wrap="square" rtlCol="0" anchor="ctr">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180" name="グループ化 179"/>
          <p:cNvGrpSpPr/>
          <p:nvPr/>
        </p:nvGrpSpPr>
        <p:grpSpPr>
          <a:xfrm>
            <a:off x="5831337" y="1092314"/>
            <a:ext cx="766865" cy="490793"/>
            <a:chOff x="1923527" y="4324663"/>
            <a:chExt cx="824387" cy="504001"/>
          </a:xfrm>
        </p:grpSpPr>
        <p:sp>
          <p:nvSpPr>
            <p:cNvPr id="181" name="テキスト ボックス 180"/>
            <p:cNvSpPr txBox="1"/>
            <p:nvPr/>
          </p:nvSpPr>
          <p:spPr>
            <a:xfrm>
              <a:off x="1923527" y="4324663"/>
              <a:ext cx="824387" cy="504001"/>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82" name="テキスト ボックス 181"/>
            <p:cNvSpPr txBox="1"/>
            <p:nvPr/>
          </p:nvSpPr>
          <p:spPr>
            <a:xfrm>
              <a:off x="2187683" y="4507095"/>
              <a:ext cx="329755" cy="157501"/>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市民</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pic>
        <p:nvPicPr>
          <p:cNvPr id="183" name="図 18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73595">
            <a:off x="2609742" y="2677522"/>
            <a:ext cx="2484000" cy="1489113"/>
          </a:xfrm>
          <a:prstGeom prst="rect">
            <a:avLst/>
          </a:prstGeom>
        </p:spPr>
      </p:pic>
      <p:pic>
        <p:nvPicPr>
          <p:cNvPr id="184" name="図 1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8277" y="2406317"/>
            <a:ext cx="1553265" cy="935932"/>
          </a:xfrm>
          <a:prstGeom prst="rect">
            <a:avLst/>
          </a:prstGeom>
        </p:spPr>
      </p:pic>
      <p:grpSp>
        <p:nvGrpSpPr>
          <p:cNvPr id="185" name="グループ化 184"/>
          <p:cNvGrpSpPr/>
          <p:nvPr/>
        </p:nvGrpSpPr>
        <p:grpSpPr>
          <a:xfrm>
            <a:off x="4443309" y="3755324"/>
            <a:ext cx="1861215" cy="232615"/>
            <a:chOff x="5037585" y="2787258"/>
            <a:chExt cx="1386218" cy="446899"/>
          </a:xfrm>
        </p:grpSpPr>
        <p:sp>
          <p:nvSpPr>
            <p:cNvPr id="186" name="角丸四角形 185"/>
            <p:cNvSpPr/>
            <p:nvPr/>
          </p:nvSpPr>
          <p:spPr>
            <a:xfrm>
              <a:off x="5037585" y="2787258"/>
              <a:ext cx="1386218" cy="446899"/>
            </a:xfrm>
            <a:prstGeom prst="roundRect">
              <a:avLst>
                <a:gd name="adj" fmla="val 7693"/>
              </a:avLst>
            </a:prstGeom>
            <a:solidFill>
              <a:sysClr val="window" lastClr="FFFFFF"/>
            </a:solidFill>
            <a:ln w="22225" cap="flat" cmpd="sng" algn="ctr">
              <a:solidFill>
                <a:srgbClr val="F79646">
                  <a:lumMod val="75000"/>
                </a:srgbClr>
              </a:solidFill>
              <a:prstDash val="sysDash"/>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87" name="正方形/長方形 186"/>
            <p:cNvSpPr/>
            <p:nvPr/>
          </p:nvSpPr>
          <p:spPr>
            <a:xfrm>
              <a:off x="5077564" y="2860674"/>
              <a:ext cx="1306260" cy="300070"/>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779173" rtl="0" eaLnBrk="1" fontAlgn="auto" latinLnBrk="0" hangingPunct="1">
                <a:lnSpc>
                  <a:spcPts val="1278"/>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8000"/>
                  </a:solidFill>
                  <a:effectLst/>
                  <a:uLnTx/>
                  <a:uFillTx/>
                  <a:latin typeface="メイリオ"/>
                  <a:ea typeface="メイリオ"/>
                  <a:cs typeface="+mn-cs"/>
                </a:rPr>
                <a:t>大型学際融合研究の推進</a:t>
              </a:r>
              <a:endParaRPr kumimoji="0" lang="en-US" altLang="en-US" sz="1193" b="1" i="0" u="none" strike="noStrike" kern="0" cap="none" spc="0" normalizeH="0" baseline="0" noProof="0" dirty="0">
                <a:ln>
                  <a:noFill/>
                </a:ln>
                <a:solidFill>
                  <a:srgbClr val="008000"/>
                </a:solidFill>
                <a:effectLst/>
                <a:uLnTx/>
                <a:uFillTx/>
                <a:latin typeface="メイリオ"/>
                <a:ea typeface="メイリオ"/>
                <a:cs typeface="+mn-cs"/>
              </a:endParaRPr>
            </a:p>
          </p:txBody>
        </p:sp>
      </p:grpSp>
      <p:grpSp>
        <p:nvGrpSpPr>
          <p:cNvPr id="188" name="グループ化 187"/>
          <p:cNvGrpSpPr/>
          <p:nvPr/>
        </p:nvGrpSpPr>
        <p:grpSpPr>
          <a:xfrm>
            <a:off x="7235940" y="2155414"/>
            <a:ext cx="766865" cy="490793"/>
            <a:chOff x="-224458" y="3935977"/>
            <a:chExt cx="824387" cy="504001"/>
          </a:xfrm>
        </p:grpSpPr>
        <p:sp>
          <p:nvSpPr>
            <p:cNvPr id="189" name="テキスト ボックス 188"/>
            <p:cNvSpPr txBox="1"/>
            <p:nvPr/>
          </p:nvSpPr>
          <p:spPr>
            <a:xfrm>
              <a:off x="-224458" y="3935977"/>
              <a:ext cx="824387" cy="504001"/>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90" name="テキスト ボックス 189"/>
            <p:cNvSpPr txBox="1"/>
            <p:nvPr/>
          </p:nvSpPr>
          <p:spPr>
            <a:xfrm>
              <a:off x="-64826" y="4102499"/>
              <a:ext cx="505124" cy="170958"/>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国際機関</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sp>
        <p:nvSpPr>
          <p:cNvPr id="191" name="正方形/長方形 190"/>
          <p:cNvSpPr/>
          <p:nvPr/>
        </p:nvSpPr>
        <p:spPr>
          <a:xfrm>
            <a:off x="5567423" y="5266626"/>
            <a:ext cx="875898" cy="308437"/>
          </a:xfrm>
          <a:prstGeom prst="rect">
            <a:avLst/>
          </a:prstGeom>
          <a:solidFill>
            <a:sysClr val="window" lastClr="FFFFFF"/>
          </a:solidFill>
          <a:ln w="12700">
            <a:noFill/>
            <a:prstDash val="solid"/>
          </a:ln>
        </p:spPr>
        <p:txBody>
          <a:bodyPr wrap="none" lIns="0" tIns="0" rIns="0" bIns="0" numCol="1" rtlCol="0" anchor="t" anchorCtr="0">
            <a:prstTxWarp prst="textPlain">
              <a:avLst/>
            </a:prstTxWarp>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srgbClr val="008000"/>
                </a:solidFill>
                <a:effectLst/>
                <a:uLnTx/>
                <a:uFillTx/>
                <a:latin typeface="メイリオ"/>
                <a:ea typeface="メイリオ"/>
                <a:cs typeface="+mn-cs"/>
              </a:rPr>
              <a:t>共同研究講座</a:t>
            </a: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srgbClr val="008000"/>
                </a:solidFill>
                <a:effectLst/>
                <a:uLnTx/>
                <a:uFillTx/>
                <a:latin typeface="メイリオ"/>
                <a:ea typeface="メイリオ"/>
                <a:cs typeface="+mn-cs"/>
              </a:rPr>
              <a:t>協働研究所等</a:t>
            </a:r>
          </a:p>
        </p:txBody>
      </p:sp>
      <p:grpSp>
        <p:nvGrpSpPr>
          <p:cNvPr id="192" name="グループ化 191"/>
          <p:cNvGrpSpPr/>
          <p:nvPr/>
        </p:nvGrpSpPr>
        <p:grpSpPr>
          <a:xfrm>
            <a:off x="4592058" y="4486898"/>
            <a:ext cx="1216032" cy="219737"/>
            <a:chOff x="5148358" y="4142605"/>
            <a:chExt cx="1264174" cy="238048"/>
          </a:xfrm>
        </p:grpSpPr>
        <p:sp>
          <p:nvSpPr>
            <p:cNvPr id="193" name="角丸四角形 192"/>
            <p:cNvSpPr/>
            <p:nvPr/>
          </p:nvSpPr>
          <p:spPr>
            <a:xfrm>
              <a:off x="5148358" y="4142605"/>
              <a:ext cx="1264174" cy="238048"/>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194" name="テキスト ボックス 193"/>
            <p:cNvSpPr txBox="1"/>
            <p:nvPr/>
          </p:nvSpPr>
          <p:spPr>
            <a:xfrm>
              <a:off x="5233195" y="4193224"/>
              <a:ext cx="1094499" cy="136811"/>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高等共創研究院</a:t>
              </a:r>
            </a:p>
          </p:txBody>
        </p:sp>
      </p:grpSp>
      <p:sp>
        <p:nvSpPr>
          <p:cNvPr id="195" name="正方形/長方形 194"/>
          <p:cNvSpPr/>
          <p:nvPr/>
        </p:nvSpPr>
        <p:spPr>
          <a:xfrm>
            <a:off x="313747" y="2642247"/>
            <a:ext cx="1459006" cy="1145381"/>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l"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prstClr val="black"/>
                </a:solidFill>
                <a:effectLst/>
                <a:uLnTx/>
                <a:uFillTx/>
                <a:latin typeface="メイリオ"/>
                <a:ea typeface="メイリオ"/>
                <a:cs typeface="+mn-cs"/>
              </a:rPr>
              <a:t>大阪大学共創機構</a:t>
            </a:r>
            <a:r>
              <a:rPr kumimoji="0" lang="ja-JP" altLang="en-US" sz="1193" b="1" i="0" u="none" strike="noStrike" kern="0" cap="none" spc="0" normalizeH="0" baseline="0" noProof="0" dirty="0" smtClean="0">
                <a:ln>
                  <a:noFill/>
                </a:ln>
                <a:solidFill>
                  <a:prstClr val="black"/>
                </a:solidFill>
                <a:effectLst/>
                <a:uLnTx/>
                <a:uFillTx/>
                <a:latin typeface="メイリオ"/>
                <a:ea typeface="メイリオ"/>
                <a:cs typeface="+mn-cs"/>
              </a:rPr>
              <a:t>は</a:t>
            </a:r>
            <a:endParaRPr kumimoji="0" lang="ja-JP" altLang="en-US" sz="1193" b="1" i="0" u="none" strike="noStrike" kern="0" cap="none" spc="0" normalizeH="0" baseline="0" noProof="0" dirty="0">
              <a:ln>
                <a:noFill/>
              </a:ln>
              <a:solidFill>
                <a:prstClr val="black"/>
              </a:solidFill>
              <a:effectLst/>
              <a:uLnTx/>
              <a:uFillTx/>
              <a:latin typeface="メイリオ"/>
              <a:ea typeface="メイリオ"/>
              <a:cs typeface="+mn-cs"/>
            </a:endParaRPr>
          </a:p>
          <a:p>
            <a:pPr marL="0" marR="0" lvl="0" indent="0" algn="l" defTabSz="779173" rtl="0" eaLnBrk="1" fontAlgn="auto" latinLnBrk="0" hangingPunct="1">
              <a:lnSpc>
                <a:spcPct val="100000"/>
              </a:lnSpc>
              <a:spcBef>
                <a:spcPts val="0"/>
              </a:spcBef>
              <a:spcAft>
                <a:spcPts val="600"/>
              </a:spcAft>
              <a:buClrTx/>
              <a:buSzTx/>
              <a:buFontTx/>
              <a:buNone/>
              <a:tabLst/>
              <a:defRPr/>
            </a:pPr>
            <a:r>
              <a:rPr kumimoji="0" lang="ja-JP" altLang="en-US" sz="1193" b="1" i="0" u="none" strike="noStrike" kern="0" cap="none" spc="0" normalizeH="0" baseline="0" noProof="0" dirty="0" smtClean="0">
                <a:ln>
                  <a:noFill/>
                </a:ln>
                <a:solidFill>
                  <a:srgbClr val="FF0000"/>
                </a:solidFill>
                <a:effectLst/>
                <a:uLnTx/>
                <a:uFillTx/>
                <a:latin typeface="メイリオ"/>
                <a:ea typeface="メイリオ"/>
                <a:cs typeface="+mn-cs"/>
              </a:rPr>
              <a:t>学内外を見渡す司令塔</a:t>
            </a:r>
            <a:endParaRPr kumimoji="0" lang="en-US" altLang="ja-JP" sz="1193" b="1" i="0" u="none" strike="noStrike" kern="0" cap="none" spc="0" normalizeH="0" baseline="0" noProof="0" dirty="0" smtClean="0">
              <a:ln>
                <a:noFill/>
              </a:ln>
              <a:solidFill>
                <a:srgbClr val="FF0000"/>
              </a:solidFill>
              <a:effectLst/>
              <a:uLnTx/>
              <a:uFillTx/>
              <a:latin typeface="メイリオ"/>
              <a:ea typeface="メイリオ"/>
              <a:cs typeface="+mn-cs"/>
            </a:endParaRPr>
          </a:p>
          <a:p>
            <a:pPr marL="0" marR="0" lvl="0" indent="0" algn="l"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smtClean="0">
                <a:ln>
                  <a:noFill/>
                </a:ln>
                <a:solidFill>
                  <a:prstClr val="black"/>
                </a:solidFill>
                <a:effectLst/>
                <a:uLnTx/>
                <a:uFillTx/>
                <a:latin typeface="メイリオ"/>
                <a:ea typeface="メイリオ"/>
                <a:cs typeface="+mn-cs"/>
              </a:rPr>
              <a:t>ステークホルダーの</a:t>
            </a:r>
            <a:endParaRPr kumimoji="0" lang="en-US" altLang="ja-JP" sz="1193" b="1" i="0" u="none" strike="noStrike" kern="0" cap="none" spc="0" normalizeH="0" baseline="0" noProof="0" dirty="0" smtClean="0">
              <a:ln>
                <a:noFill/>
              </a:ln>
              <a:solidFill>
                <a:prstClr val="black"/>
              </a:solidFill>
              <a:effectLst/>
              <a:uLnTx/>
              <a:uFillTx/>
              <a:latin typeface="メイリオ"/>
              <a:ea typeface="メイリオ"/>
              <a:cs typeface="+mn-cs"/>
            </a:endParaRPr>
          </a:p>
          <a:p>
            <a:pPr marL="0" marR="0" lvl="0" indent="0" algn="l"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smtClean="0">
                <a:ln>
                  <a:noFill/>
                </a:ln>
                <a:solidFill>
                  <a:prstClr val="black"/>
                </a:solidFill>
                <a:effectLst/>
                <a:uLnTx/>
                <a:uFillTx/>
                <a:latin typeface="メイリオ"/>
                <a:ea typeface="メイリオ"/>
                <a:cs typeface="+mn-cs"/>
              </a:rPr>
              <a:t>声を聞きながら、</a:t>
            </a:r>
            <a:endParaRPr kumimoji="0" lang="en-US" altLang="ja-JP" sz="1193" b="1" i="0" u="none" strike="noStrike" kern="0" cap="none" spc="0" normalizeH="0" baseline="0" noProof="0" dirty="0" smtClean="0">
              <a:ln>
                <a:noFill/>
              </a:ln>
              <a:solidFill>
                <a:prstClr val="black"/>
              </a:solidFill>
              <a:effectLst/>
              <a:uLnTx/>
              <a:uFillTx/>
              <a:latin typeface="メイリオ"/>
              <a:ea typeface="メイリオ"/>
              <a:cs typeface="+mn-cs"/>
            </a:endParaRPr>
          </a:p>
          <a:p>
            <a:pPr marL="0" marR="0" lvl="0" indent="0" algn="l"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prstClr val="black"/>
                </a:solidFill>
                <a:effectLst/>
                <a:uLnTx/>
                <a:uFillTx/>
                <a:latin typeface="メイリオ"/>
                <a:ea typeface="メイリオ"/>
                <a:cs typeface="+mn-cs"/>
              </a:rPr>
              <a:t>双方向</a:t>
            </a:r>
            <a:r>
              <a:rPr kumimoji="0" lang="ja-JP" altLang="en-US" sz="1193" b="1" i="0" u="none" strike="noStrike" kern="0" cap="none" spc="0" normalizeH="0" baseline="0" noProof="0" dirty="0" smtClean="0">
                <a:ln>
                  <a:noFill/>
                </a:ln>
                <a:solidFill>
                  <a:prstClr val="black"/>
                </a:solidFill>
                <a:effectLst/>
                <a:uLnTx/>
                <a:uFillTx/>
                <a:latin typeface="メイリオ"/>
                <a:ea typeface="メイリオ"/>
                <a:cs typeface="+mn-cs"/>
              </a:rPr>
              <a:t>の</a:t>
            </a:r>
            <a:r>
              <a:rPr kumimoji="0" lang="ja-JP" altLang="en-US" sz="1193" b="1" i="0" u="none" strike="noStrike" kern="0" cap="none" spc="0" normalizeH="0" baseline="0" noProof="0" dirty="0">
                <a:ln>
                  <a:noFill/>
                </a:ln>
                <a:solidFill>
                  <a:prstClr val="black"/>
                </a:solidFill>
                <a:effectLst/>
                <a:uLnTx/>
                <a:uFillTx/>
                <a:latin typeface="メイリオ"/>
                <a:ea typeface="メイリオ"/>
                <a:cs typeface="+mn-cs"/>
              </a:rPr>
              <a:t>交流</a:t>
            </a:r>
            <a:r>
              <a:rPr kumimoji="0" lang="ja-JP" altLang="en-US" sz="1193" b="1" i="0" u="none" strike="noStrike" kern="0" cap="none" spc="0" normalizeH="0" baseline="0" noProof="0" dirty="0" smtClean="0">
                <a:ln>
                  <a:noFill/>
                </a:ln>
                <a:solidFill>
                  <a:prstClr val="black"/>
                </a:solidFill>
                <a:effectLst/>
                <a:uLnTx/>
                <a:uFillTx/>
                <a:latin typeface="メイリオ"/>
                <a:ea typeface="メイリオ"/>
                <a:cs typeface="+mn-cs"/>
              </a:rPr>
              <a:t>を促進</a:t>
            </a:r>
            <a:endParaRPr kumimoji="0" lang="ja-JP" altLang="en-US" sz="1193"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196" name="フリーフォーム 195"/>
          <p:cNvSpPr/>
          <p:nvPr/>
        </p:nvSpPr>
        <p:spPr>
          <a:xfrm>
            <a:off x="204306" y="3867197"/>
            <a:ext cx="1978699" cy="853617"/>
          </a:xfrm>
          <a:custGeom>
            <a:avLst/>
            <a:gdLst>
              <a:gd name="connsiteX0" fmla="*/ 81004 w 2622282"/>
              <a:gd name="connsiteY0" fmla="*/ 0 h 991845"/>
              <a:gd name="connsiteX1" fmla="*/ 1946947 w 2622282"/>
              <a:gd name="connsiteY1" fmla="*/ 0 h 991845"/>
              <a:gd name="connsiteX2" fmla="*/ 2027951 w 2622282"/>
              <a:gd name="connsiteY2" fmla="*/ 81004 h 991845"/>
              <a:gd name="connsiteX3" fmla="*/ 2027951 w 2622282"/>
              <a:gd name="connsiteY3" fmla="*/ 396956 h 991845"/>
              <a:gd name="connsiteX4" fmla="*/ 2622282 w 2622282"/>
              <a:gd name="connsiteY4" fmla="*/ 291829 h 991845"/>
              <a:gd name="connsiteX5" fmla="*/ 2027951 w 2622282"/>
              <a:gd name="connsiteY5" fmla="*/ 624051 h 991845"/>
              <a:gd name="connsiteX6" fmla="*/ 2027951 w 2622282"/>
              <a:gd name="connsiteY6" fmla="*/ 910841 h 991845"/>
              <a:gd name="connsiteX7" fmla="*/ 1946947 w 2622282"/>
              <a:gd name="connsiteY7" fmla="*/ 991845 h 991845"/>
              <a:gd name="connsiteX8" fmla="*/ 81004 w 2622282"/>
              <a:gd name="connsiteY8" fmla="*/ 991845 h 991845"/>
              <a:gd name="connsiteX9" fmla="*/ 0 w 2622282"/>
              <a:gd name="connsiteY9" fmla="*/ 910841 h 991845"/>
              <a:gd name="connsiteX10" fmla="*/ 0 w 2622282"/>
              <a:gd name="connsiteY10" fmla="*/ 81004 h 991845"/>
              <a:gd name="connsiteX11" fmla="*/ 81004 w 2622282"/>
              <a:gd name="connsiteY11" fmla="*/ 0 h 991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2282" h="991845">
                <a:moveTo>
                  <a:pt x="81004" y="0"/>
                </a:moveTo>
                <a:lnTo>
                  <a:pt x="1946947" y="0"/>
                </a:lnTo>
                <a:cubicBezTo>
                  <a:pt x="1991684" y="0"/>
                  <a:pt x="2027951" y="36267"/>
                  <a:pt x="2027951" y="81004"/>
                </a:cubicBezTo>
                <a:lnTo>
                  <a:pt x="2027951" y="396956"/>
                </a:lnTo>
                <a:lnTo>
                  <a:pt x="2622282" y="291829"/>
                </a:lnTo>
                <a:lnTo>
                  <a:pt x="2027951" y="624051"/>
                </a:lnTo>
                <a:lnTo>
                  <a:pt x="2027951" y="910841"/>
                </a:lnTo>
                <a:cubicBezTo>
                  <a:pt x="2027951" y="955578"/>
                  <a:pt x="1991684" y="991845"/>
                  <a:pt x="1946947" y="991845"/>
                </a:cubicBezTo>
                <a:lnTo>
                  <a:pt x="81004" y="991845"/>
                </a:lnTo>
                <a:cubicBezTo>
                  <a:pt x="36267" y="991845"/>
                  <a:pt x="0" y="955578"/>
                  <a:pt x="0" y="910841"/>
                </a:cubicBezTo>
                <a:lnTo>
                  <a:pt x="0" y="81004"/>
                </a:lnTo>
                <a:cubicBezTo>
                  <a:pt x="0" y="36267"/>
                  <a:pt x="36267" y="0"/>
                  <a:pt x="81004" y="0"/>
                </a:cubicBezTo>
                <a:close/>
              </a:path>
            </a:pathLst>
          </a:custGeom>
          <a:solidFill>
            <a:sysClr val="window" lastClr="FFFFFF">
              <a:alpha val="70000"/>
            </a:sysClr>
          </a:solidFill>
          <a:ln w="28575" cap="flat" cmpd="sng" algn="ctr">
            <a:solidFill>
              <a:srgbClr val="0070C0"/>
            </a:solidFill>
            <a:prstDash val="solid"/>
            <a:round/>
          </a:ln>
          <a:effectLst/>
        </p:spPr>
        <p:txBody>
          <a:bodyPr wrap="square" rtlCol="0" anchor="ctr">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grpSp>
        <p:nvGrpSpPr>
          <p:cNvPr id="198" name="グループ化 197"/>
          <p:cNvGrpSpPr/>
          <p:nvPr/>
        </p:nvGrpSpPr>
        <p:grpSpPr>
          <a:xfrm>
            <a:off x="7501088" y="3808941"/>
            <a:ext cx="1433376" cy="588058"/>
            <a:chOff x="7879146" y="3220376"/>
            <a:chExt cx="1682226" cy="690151"/>
          </a:xfrm>
        </p:grpSpPr>
        <p:sp>
          <p:nvSpPr>
            <p:cNvPr id="199" name="正方形/長方形 198"/>
            <p:cNvSpPr/>
            <p:nvPr/>
          </p:nvSpPr>
          <p:spPr>
            <a:xfrm>
              <a:off x="7879146" y="3220376"/>
              <a:ext cx="1682226" cy="324000"/>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2060"/>
                  </a:solidFill>
                  <a:effectLst/>
                  <a:uLnTx/>
                  <a:uFillTx/>
                  <a:latin typeface="メイリオ"/>
                  <a:ea typeface="メイリオ"/>
                  <a:cs typeface="+mn-cs"/>
                </a:rPr>
                <a:t>テーマや課題に最適な規模、</a:t>
              </a:r>
            </a:p>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2060"/>
                  </a:solidFill>
                  <a:effectLst/>
                  <a:uLnTx/>
                  <a:uFillTx/>
                  <a:latin typeface="メイリオ"/>
                  <a:ea typeface="メイリオ"/>
                  <a:cs typeface="+mn-cs"/>
                </a:rPr>
                <a:t>プロジェクトとして展開</a:t>
              </a:r>
            </a:p>
          </p:txBody>
        </p:sp>
        <p:sp>
          <p:nvSpPr>
            <p:cNvPr id="200" name="正方形/長方形 199"/>
            <p:cNvSpPr/>
            <p:nvPr/>
          </p:nvSpPr>
          <p:spPr>
            <a:xfrm>
              <a:off x="7989877" y="3594842"/>
              <a:ext cx="1525585" cy="315685"/>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8000"/>
                  </a:solidFill>
                  <a:effectLst/>
                  <a:uLnTx/>
                  <a:uFillTx/>
                  <a:latin typeface="メイリオ"/>
                  <a:ea typeface="メイリオ"/>
                  <a:cs typeface="+mn-cs"/>
                </a:rPr>
                <a:t>生命医科学融合</a:t>
              </a:r>
              <a:endParaRPr kumimoji="0" lang="en-US" altLang="ja-JP" sz="1193" b="1" i="0" u="none" strike="noStrike" kern="0" cap="none" spc="0" normalizeH="0" baseline="0" noProof="0" dirty="0">
                <a:ln>
                  <a:noFill/>
                </a:ln>
                <a:solidFill>
                  <a:srgbClr val="008000"/>
                </a:solidFill>
                <a:effectLst/>
                <a:uLnTx/>
                <a:uFillTx/>
                <a:latin typeface="メイリオ"/>
                <a:ea typeface="メイリオ"/>
                <a:cs typeface="+mn-cs"/>
              </a:endParaRPr>
            </a:p>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8000"/>
                  </a:solidFill>
                  <a:effectLst/>
                  <a:uLnTx/>
                  <a:uFillTx/>
                  <a:latin typeface="メイリオ"/>
                  <a:ea typeface="メイリオ"/>
                  <a:cs typeface="+mn-cs"/>
                </a:rPr>
                <a:t>フロンティア研究など</a:t>
              </a:r>
            </a:p>
          </p:txBody>
        </p:sp>
      </p:grpSp>
      <p:pic>
        <p:nvPicPr>
          <p:cNvPr id="201" name="図 20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16406" y="4863509"/>
            <a:ext cx="428092" cy="375070"/>
          </a:xfrm>
          <a:prstGeom prst="rect">
            <a:avLst/>
          </a:prstGeom>
        </p:spPr>
      </p:pic>
      <p:pic>
        <p:nvPicPr>
          <p:cNvPr id="202" name="図 2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09504" y="4763775"/>
            <a:ext cx="428092" cy="375070"/>
          </a:xfrm>
          <a:prstGeom prst="rect">
            <a:avLst/>
          </a:prstGeom>
        </p:spPr>
      </p:pic>
      <p:pic>
        <p:nvPicPr>
          <p:cNvPr id="203" name="図 20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6705" y="4090616"/>
            <a:ext cx="428092" cy="375070"/>
          </a:xfrm>
          <a:prstGeom prst="rect">
            <a:avLst/>
          </a:prstGeom>
        </p:spPr>
      </p:pic>
      <p:pic>
        <p:nvPicPr>
          <p:cNvPr id="204" name="図 20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82445" y="3578754"/>
            <a:ext cx="428092" cy="375070"/>
          </a:xfrm>
          <a:prstGeom prst="rect">
            <a:avLst/>
          </a:prstGeom>
        </p:spPr>
      </p:pic>
      <p:grpSp>
        <p:nvGrpSpPr>
          <p:cNvPr id="205" name="グループ化 204"/>
          <p:cNvGrpSpPr/>
          <p:nvPr/>
        </p:nvGrpSpPr>
        <p:grpSpPr>
          <a:xfrm>
            <a:off x="2170300" y="5072449"/>
            <a:ext cx="1026074" cy="489204"/>
            <a:chOff x="4127131" y="3158775"/>
            <a:chExt cx="967595" cy="498703"/>
          </a:xfrm>
        </p:grpSpPr>
        <p:sp>
          <p:nvSpPr>
            <p:cNvPr id="206" name="角丸四角形 205"/>
            <p:cNvSpPr/>
            <p:nvPr/>
          </p:nvSpPr>
          <p:spPr>
            <a:xfrm>
              <a:off x="4127131" y="3158775"/>
              <a:ext cx="967595" cy="498703"/>
            </a:xfrm>
            <a:prstGeom prst="roundRect">
              <a:avLst>
                <a:gd name="adj" fmla="val 7693"/>
              </a:avLst>
            </a:prstGeom>
            <a:solidFill>
              <a:sysClr val="window" lastClr="FFFFFF"/>
            </a:solidFill>
            <a:ln w="22225" cap="flat" cmpd="sng" algn="ctr">
              <a:solidFill>
                <a:srgbClr val="F79646">
                  <a:lumMod val="75000"/>
                </a:srgbClr>
              </a:solidFill>
              <a:prstDash val="sysDash"/>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207" name="正方形/長方形 206"/>
            <p:cNvSpPr/>
            <p:nvPr/>
          </p:nvSpPr>
          <p:spPr>
            <a:xfrm>
              <a:off x="4315776" y="3265477"/>
              <a:ext cx="611559" cy="300975"/>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779173" rtl="0" eaLnBrk="1" fontAlgn="auto" latinLnBrk="0" hangingPunct="1">
                <a:lnSpc>
                  <a:spcPts val="1278"/>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8000"/>
                  </a:solidFill>
                  <a:effectLst/>
                  <a:uLnTx/>
                  <a:uFillTx/>
                  <a:latin typeface="メイリオ"/>
                  <a:ea typeface="メイリオ"/>
                  <a:cs typeface="+mn-cs"/>
                </a:rPr>
                <a:t>共同研究</a:t>
              </a:r>
              <a:endParaRPr kumimoji="0" lang="en-US" altLang="ja-JP" sz="1193" b="1" i="0" u="none" strike="noStrike" kern="0" cap="none" spc="0" normalizeH="0" baseline="0" noProof="0" dirty="0">
                <a:ln>
                  <a:noFill/>
                </a:ln>
                <a:solidFill>
                  <a:srgbClr val="008000"/>
                </a:solidFill>
                <a:effectLst/>
                <a:uLnTx/>
                <a:uFillTx/>
                <a:latin typeface="メイリオ"/>
                <a:ea typeface="メイリオ"/>
                <a:cs typeface="+mn-cs"/>
              </a:endParaRPr>
            </a:p>
            <a:p>
              <a:pPr marL="0" marR="0" lvl="0" indent="0" algn="ctr" defTabSz="779173" rtl="0" eaLnBrk="1" fontAlgn="auto" latinLnBrk="0" hangingPunct="1">
                <a:lnSpc>
                  <a:spcPts val="1278"/>
                </a:lnSpc>
                <a:spcBef>
                  <a:spcPts val="0"/>
                </a:spcBef>
                <a:spcAft>
                  <a:spcPts val="0"/>
                </a:spcAft>
                <a:buClrTx/>
                <a:buSzTx/>
                <a:buFontTx/>
                <a:buNone/>
                <a:tabLst/>
                <a:defRPr/>
              </a:pPr>
              <a:r>
                <a:rPr kumimoji="0" lang="ja-JP" altLang="en-US" sz="1193" b="1" i="0" u="none" strike="noStrike" kern="0" cap="none" spc="0" normalizeH="0" baseline="0" noProof="0" dirty="0">
                  <a:ln>
                    <a:noFill/>
                  </a:ln>
                  <a:solidFill>
                    <a:srgbClr val="008000"/>
                  </a:solidFill>
                  <a:effectLst/>
                  <a:uLnTx/>
                  <a:uFillTx/>
                  <a:latin typeface="メイリオ"/>
                  <a:ea typeface="メイリオ"/>
                  <a:cs typeface="+mn-cs"/>
                </a:rPr>
                <a:t>受託研究</a:t>
              </a:r>
              <a:endParaRPr kumimoji="0" lang="en-US" altLang="en-US" sz="1193" b="1" i="0" u="none" strike="noStrike" kern="0" cap="none" spc="0" normalizeH="0" baseline="0" noProof="0" dirty="0">
                <a:ln>
                  <a:noFill/>
                </a:ln>
                <a:solidFill>
                  <a:srgbClr val="008000"/>
                </a:solidFill>
                <a:effectLst/>
                <a:uLnTx/>
                <a:uFillTx/>
                <a:latin typeface="メイリオ"/>
                <a:ea typeface="メイリオ"/>
                <a:cs typeface="+mn-cs"/>
              </a:endParaRPr>
            </a:p>
          </p:txBody>
        </p:sp>
      </p:grpSp>
      <p:sp>
        <p:nvSpPr>
          <p:cNvPr id="208" name="正方形/長方形 207"/>
          <p:cNvSpPr/>
          <p:nvPr/>
        </p:nvSpPr>
        <p:spPr>
          <a:xfrm>
            <a:off x="1877473" y="2489059"/>
            <a:ext cx="1717255"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dirty="0">
                <a:ln>
                  <a:noFill/>
                </a:ln>
                <a:solidFill>
                  <a:srgbClr val="C0504D">
                    <a:lumMod val="50000"/>
                  </a:srgbClr>
                </a:solidFill>
                <a:effectLst/>
                <a:uLnTx/>
                <a:uFillTx/>
                <a:latin typeface="メイリオ"/>
                <a:ea typeface="メイリオ"/>
                <a:cs typeface="Meiryo UI" panose="020B0604030504040204" pitchFamily="50" charset="-128"/>
              </a:rPr>
              <a:t>将来顕在化する課題をいち早く察知し、卓越した学術研究、先進的な人材育成とつなぐ</a:t>
            </a:r>
            <a:endParaRPr kumimoji="0" lang="ja-JP" altLang="en-US" sz="1800" b="1" i="0" u="none" strike="noStrike" kern="0" cap="none" spc="0" normalizeH="0" baseline="0" noProof="0" dirty="0">
              <a:ln>
                <a:noFill/>
              </a:ln>
              <a:solidFill>
                <a:srgbClr val="C0504D">
                  <a:lumMod val="50000"/>
                </a:srgbClr>
              </a:solidFill>
              <a:effectLst/>
              <a:uLnTx/>
              <a:uFillTx/>
              <a:latin typeface="メイリオ"/>
              <a:ea typeface="メイリオ"/>
              <a:cs typeface="+mn-cs"/>
            </a:endParaRPr>
          </a:p>
        </p:txBody>
      </p:sp>
      <p:sp>
        <p:nvSpPr>
          <p:cNvPr id="209" name="額縁 208"/>
          <p:cNvSpPr/>
          <p:nvPr/>
        </p:nvSpPr>
        <p:spPr>
          <a:xfrm>
            <a:off x="258313" y="3934780"/>
            <a:ext cx="1449394" cy="729837"/>
          </a:xfrm>
          <a:prstGeom prst="bevel">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210" name="正方形/長方形 209"/>
          <p:cNvSpPr/>
          <p:nvPr/>
        </p:nvSpPr>
        <p:spPr>
          <a:xfrm>
            <a:off x="355331" y="4049486"/>
            <a:ext cx="1235963" cy="286532"/>
          </a:xfrm>
          <a:prstGeom prst="rect">
            <a:avLst/>
          </a:prstGeom>
          <a:noFill/>
          <a:ln w="12700">
            <a:noFill/>
            <a:prstDash val="solid"/>
          </a:ln>
        </p:spPr>
        <p:txBody>
          <a:bodyPr wrap="none" lIns="0" tIns="30675" rIns="0" bIns="0" numCol="1" rtlCol="0" anchor="t" anchorCtr="0">
            <a:prstTxWarp prst="textPlain">
              <a:avLst/>
            </a:prstTxWarp>
            <a:noAutofit/>
          </a:bodyPr>
          <a:lstStyle/>
          <a:p>
            <a:pPr marL="0" marR="0" lvl="0" indent="0" algn="ctr" defTabSz="584380" rtl="0" eaLnBrk="1" fontAlgn="auto" latinLnBrk="0" hangingPunct="1">
              <a:lnSpc>
                <a:spcPts val="1278"/>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srgbClr val="002060"/>
                </a:solidFill>
                <a:effectLst/>
                <a:uLnTx/>
                <a:uFillTx/>
                <a:latin typeface="メイリオ"/>
                <a:ea typeface="メイリオ"/>
                <a:cs typeface="Times New Roman" panose="02020603050405020304" pitchFamily="18" charset="0"/>
              </a:rPr>
              <a:t>共創機構</a:t>
            </a:r>
          </a:p>
        </p:txBody>
      </p:sp>
      <p:grpSp>
        <p:nvGrpSpPr>
          <p:cNvPr id="211" name="グループ化 210"/>
          <p:cNvGrpSpPr/>
          <p:nvPr/>
        </p:nvGrpSpPr>
        <p:grpSpPr>
          <a:xfrm>
            <a:off x="6890289" y="1124829"/>
            <a:ext cx="766864" cy="422777"/>
            <a:chOff x="3244582" y="5073930"/>
            <a:chExt cx="824387" cy="434154"/>
          </a:xfrm>
        </p:grpSpPr>
        <p:sp>
          <p:nvSpPr>
            <p:cNvPr id="212" name="テキスト ボックス 211"/>
            <p:cNvSpPr txBox="1"/>
            <p:nvPr/>
          </p:nvSpPr>
          <p:spPr>
            <a:xfrm>
              <a:off x="3244582" y="5073930"/>
              <a:ext cx="824387" cy="434154"/>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213" name="テキスト ボックス 212"/>
            <p:cNvSpPr txBox="1"/>
            <p:nvPr/>
          </p:nvSpPr>
          <p:spPr>
            <a:xfrm>
              <a:off x="3359996" y="5222615"/>
              <a:ext cx="593559" cy="138104"/>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海外企業</a:t>
              </a:r>
              <a:endParaRPr kumimoji="0" lang="zh-TW"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sp>
        <p:nvSpPr>
          <p:cNvPr id="214" name="角丸四角形 213"/>
          <p:cNvSpPr/>
          <p:nvPr/>
        </p:nvSpPr>
        <p:spPr>
          <a:xfrm>
            <a:off x="7718331" y="1500999"/>
            <a:ext cx="1161793" cy="214882"/>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環境・エネルギー</a:t>
            </a:r>
          </a:p>
        </p:txBody>
      </p:sp>
      <p:sp>
        <p:nvSpPr>
          <p:cNvPr id="215" name="角丸四角形 214"/>
          <p:cNvSpPr/>
          <p:nvPr/>
        </p:nvSpPr>
        <p:spPr>
          <a:xfrm>
            <a:off x="5191594" y="755197"/>
            <a:ext cx="921830" cy="229179"/>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地方の衰退</a:t>
            </a:r>
          </a:p>
        </p:txBody>
      </p:sp>
      <p:sp>
        <p:nvSpPr>
          <p:cNvPr id="216" name="角丸四角形 215"/>
          <p:cNvSpPr/>
          <p:nvPr/>
        </p:nvSpPr>
        <p:spPr>
          <a:xfrm>
            <a:off x="8158831" y="1013157"/>
            <a:ext cx="813674" cy="387570"/>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人口減少超高齢化</a:t>
            </a:r>
          </a:p>
        </p:txBody>
      </p:sp>
      <p:sp>
        <p:nvSpPr>
          <p:cNvPr id="217" name="角丸四角形 216"/>
          <p:cNvSpPr/>
          <p:nvPr/>
        </p:nvSpPr>
        <p:spPr>
          <a:xfrm>
            <a:off x="7226147" y="877296"/>
            <a:ext cx="847073" cy="201069"/>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格差の拡大</a:t>
            </a:r>
          </a:p>
        </p:txBody>
      </p:sp>
      <p:sp>
        <p:nvSpPr>
          <p:cNvPr id="218" name="角丸四角形 217"/>
          <p:cNvSpPr/>
          <p:nvPr/>
        </p:nvSpPr>
        <p:spPr>
          <a:xfrm>
            <a:off x="6122625" y="836712"/>
            <a:ext cx="993148" cy="201412"/>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難病・感染症</a:t>
            </a:r>
          </a:p>
        </p:txBody>
      </p:sp>
      <p:sp>
        <p:nvSpPr>
          <p:cNvPr id="219" name="角丸四角形 218"/>
          <p:cNvSpPr/>
          <p:nvPr/>
        </p:nvSpPr>
        <p:spPr>
          <a:xfrm>
            <a:off x="7985540" y="1825454"/>
            <a:ext cx="1040181" cy="182169"/>
          </a:xfrm>
          <a:prstGeom prst="roundRect">
            <a:avLst/>
          </a:prstGeom>
          <a:solidFill>
            <a:sysClr val="window" lastClr="FFFFFF"/>
          </a:solidFill>
          <a:ln w="38100" cap="flat" cmpd="sng" algn="ctr">
            <a:solidFill>
              <a:srgbClr val="FDD000"/>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ja-JP" altLang="en-US" sz="1050" b="0"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社会インフラ</a:t>
            </a:r>
          </a:p>
        </p:txBody>
      </p:sp>
      <p:sp>
        <p:nvSpPr>
          <p:cNvPr id="220" name="山形 219"/>
          <p:cNvSpPr/>
          <p:nvPr/>
        </p:nvSpPr>
        <p:spPr>
          <a:xfrm rot="17609540">
            <a:off x="3542422" y="1929186"/>
            <a:ext cx="1829219" cy="680345"/>
          </a:xfrm>
          <a:prstGeom prst="chevron">
            <a:avLst/>
          </a:prstGeom>
          <a:solidFill>
            <a:srgbClr val="F79646"/>
          </a:solidFill>
          <a:ln w="25400" cap="flat" cmpd="sng" algn="ctr">
            <a:solidFill>
              <a:srgbClr val="F7964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221" name="山形 220"/>
          <p:cNvSpPr/>
          <p:nvPr/>
        </p:nvSpPr>
        <p:spPr>
          <a:xfrm rot="18048477">
            <a:off x="4633636" y="2150191"/>
            <a:ext cx="1863463" cy="680345"/>
          </a:xfrm>
          <a:prstGeom prst="chevron">
            <a:avLst/>
          </a:prstGeom>
          <a:solidFill>
            <a:srgbClr val="F79646"/>
          </a:solidFill>
          <a:ln w="25400" cap="flat" cmpd="sng" algn="ctr">
            <a:solidFill>
              <a:srgbClr val="F7964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222" name="山形 221"/>
          <p:cNvSpPr/>
          <p:nvPr/>
        </p:nvSpPr>
        <p:spPr>
          <a:xfrm rot="18980494">
            <a:off x="6100163" y="2930743"/>
            <a:ext cx="1648166" cy="680345"/>
          </a:xfrm>
          <a:prstGeom prst="chevron">
            <a:avLst/>
          </a:prstGeom>
          <a:solidFill>
            <a:srgbClr val="F79646"/>
          </a:solidFill>
          <a:ln w="25400" cap="flat" cmpd="sng" algn="ctr">
            <a:solidFill>
              <a:srgbClr val="F7964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223" name="山形 222"/>
          <p:cNvSpPr/>
          <p:nvPr/>
        </p:nvSpPr>
        <p:spPr>
          <a:xfrm rot="19237495">
            <a:off x="5479345" y="2557257"/>
            <a:ext cx="1595793" cy="603024"/>
          </a:xfrm>
          <a:prstGeom prst="chevron">
            <a:avLst/>
          </a:prstGeom>
          <a:solidFill>
            <a:srgbClr val="F79646"/>
          </a:solidFill>
          <a:ln w="25400" cap="flat" cmpd="sng" algn="ctr">
            <a:solidFill>
              <a:srgbClr val="F79646"/>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black"/>
              </a:solidFill>
              <a:effectLst/>
              <a:uLnTx/>
              <a:uFillTx/>
              <a:latin typeface="メイリオ"/>
              <a:ea typeface="メイリオ"/>
              <a:cs typeface="+mn-cs"/>
            </a:endParaRPr>
          </a:p>
        </p:txBody>
      </p:sp>
      <p:sp>
        <p:nvSpPr>
          <p:cNvPr id="224" name="テキスト ボックス 223"/>
          <p:cNvSpPr txBox="1"/>
          <p:nvPr/>
        </p:nvSpPr>
        <p:spPr>
          <a:xfrm>
            <a:off x="5940152" y="2371633"/>
            <a:ext cx="1175621" cy="345046"/>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超大型学際融合・</a:t>
            </a:r>
            <a:endParaRPr kumimoji="1" lang="en-US" altLang="ja-JP"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新学術領域創成拠点</a:t>
            </a: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grpSp>
        <p:nvGrpSpPr>
          <p:cNvPr id="225" name="グループ化 224"/>
          <p:cNvGrpSpPr/>
          <p:nvPr/>
        </p:nvGrpSpPr>
        <p:grpSpPr>
          <a:xfrm>
            <a:off x="4314728" y="3487930"/>
            <a:ext cx="1342311" cy="194790"/>
            <a:chOff x="5018558" y="4686619"/>
            <a:chExt cx="946207" cy="232104"/>
          </a:xfrm>
        </p:grpSpPr>
        <p:sp>
          <p:nvSpPr>
            <p:cNvPr id="226" name="角丸四角形 225"/>
            <p:cNvSpPr/>
            <p:nvPr/>
          </p:nvSpPr>
          <p:spPr>
            <a:xfrm>
              <a:off x="5018558" y="4686619"/>
              <a:ext cx="946207" cy="232104"/>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27" name="テキスト ボックス 226"/>
            <p:cNvSpPr txBox="1"/>
            <p:nvPr/>
          </p:nvSpPr>
          <p:spPr>
            <a:xfrm>
              <a:off x="5081730" y="4723467"/>
              <a:ext cx="819864" cy="158385"/>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先導的学際研究機構</a:t>
              </a:r>
            </a:p>
          </p:txBody>
        </p:sp>
      </p:grpSp>
      <p:sp>
        <p:nvSpPr>
          <p:cNvPr id="229" name="テキスト ボックス 228"/>
          <p:cNvSpPr txBox="1"/>
          <p:nvPr/>
        </p:nvSpPr>
        <p:spPr>
          <a:xfrm>
            <a:off x="6735580" y="3038758"/>
            <a:ext cx="1012208" cy="384504"/>
          </a:xfrm>
          <a:prstGeom prst="rect">
            <a:avLst/>
          </a:prstGeom>
          <a:noFill/>
        </p:spPr>
        <p:txBody>
          <a:bodyPr vert="horz" wrap="none" lIns="0" tIns="0" rIns="0" bIns="0" numCol="1" rtlCol="0">
            <a:prstTxWarp prst="textPlain">
              <a:avLst>
                <a:gd name="adj" fmla="val 45195"/>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a:t>
            </a:r>
            <a:r>
              <a:rPr kumimoji="1" lang="en-US" altLang="zh-CN" sz="1193" b="1" i="0" u="none" strike="noStrike" kern="100" cap="none" spc="0" normalizeH="0" baseline="0" noProof="0" dirty="0" err="1">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ImPACT</a:t>
            </a:r>
            <a:r>
              <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a:t>
            </a:r>
            <a:r>
              <a:rPr kumimoji="1" lang="en-US" altLang="zh-CN"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SIP</a:t>
            </a:r>
            <a:r>
              <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a:t>
            </a:r>
          </a:p>
          <a:p>
            <a:pPr marL="0" marR="0" lvl="0" indent="0" algn="ctr" defTabSz="584380" rtl="0" eaLnBrk="1" fontAlgn="auto" latinLnBrk="0" hangingPunct="1">
              <a:lnSpc>
                <a:spcPct val="100000"/>
              </a:lnSpc>
              <a:spcBef>
                <a:spcPts val="0"/>
              </a:spcBef>
              <a:spcAft>
                <a:spcPts val="0"/>
              </a:spcAft>
              <a:buClrTx/>
              <a:buSzTx/>
              <a:buFontTx/>
              <a:buNone/>
              <a:tabLst/>
              <a:defRPr/>
            </a:pPr>
            <a:r>
              <a:rPr kumimoji="1" lang="en-US" altLang="zh-CN"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(WPI</a:t>
            </a:r>
            <a:r>
              <a:rPr kumimoji="1" lang="ja-JP" altLang="en-US" sz="1193" b="1" i="0" u="none" strike="noStrike" kern="100" cap="none" spc="0" normalizeH="0" baseline="0" noProof="0" dirty="0" err="1">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a:t>
            </a:r>
            <a:r>
              <a:rPr kumimoji="1" lang="en-US" altLang="ja-JP"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COI STREAM</a:t>
            </a:r>
            <a:r>
              <a:rPr kumimoji="1" lang="ja-JP" altLang="en-US" sz="1193" b="1" i="0" u="none" strike="noStrike" kern="100" cap="none" spc="0" normalizeH="0" baseline="0" noProof="0" dirty="0" smtClean="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a:t>
            </a:r>
            <a:endParaRPr kumimoji="1" lang="en-US" altLang="ja-JP" sz="1193" b="1" i="0" u="none" strike="noStrike" kern="100" cap="none" spc="0" normalizeH="0" baseline="0" noProof="0" dirty="0" smtClean="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a:p>
            <a:pPr marL="0" marR="0" lvl="0" indent="0" algn="ctr" defTabSz="584380" rtl="0" eaLnBrk="1" fontAlgn="auto" latinLnBrk="0" hangingPunct="1">
              <a:lnSpc>
                <a:spcPct val="100000"/>
              </a:lnSpc>
              <a:spcBef>
                <a:spcPts val="0"/>
              </a:spcBef>
              <a:spcAft>
                <a:spcPts val="0"/>
              </a:spcAft>
              <a:buClrTx/>
              <a:buSzTx/>
              <a:buFontTx/>
              <a:buNone/>
              <a:tabLst/>
              <a:defRPr/>
            </a:pP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sp>
        <p:nvSpPr>
          <p:cNvPr id="230" name="テキスト ボックス 229"/>
          <p:cNvSpPr txBox="1"/>
          <p:nvPr/>
        </p:nvSpPr>
        <p:spPr>
          <a:xfrm>
            <a:off x="6781588" y="2814614"/>
            <a:ext cx="1154714" cy="145457"/>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lang="ja-JP" altLang="en-US" sz="1193" b="1" kern="100" dirty="0">
                <a:solidFill>
                  <a:prstClr val="white"/>
                </a:solidFill>
                <a:effectLst>
                  <a:glow rad="50800">
                    <a:srgbClr val="0A3C8E">
                      <a:alpha val="89804"/>
                    </a:srgbClr>
                  </a:glow>
                </a:effectLst>
                <a:latin typeface="メイリオ"/>
                <a:ea typeface="メイリオ"/>
                <a:cs typeface="Times New Roman" panose="02020603050405020304" pitchFamily="18" charset="0"/>
              </a:rPr>
              <a:t>国</a:t>
            </a:r>
            <a:r>
              <a:rPr kumimoji="1" lang="ja-JP" altLang="en-US" sz="1193" b="1" i="0" u="none" strike="noStrike" kern="100" cap="none" spc="0" normalizeH="0" baseline="0" noProof="0" dirty="0" smtClean="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プロジェクト</a:t>
            </a: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grpSp>
        <p:nvGrpSpPr>
          <p:cNvPr id="238" name="グループ化 237"/>
          <p:cNvGrpSpPr/>
          <p:nvPr/>
        </p:nvGrpSpPr>
        <p:grpSpPr>
          <a:xfrm>
            <a:off x="3736291" y="3243857"/>
            <a:ext cx="1342311" cy="194790"/>
            <a:chOff x="4909288" y="4786840"/>
            <a:chExt cx="946207" cy="232104"/>
          </a:xfrm>
        </p:grpSpPr>
        <p:sp>
          <p:nvSpPr>
            <p:cNvPr id="248" name="角丸四角形 247"/>
            <p:cNvSpPr/>
            <p:nvPr/>
          </p:nvSpPr>
          <p:spPr>
            <a:xfrm>
              <a:off x="4909288" y="4786840"/>
              <a:ext cx="946207" cy="232104"/>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49" name="テキスト ボックス 248"/>
            <p:cNvSpPr txBox="1"/>
            <p:nvPr/>
          </p:nvSpPr>
          <p:spPr>
            <a:xfrm>
              <a:off x="4990352" y="4823581"/>
              <a:ext cx="819864" cy="158386"/>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世界最先端研究機構</a:t>
              </a:r>
            </a:p>
          </p:txBody>
        </p:sp>
      </p:grpSp>
      <p:sp>
        <p:nvSpPr>
          <p:cNvPr id="250" name="テキスト ボックス 249"/>
          <p:cNvSpPr txBox="1"/>
          <p:nvPr/>
        </p:nvSpPr>
        <p:spPr>
          <a:xfrm>
            <a:off x="5199855" y="1877069"/>
            <a:ext cx="1223511" cy="355123"/>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健康・医療</a:t>
            </a:r>
            <a:endParaRPr kumimoji="1" lang="en-US" altLang="ja-JP"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イノベーション拠点</a:t>
            </a: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sp>
        <p:nvSpPr>
          <p:cNvPr id="251" name="テキスト ボックス 250"/>
          <p:cNvSpPr txBox="1"/>
          <p:nvPr/>
        </p:nvSpPr>
        <p:spPr>
          <a:xfrm>
            <a:off x="4069292" y="1879431"/>
            <a:ext cx="902241" cy="168884"/>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人文社会科学の</a:t>
            </a: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sp>
        <p:nvSpPr>
          <p:cNvPr id="252" name="テキスト ボックス 251"/>
          <p:cNvSpPr txBox="1"/>
          <p:nvPr/>
        </p:nvSpPr>
        <p:spPr>
          <a:xfrm>
            <a:off x="3907663" y="2086073"/>
            <a:ext cx="1225499" cy="175302"/>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1" lang="ja-JP"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rPr>
              <a:t>知のシンクタンク拠点</a:t>
            </a:r>
            <a:endParaRPr kumimoji="1" lang="zh-CN" altLang="en-US" sz="1193" b="1" i="0" u="none" strike="noStrike" kern="100" cap="none" spc="0" normalizeH="0" baseline="0" noProof="0" dirty="0">
              <a:ln>
                <a:noFill/>
              </a:ln>
              <a:solidFill>
                <a:prstClr val="white"/>
              </a:solidFill>
              <a:effectLst>
                <a:glow rad="50800">
                  <a:srgbClr val="0A3C8E">
                    <a:alpha val="89804"/>
                  </a:srgbClr>
                </a:glow>
              </a:effectLst>
              <a:uLnTx/>
              <a:uFillTx/>
              <a:latin typeface="メイリオ"/>
              <a:ea typeface="メイリオ"/>
              <a:cs typeface="Times New Roman" panose="02020603050405020304" pitchFamily="18" charset="0"/>
            </a:endParaRPr>
          </a:p>
        </p:txBody>
      </p:sp>
      <p:grpSp>
        <p:nvGrpSpPr>
          <p:cNvPr id="253" name="グループ化 252"/>
          <p:cNvGrpSpPr/>
          <p:nvPr/>
        </p:nvGrpSpPr>
        <p:grpSpPr>
          <a:xfrm>
            <a:off x="3961060" y="2318892"/>
            <a:ext cx="1118706" cy="301802"/>
            <a:chOff x="6745104" y="6139840"/>
            <a:chExt cx="954873" cy="437676"/>
          </a:xfrm>
        </p:grpSpPr>
        <p:sp>
          <p:nvSpPr>
            <p:cNvPr id="254" name="角丸四角形 253"/>
            <p:cNvSpPr/>
            <p:nvPr/>
          </p:nvSpPr>
          <p:spPr>
            <a:xfrm>
              <a:off x="6745104" y="6139840"/>
              <a:ext cx="954873" cy="437676"/>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55" name="テキスト ボックス 254"/>
            <p:cNvSpPr txBox="1"/>
            <p:nvPr/>
          </p:nvSpPr>
          <p:spPr>
            <a:xfrm>
              <a:off x="6847296" y="6216325"/>
              <a:ext cx="750490" cy="317145"/>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社会ソリューション</a:t>
              </a: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イニシアティブ</a:t>
              </a:r>
            </a:p>
          </p:txBody>
        </p:sp>
      </p:grpSp>
      <p:sp>
        <p:nvSpPr>
          <p:cNvPr id="256" name="テキスト ボックス 255"/>
          <p:cNvSpPr txBox="1"/>
          <p:nvPr/>
        </p:nvSpPr>
        <p:spPr>
          <a:xfrm>
            <a:off x="3506227" y="2697726"/>
            <a:ext cx="2209882" cy="182000"/>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193" b="1" i="0" u="none" strike="noStrike" kern="0" cap="none" spc="171" normalizeH="0" baseline="0" noProof="0" dirty="0">
                <a:ln>
                  <a:noFill/>
                </a:ln>
                <a:solidFill>
                  <a:srgbClr val="0A3C8E"/>
                </a:solidFill>
                <a:effectLst>
                  <a:glow rad="50800">
                    <a:prstClr val="white"/>
                  </a:glow>
                </a:effectLst>
                <a:uLnTx/>
                <a:uFillTx/>
                <a:latin typeface="メイリオ"/>
                <a:ea typeface="メイリオ"/>
                <a:cs typeface="+mn-cs"/>
              </a:rPr>
              <a:t>未来に向けた産学共創・社学共創へ</a:t>
            </a:r>
            <a:endParaRPr kumimoji="0" lang="en-US" altLang="ja-JP" sz="1193" b="1" i="0" u="none" strike="noStrike" kern="0" cap="none" spc="171" normalizeH="0" baseline="0" noProof="0" dirty="0">
              <a:ln>
                <a:noFill/>
              </a:ln>
              <a:solidFill>
                <a:srgbClr val="0A3C8E"/>
              </a:solidFill>
              <a:effectLst>
                <a:glow rad="50800">
                  <a:prstClr val="white"/>
                </a:glow>
              </a:effectLst>
              <a:uLnTx/>
              <a:uFillTx/>
              <a:latin typeface="メイリオ"/>
              <a:ea typeface="メイリオ"/>
              <a:cs typeface="+mn-cs"/>
            </a:endParaRPr>
          </a:p>
        </p:txBody>
      </p:sp>
      <p:sp>
        <p:nvSpPr>
          <p:cNvPr id="257" name="テキスト ボックス 256"/>
          <p:cNvSpPr txBox="1"/>
          <p:nvPr/>
        </p:nvSpPr>
        <p:spPr>
          <a:xfrm>
            <a:off x="555784" y="4371333"/>
            <a:ext cx="108012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0" normalizeH="0" baseline="0" noProof="0" dirty="0">
                <a:ln>
                  <a:noFill/>
                </a:ln>
                <a:solidFill>
                  <a:srgbClr val="002060"/>
                </a:solidFill>
                <a:effectLst/>
                <a:uLnTx/>
                <a:uFillTx/>
                <a:latin typeface="メイリオ"/>
                <a:ea typeface="メイリオ"/>
                <a:cs typeface="+mn-cs"/>
              </a:rPr>
              <a:t>機構長：総長</a:t>
            </a:r>
          </a:p>
        </p:txBody>
      </p:sp>
      <p:sp>
        <p:nvSpPr>
          <p:cNvPr id="258" name="角丸四角形 257"/>
          <p:cNvSpPr/>
          <p:nvPr/>
        </p:nvSpPr>
        <p:spPr>
          <a:xfrm>
            <a:off x="5213700" y="2926769"/>
            <a:ext cx="1434144" cy="504000"/>
          </a:xfrm>
          <a:prstGeom prst="roundRect">
            <a:avLst>
              <a:gd name="adj" fmla="val 7693"/>
            </a:avLst>
          </a:prstGeom>
          <a:solidFill>
            <a:sysClr val="window" lastClr="FFFFFF"/>
          </a:solidFill>
          <a:ln w="22225" cap="flat" cmpd="sng" algn="ctr">
            <a:solidFill>
              <a:srgbClr val="F79646">
                <a:lumMod val="75000"/>
              </a:srgbClr>
            </a:solidFill>
            <a:prstDash val="sysDash"/>
          </a:ln>
          <a:effectLst>
            <a:outerShdw blurRad="50800" dist="38100" dir="2700000" algn="tl" rotWithShape="0">
              <a:prstClr val="black">
                <a:alpha val="40000"/>
              </a:prstClr>
            </a:outerShdw>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259" name="正方形/長方形 258"/>
          <p:cNvSpPr/>
          <p:nvPr/>
        </p:nvSpPr>
        <p:spPr>
          <a:xfrm>
            <a:off x="5317523" y="2970671"/>
            <a:ext cx="1207740" cy="432000"/>
          </a:xfrm>
          <a:prstGeom prst="rect">
            <a:avLst/>
          </a:prstGeom>
          <a:noFill/>
          <a:ln w="12700">
            <a:noFill/>
            <a:prstDash val="solid"/>
          </a:ln>
        </p:spPr>
        <p:txBody>
          <a:bodyPr wrap="none" lIns="0" tIns="0" rIns="0" bIns="0" numCol="1" rtlCol="0" anchor="t" anchorCtr="0">
            <a:prstTxWarp prst="textPlain">
              <a:avLst/>
            </a:prstTxWarp>
            <a:noAutofit/>
          </a:bodyPr>
          <a:lstStyle/>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srgbClr val="1F497D"/>
                </a:solidFill>
                <a:effectLst/>
                <a:uLnTx/>
                <a:uFillTx/>
                <a:latin typeface="メイリオ"/>
                <a:ea typeface="メイリオ"/>
                <a:cs typeface="+mn-cs"/>
              </a:rPr>
              <a:t>組織対組織の連携</a:t>
            </a: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srgbClr val="008000"/>
                </a:solidFill>
                <a:effectLst/>
                <a:uLnTx/>
                <a:uFillTx/>
                <a:latin typeface="メイリオ"/>
                <a:ea typeface="メイリオ"/>
                <a:cs typeface="+mn-cs"/>
              </a:rPr>
              <a:t>基礎研究段階からの</a:t>
            </a:r>
          </a:p>
          <a:p>
            <a:pPr marL="0" marR="0" lvl="0" indent="0" algn="ctr" defTabSz="844083" rtl="0" eaLnBrk="1" fontAlgn="auto" latinLnBrk="0" hangingPunct="1">
              <a:lnSpc>
                <a:spcPct val="100000"/>
              </a:lnSpc>
              <a:spcBef>
                <a:spcPts val="0"/>
              </a:spcBef>
              <a:spcAft>
                <a:spcPts val="0"/>
              </a:spcAft>
              <a:buClrTx/>
              <a:buSzTx/>
              <a:buFontTx/>
              <a:buNone/>
              <a:tabLst/>
              <a:defRPr/>
            </a:pPr>
            <a:r>
              <a:rPr kumimoji="0" lang="ja-JP" altLang="en-US" sz="1292" b="1" i="0" u="none" strike="noStrike" kern="0" cap="none" spc="0" normalizeH="0" baseline="0" noProof="0" dirty="0">
                <a:ln>
                  <a:noFill/>
                </a:ln>
                <a:solidFill>
                  <a:srgbClr val="008000"/>
                </a:solidFill>
                <a:effectLst/>
                <a:uLnTx/>
                <a:uFillTx/>
                <a:latin typeface="メイリオ"/>
                <a:ea typeface="メイリオ"/>
                <a:cs typeface="+mn-cs"/>
              </a:rPr>
              <a:t>包括連携</a:t>
            </a:r>
          </a:p>
        </p:txBody>
      </p:sp>
      <p:grpSp>
        <p:nvGrpSpPr>
          <p:cNvPr id="260" name="グループ化 259"/>
          <p:cNvGrpSpPr/>
          <p:nvPr/>
        </p:nvGrpSpPr>
        <p:grpSpPr>
          <a:xfrm>
            <a:off x="5102958" y="4038594"/>
            <a:ext cx="1834667" cy="218959"/>
            <a:chOff x="5018558" y="4686619"/>
            <a:chExt cx="1050283" cy="232104"/>
          </a:xfrm>
        </p:grpSpPr>
        <p:sp>
          <p:nvSpPr>
            <p:cNvPr id="262" name="角丸四角形 261"/>
            <p:cNvSpPr/>
            <p:nvPr/>
          </p:nvSpPr>
          <p:spPr>
            <a:xfrm>
              <a:off x="5018558" y="4686619"/>
              <a:ext cx="1050283" cy="232104"/>
            </a:xfrm>
            <a:prstGeom prst="roundRect">
              <a:avLst>
                <a:gd name="adj" fmla="val 50000"/>
              </a:avLst>
            </a:prstGeom>
            <a:solidFill>
              <a:srgbClr val="3650D2"/>
            </a:solidFill>
            <a:ln w="19050" cap="flat" cmpd="sng" algn="ctr">
              <a:solidFill>
                <a:sysClr val="window" lastClr="FFFFFF"/>
              </a:solidFill>
              <a:prstDash val="solid"/>
            </a:ln>
            <a:effectLst>
              <a:outerShdw blurRad="40000" dist="23000" dir="5400000" rotWithShape="0">
                <a:srgbClr val="000000">
                  <a:alpha val="35000"/>
                </a:srgbClr>
              </a:outerShdw>
            </a:effectLst>
          </p:spPr>
          <p:txBody>
            <a:bodyPr wrap="square" lIns="0" tIns="3067"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en-US" altLang="ja-JP"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63" name="テキスト ボックス 262"/>
            <p:cNvSpPr txBox="1"/>
            <p:nvPr/>
          </p:nvSpPr>
          <p:spPr>
            <a:xfrm>
              <a:off x="5061585" y="4730671"/>
              <a:ext cx="964225" cy="144000"/>
            </a:xfrm>
            <a:prstGeom prst="rect">
              <a:avLst/>
            </a:prstGeom>
            <a:noFill/>
          </p:spPr>
          <p:txBody>
            <a:bodyPr vert="horz" wrap="none" lIns="0" tIns="0" rIns="0" bIns="0" numCol="1" rtlCol="0">
              <a:prstTxWarp prst="textPlain">
                <a:avLst/>
              </a:prstTxWarp>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r>
                <a:rPr kumimoji="0" lang="ja-JP" altLang="en-US" sz="937"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rPr>
                <a:t>データビリティフロンティア機構</a:t>
              </a:r>
            </a:p>
          </p:txBody>
        </p:sp>
      </p:grpSp>
      <p:sp>
        <p:nvSpPr>
          <p:cNvPr id="264" name="TextBox 95"/>
          <p:cNvSpPr txBox="1"/>
          <p:nvPr/>
        </p:nvSpPr>
        <p:spPr>
          <a:xfrm>
            <a:off x="54506" y="403388"/>
            <a:ext cx="2911962" cy="830997"/>
          </a:xfrm>
          <a:prstGeom prst="rect">
            <a:avLst/>
          </a:prstGeom>
          <a:noFill/>
          <a:ln w="34925" cmpd="sng">
            <a:solidFill>
              <a:srgbClr val="F79646">
                <a:lumMod val="75000"/>
              </a:srgb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スイス連邦工科大学ローザンヌ校（</a:t>
            </a:r>
            <a:r>
              <a:rPr kumimoji="0" lang="en-US" altLang="ja-JP"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EPFL)</a:t>
            </a:r>
            <a:r>
              <a:rPr kumimoji="0" lang="ja-JP" altLang="en-US"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における社会と大学を仲介する一元的窓口</a:t>
            </a:r>
            <a:r>
              <a:rPr kumimoji="0" lang="en-US" altLang="ja-JP"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VPI (Vice Presidency for Innovation)</a:t>
            </a:r>
            <a:r>
              <a:rPr kumimoji="0" lang="ja-JP" altLang="en-US"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 の取組を参考とする</a:t>
            </a:r>
            <a:endParaRPr kumimoji="0" lang="en-US" altLang="ja-JP" sz="1200" b="1" i="0" u="none" strike="noStrike" kern="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grpSp>
        <p:nvGrpSpPr>
          <p:cNvPr id="265" name="グループ化 264"/>
          <p:cNvGrpSpPr/>
          <p:nvPr/>
        </p:nvGrpSpPr>
        <p:grpSpPr>
          <a:xfrm>
            <a:off x="7045487" y="1611036"/>
            <a:ext cx="766864" cy="490793"/>
            <a:chOff x="3301917" y="5016470"/>
            <a:chExt cx="824387" cy="504000"/>
          </a:xfrm>
        </p:grpSpPr>
        <p:sp>
          <p:nvSpPr>
            <p:cNvPr id="266" name="テキスト ボックス 265"/>
            <p:cNvSpPr txBox="1"/>
            <p:nvPr/>
          </p:nvSpPr>
          <p:spPr>
            <a:xfrm>
              <a:off x="3301917" y="5016470"/>
              <a:ext cx="824387" cy="504000"/>
            </a:xfrm>
            <a:prstGeom prst="ellipse">
              <a:avLst/>
            </a:prstGeom>
            <a:solidFill>
              <a:sysClr val="window" lastClr="FFFFFF"/>
            </a:solidFill>
            <a:ln w="15875" cap="flat" cmpd="sng" algn="ctr">
              <a:solidFill>
                <a:srgbClr val="4F81BD"/>
              </a:solidFill>
              <a:prstDash val="solid"/>
            </a:ln>
            <a:effectLst/>
          </p:spPr>
          <p:txBody>
            <a:bodyPr wrap="none" lIns="0" tIns="30675" rIns="0" bIns="0" rtlCol="0" anchor="t" anchorCtr="0">
              <a:noAutofit/>
            </a:bodyPr>
            <a:lstStyle/>
            <a:p>
              <a:pPr marL="0" marR="0" lvl="0" indent="0" algn="ctr" defTabSz="584380" rtl="0" eaLnBrk="1" fontAlgn="auto" latinLnBrk="0" hangingPunct="1">
                <a:lnSpc>
                  <a:spcPct val="100000"/>
                </a:lnSpc>
                <a:spcBef>
                  <a:spcPts val="0"/>
                </a:spcBef>
                <a:spcAft>
                  <a:spcPts val="0"/>
                </a:spcAft>
                <a:buClrTx/>
                <a:buSzTx/>
                <a:buFontTx/>
                <a:buNone/>
                <a:tabLst/>
                <a:defRPr/>
              </a:pPr>
              <a:endParaRPr kumimoji="0" lang="ja-JP" altLang="en-US" sz="1363"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267" name="テキスト ボックス 266"/>
            <p:cNvSpPr txBox="1"/>
            <p:nvPr/>
          </p:nvSpPr>
          <p:spPr>
            <a:xfrm>
              <a:off x="3444375" y="5213046"/>
              <a:ext cx="593559" cy="146276"/>
            </a:xfrm>
            <a:prstGeom prst="rect">
              <a:avLst/>
            </a:prstGeom>
            <a:noFill/>
          </p:spPr>
          <p:txBody>
            <a:bodyPr vert="horz" wrap="none" lIns="0" tIns="0" rIns="0" bIns="0" numCol="1" rtlCol="0">
              <a:prstTxWarp prst="textPlain">
                <a:avLst/>
              </a:prstTxWarp>
              <a:noAutofit/>
            </a:bodyPr>
            <a:lstStyle/>
            <a:p>
              <a:pPr marL="0" marR="0" lvl="0" indent="0" algn="ctr" defTabSz="779173" rtl="0" eaLnBrk="1" fontAlgn="auto" latinLnBrk="0" hangingPunct="1">
                <a:lnSpc>
                  <a:spcPct val="100000"/>
                </a:lnSpc>
                <a:spcBef>
                  <a:spcPts val="0"/>
                </a:spcBef>
                <a:spcAft>
                  <a:spcPts val="0"/>
                </a:spcAft>
                <a:buClrTx/>
                <a:buSzTx/>
                <a:buFontTx/>
                <a:buNone/>
                <a:tabLst/>
                <a:defRPr/>
              </a:pPr>
              <a:r>
                <a:rPr kumimoji="0" lang="ja-JP" altLang="en-US" sz="1363" b="1" i="0" u="none" strike="noStrike" kern="0" cap="none" spc="0" normalizeH="0" baseline="0" noProof="0" dirty="0">
                  <a:ln>
                    <a:noFill/>
                  </a:ln>
                  <a:solidFill>
                    <a:srgbClr val="0070C0"/>
                  </a:solidFill>
                  <a:effectLst/>
                  <a:uLnTx/>
                  <a:uFillTx/>
                  <a:latin typeface="メイリオ"/>
                  <a:ea typeface="メイリオ"/>
                  <a:cs typeface="Meiryo UI" pitchFamily="50" charset="-128"/>
                </a:rPr>
                <a:t>民間企業</a:t>
              </a:r>
              <a:endParaRPr kumimoji="0" lang="en-US" altLang="ja-JP" sz="1363" b="1" i="0" u="none" strike="noStrike" kern="0" cap="none" spc="0" normalizeH="0" baseline="0" noProof="0" dirty="0">
                <a:ln>
                  <a:noFill/>
                </a:ln>
                <a:solidFill>
                  <a:srgbClr val="0070C0"/>
                </a:solidFill>
                <a:effectLst/>
                <a:uLnTx/>
                <a:uFillTx/>
                <a:latin typeface="メイリオ"/>
                <a:ea typeface="メイリオ"/>
                <a:cs typeface="Meiryo UI" pitchFamily="50" charset="-128"/>
              </a:endParaRPr>
            </a:p>
          </p:txBody>
        </p:sp>
      </p:grpSp>
      <p:sp>
        <p:nvSpPr>
          <p:cNvPr id="178" name="タイトル 6"/>
          <p:cNvSpPr txBox="1">
            <a:spLocks/>
          </p:cNvSpPr>
          <p:nvPr/>
        </p:nvSpPr>
        <p:spPr>
          <a:xfrm>
            <a:off x="678565" y="1739"/>
            <a:ext cx="8136904" cy="360000"/>
          </a:xfrm>
          <a:prstGeom prst="rect">
            <a:avLst/>
          </a:prstGeom>
        </p:spPr>
        <p:txBody>
          <a:bodyPr vert="horz" wrap="none" lIns="0" tIns="90000" rIns="0" bIns="0" rtlCol="0" anchor="ctr" anchorCtr="0">
            <a:noAutofit/>
          </a:bodyPr>
          <a:lstStyle>
            <a:lvl1pPr algn="l" defTabSz="914400" rtl="0" eaLnBrk="1" latinLnBrk="0" hangingPunct="1">
              <a:lnSpc>
                <a:spcPct val="90000"/>
              </a:lnSpc>
              <a:spcBef>
                <a:spcPct val="0"/>
              </a:spcBef>
              <a:buNone/>
              <a:defRPr kumimoji="1" sz="2000" b="1" kern="1200">
                <a:solidFill>
                  <a:schemeClr val="bg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j-cs"/>
              </a:rPr>
              <a:t>戦略目標１：</a:t>
            </a: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j-cs"/>
              </a:rPr>
              <a:t>共創イノベーションによる「知」と「人材」と「資金」の好循環システムの構築②</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j-cs"/>
            </a:endParaRPr>
          </a:p>
        </p:txBody>
      </p:sp>
      <p:sp>
        <p:nvSpPr>
          <p:cNvPr id="197" name="フリーフォーム 196"/>
          <p:cNvSpPr/>
          <p:nvPr/>
        </p:nvSpPr>
        <p:spPr>
          <a:xfrm>
            <a:off x="264659" y="2535674"/>
            <a:ext cx="1472220" cy="1513812"/>
          </a:xfrm>
          <a:custGeom>
            <a:avLst/>
            <a:gdLst>
              <a:gd name="connsiteX0" fmla="*/ 0 w 1445342"/>
              <a:gd name="connsiteY0" fmla="*/ 1260987 h 1260987"/>
              <a:gd name="connsiteX1" fmla="*/ 0 w 1445342"/>
              <a:gd name="connsiteY1" fmla="*/ 0 h 1260987"/>
              <a:gd name="connsiteX2" fmla="*/ 1445342 w 1445342"/>
              <a:gd name="connsiteY2" fmla="*/ 0 h 1260987"/>
            </a:gdLst>
            <a:ahLst/>
            <a:cxnLst>
              <a:cxn ang="0">
                <a:pos x="connsiteX0" y="connsiteY0"/>
              </a:cxn>
              <a:cxn ang="0">
                <a:pos x="connsiteX1" y="connsiteY1"/>
              </a:cxn>
              <a:cxn ang="0">
                <a:pos x="connsiteX2" y="connsiteY2"/>
              </a:cxn>
            </a:cxnLst>
            <a:rect l="l" t="t" r="r" b="b"/>
            <a:pathLst>
              <a:path w="1445342" h="1260987">
                <a:moveTo>
                  <a:pt x="0" y="1260987"/>
                </a:moveTo>
                <a:lnTo>
                  <a:pt x="0" y="0"/>
                </a:lnTo>
                <a:lnTo>
                  <a:pt x="1445342" y="0"/>
                </a:lnTo>
              </a:path>
            </a:pathLst>
          </a:custGeom>
          <a:noFill/>
          <a:ln w="25400" cap="flat" cmpd="sng" algn="ctr">
            <a:solidFill>
              <a:srgbClr val="AC0000"/>
            </a:solidFill>
            <a:prstDash val="solid"/>
            <a:headEnd type="oval"/>
          </a:ln>
          <a:effectLst/>
        </p:spPr>
        <p:txBody>
          <a:bodyPr rtlCol="0" anchor="ctr"/>
          <a:lstStyle/>
          <a:p>
            <a:pPr marL="0" marR="0" lvl="0" indent="0" algn="ctr" defTabSz="779173" rtl="0" eaLnBrk="1" fontAlgn="auto" latinLnBrk="0" hangingPunct="1">
              <a:lnSpc>
                <a:spcPct val="100000"/>
              </a:lnSpc>
              <a:spcBef>
                <a:spcPts val="0"/>
              </a:spcBef>
              <a:spcAft>
                <a:spcPts val="0"/>
              </a:spcAft>
              <a:buClrTx/>
              <a:buSzTx/>
              <a:buFontTx/>
              <a:buNone/>
              <a:tabLst/>
              <a:defRPr/>
            </a:pPr>
            <a:endParaRPr kumimoji="0" lang="ja-JP" altLang="en-US" sz="1534" b="1" i="0" u="none" strike="noStrike" kern="0" cap="none" spc="0" normalizeH="0" baseline="0" noProof="0">
              <a:ln>
                <a:noFill/>
              </a:ln>
              <a:solidFill>
                <a:prstClr val="white"/>
              </a:solidFill>
              <a:effectLst/>
              <a:uLnTx/>
              <a:uFillTx/>
              <a:latin typeface="メイリオ"/>
              <a:ea typeface="メイリオ"/>
              <a:cs typeface="+mn-cs"/>
            </a:endParaRPr>
          </a:p>
        </p:txBody>
      </p:sp>
      <p:sp>
        <p:nvSpPr>
          <p:cNvPr id="167" name="正方形/長方形 166"/>
          <p:cNvSpPr/>
          <p:nvPr/>
        </p:nvSpPr>
        <p:spPr>
          <a:xfrm>
            <a:off x="-3220954" y="135557"/>
            <a:ext cx="3016749" cy="1211094"/>
          </a:xfrm>
          <a:prstGeom prst="rect">
            <a:avLst/>
          </a:prstGeom>
          <a:solidFill>
            <a:srgbClr val="4F81BD"/>
          </a:solidFill>
          <a:ln w="12700" cap="flat" cmpd="sng" algn="ctr">
            <a:solidFill>
              <a:srgbClr val="055DC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0" i="0" u="none" strike="noStrike" kern="0" cap="none" spc="0" normalizeH="0" baseline="0" noProof="0" dirty="0" smtClean="0">
                <a:ln>
                  <a:noFill/>
                </a:ln>
                <a:solidFill>
                  <a:prstClr val="white"/>
                </a:solidFill>
                <a:effectLst/>
                <a:uLnTx/>
                <a:uFillTx/>
              </a:rPr>
              <a:t>（</a:t>
            </a:r>
            <a:r>
              <a:rPr kumimoji="0" lang="en-US" altLang="ja-JP" sz="1800" b="0" i="0" u="none" strike="noStrike" kern="0" cap="none" spc="0" normalizeH="0" baseline="0" noProof="0" dirty="0" smtClean="0">
                <a:ln>
                  <a:noFill/>
                </a:ln>
                <a:solidFill>
                  <a:prstClr val="white"/>
                </a:solidFill>
                <a:effectLst/>
                <a:uLnTx/>
                <a:uFillTx/>
              </a:rPr>
              <a:t>5/12</a:t>
            </a:r>
            <a:r>
              <a:rPr kumimoji="0" lang="ja-JP" altLang="en-US" sz="1800" b="0" i="0" u="none" strike="noStrike" kern="0" cap="none" spc="0" normalizeH="0" baseline="0" noProof="0" dirty="0" smtClean="0">
                <a:ln>
                  <a:noFill/>
                </a:ln>
                <a:solidFill>
                  <a:prstClr val="white"/>
                </a:solidFill>
                <a:effectLst/>
                <a:uLnTx/>
                <a:uFillTx/>
              </a:rPr>
              <a:t>）</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rPr>
              <a:t>3</a:t>
            </a:r>
            <a:r>
              <a:rPr kumimoji="0" lang="ja-JP" altLang="en-US" sz="1800" b="0" i="0" u="none" strike="noStrike" kern="0" cap="none" spc="0" normalizeH="0" baseline="0" noProof="0" dirty="0" smtClean="0">
                <a:ln>
                  <a:noFill/>
                </a:ln>
                <a:solidFill>
                  <a:prstClr val="white"/>
                </a:solidFill>
                <a:effectLst/>
                <a:uLnTx/>
                <a:uFillTx/>
              </a:rPr>
              <a:t>本部の記述削除</a:t>
            </a:r>
            <a:endParaRPr kumimoji="0" lang="en-US" altLang="ja-JP" sz="1800" b="0"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kern="0" dirty="0" smtClean="0">
                <a:solidFill>
                  <a:prstClr val="white"/>
                </a:solidFill>
              </a:rPr>
              <a:t>以降スライド番号の変更</a:t>
            </a:r>
            <a:r>
              <a:rPr kumimoji="0" lang="ja-JP" altLang="en-US" kern="0" dirty="0">
                <a:solidFill>
                  <a:prstClr val="white"/>
                </a:solidFill>
              </a:rPr>
              <a:t>有</a:t>
            </a:r>
            <a:endParaRPr kumimoji="0" lang="en-US" altLang="ja-JP" sz="1800" b="0" i="0" u="none" strike="noStrike" kern="0" cap="none" spc="0" normalizeH="0" baseline="0" noProof="0" dirty="0" smtClean="0">
              <a:ln>
                <a:noFill/>
              </a:ln>
              <a:solidFill>
                <a:prstClr val="white"/>
              </a:solidFill>
              <a:effectLst/>
              <a:uLnTx/>
              <a:uFillTx/>
            </a:endParaRPr>
          </a:p>
        </p:txBody>
      </p:sp>
    </p:spTree>
    <p:extLst>
      <p:ext uri="{BB962C8B-B14F-4D97-AF65-F5344CB8AC3E}">
        <p14:creationId xmlns:p14="http://schemas.microsoft.com/office/powerpoint/2010/main" val="998579295"/>
      </p:ext>
    </p:extLst>
  </p:cSld>
  <p:clrMapOvr>
    <a:masterClrMapping/>
  </p:clrMapOvr>
  <p:timing>
    <p:tnLst>
      <p:par>
        <p:cTn id="1" dur="indefinite" restart="never" nodeType="tmRoot"/>
      </p:par>
    </p:tnLst>
  </p:timing>
</p:sld>
</file>

<file path=ppt/theme/theme1.xml><?xml version="1.0" encoding="utf-8"?>
<a:theme xmlns:a="http://schemas.openxmlformats.org/drawingml/2006/main" name="2_デザインの設定">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基本1_配色阪大1">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基本2_配色Office2007">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1_デザインの設定">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2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3_デザインの設定">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4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5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6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_基本1_配色阪大1">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2_基本1_配色阪大1">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7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3_基本1_配色阪大1">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デザインの設定">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デザインの設定">
  <a:themeElements>
    <a:clrScheme name="ユーザー定義 1">
      <a:dk1>
        <a:sysClr val="windowText" lastClr="000000"/>
      </a:dk1>
      <a:lt1>
        <a:sysClr val="window" lastClr="FFFFFF"/>
      </a:lt1>
      <a:dk2>
        <a:srgbClr val="365BA6"/>
      </a:dk2>
      <a:lt2>
        <a:srgbClr val="E7DEC9"/>
      </a:lt2>
      <a:accent1>
        <a:srgbClr val="055DCD"/>
      </a:accent1>
      <a:accent2>
        <a:srgbClr val="ECB100"/>
      </a:accent2>
      <a:accent3>
        <a:srgbClr val="DC4418"/>
      </a:accent3>
      <a:accent4>
        <a:srgbClr val="000090"/>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27469</TotalTime>
  <Words>9993</Words>
  <Application>Microsoft Office PowerPoint</Application>
  <PresentationFormat>画面に合わせる (4:3)</PresentationFormat>
  <Paragraphs>1785</Paragraphs>
  <Slides>39</Slides>
  <Notes>34</Notes>
  <HiddenSlides>0</HiddenSlides>
  <MMClips>0</MMClips>
  <ScaleCrop>false</ScaleCrop>
  <HeadingPairs>
    <vt:vector size="6" baseType="variant">
      <vt:variant>
        <vt:lpstr>使用されているフォント</vt:lpstr>
      </vt:variant>
      <vt:variant>
        <vt:i4>20</vt:i4>
      </vt:variant>
      <vt:variant>
        <vt:lpstr>テーマ</vt:lpstr>
      </vt:variant>
      <vt:variant>
        <vt:i4>23</vt:i4>
      </vt:variant>
      <vt:variant>
        <vt:lpstr>スライド タイトル</vt:lpstr>
      </vt:variant>
      <vt:variant>
        <vt:i4>39</vt:i4>
      </vt:variant>
    </vt:vector>
  </HeadingPairs>
  <TitlesOfParts>
    <vt:vector size="82" baseType="lpstr">
      <vt:lpstr>HGP創英角ｺﾞｼｯｸUB</vt:lpstr>
      <vt:lpstr>HGS創英角ﾎﾟｯﾌﾟ体</vt:lpstr>
      <vt:lpstr>HG丸ｺﾞｼｯｸM-PRO</vt:lpstr>
      <vt:lpstr>Meiryo UI</vt:lpstr>
      <vt:lpstr>ＭＳ Ｐゴシック</vt:lpstr>
      <vt:lpstr>PMingLiU</vt:lpstr>
      <vt:lpstr>Yu Gothic Medium</vt:lpstr>
      <vt:lpstr>Meiryo</vt:lpstr>
      <vt:lpstr>Meiryo</vt:lpstr>
      <vt:lpstr>游ゴシック</vt:lpstr>
      <vt:lpstr>游ゴシック</vt:lpstr>
      <vt:lpstr>游ゴシック Medium</vt:lpstr>
      <vt:lpstr>Arial</vt:lpstr>
      <vt:lpstr>Arial Narrow</vt:lpstr>
      <vt:lpstr>Calibri</vt:lpstr>
      <vt:lpstr>Calibri Light</vt:lpstr>
      <vt:lpstr>Segoe UI Light</vt:lpstr>
      <vt:lpstr>Segoe UI Semilight</vt:lpstr>
      <vt:lpstr>Times New Roman</vt:lpstr>
      <vt:lpstr>Wingdings</vt:lpstr>
      <vt:lpstr>2_デザインの設定</vt:lpstr>
      <vt:lpstr>デザインの設定</vt:lpstr>
      <vt:lpstr>1_デザインの設定</vt:lpstr>
      <vt:lpstr>3_デザインの設定</vt:lpstr>
      <vt:lpstr>4_デザインの設定</vt:lpstr>
      <vt:lpstr>5_デザインの設定</vt:lpstr>
      <vt:lpstr>6_デザインの設定</vt:lpstr>
      <vt:lpstr>7_デザインの設定</vt:lpstr>
      <vt:lpstr>8_デザインの設定</vt:lpstr>
      <vt:lpstr>9_デザインの設定</vt:lpstr>
      <vt:lpstr>基本1_配色阪大1</vt:lpstr>
      <vt:lpstr>基本2_配色Office2007</vt:lpstr>
      <vt:lpstr>10_デザインの設定</vt:lpstr>
      <vt:lpstr>11_デザインの設定</vt:lpstr>
      <vt:lpstr>12_デザインの設定</vt:lpstr>
      <vt:lpstr>13_デザインの設定</vt:lpstr>
      <vt:lpstr>14_デザインの設定</vt:lpstr>
      <vt:lpstr>15_デザインの設定</vt:lpstr>
      <vt:lpstr>16_デザインの設定</vt:lpstr>
      <vt:lpstr>1_基本1_配色阪大1</vt:lpstr>
      <vt:lpstr>2_基本1_配色阪大1</vt:lpstr>
      <vt:lpstr>17_デザインの設定</vt:lpstr>
      <vt:lpstr>3_基本1_配色阪大1</vt:lpstr>
      <vt:lpstr>PowerPoint プレゼンテーション</vt:lpstr>
      <vt:lpstr>構想調書の構成</vt:lpstr>
      <vt:lpstr>大阪大学が指定国立大学法人制度で加速する新たな大学像</vt:lpstr>
      <vt:lpstr>PowerPoint プレゼンテーション</vt:lpstr>
      <vt:lpstr>創立100周年に向けた大阪大学の将来構想</vt:lpstr>
      <vt:lpstr>構想調書の構成</vt:lpstr>
      <vt:lpstr>取組１－２（２）基礎研究段階からの包括的な産学共創の推進</vt:lpstr>
      <vt:lpstr>取組１－２（１）シンクタンク拠点「社会ソリューションイニシアティブ」</vt:lpstr>
      <vt:lpstr>PowerPoint プレゼンテーション</vt:lpstr>
      <vt:lpstr>取組１－１　大阪大学共創機構</vt:lpstr>
      <vt:lpstr>戦略目標２：新学術領域の開拓による世界的研究拠点の形成①</vt:lpstr>
      <vt:lpstr>取組２－１　世界トップレベルの研究拠点の形成</vt:lpstr>
      <vt:lpstr>PowerPoint プレゼンテーション</vt:lpstr>
      <vt:lpstr>取組1-3　世界の健康・医療イノベーション拠点の形成</vt:lpstr>
      <vt:lpstr>戦略目標３　共創イノベーションの実現を担う優れた人材の育成・獲得 ①</vt:lpstr>
      <vt:lpstr>戦略目標３：共創イノベーションの実現を担う優れた人材の育成・獲得②</vt:lpstr>
      <vt:lpstr>構想調書の構成</vt:lpstr>
      <vt:lpstr>国際協働ネットワークの基盤強化①：V-１ 「パートナーシップ」</vt:lpstr>
      <vt:lpstr>国際協働ネットワークの基盤強化②：V-２ 「ASEANキャンパス」</vt:lpstr>
      <vt:lpstr>国際協働ネットワークの基盤強化③：V-３「OUグローバルキャンパス」</vt:lpstr>
      <vt:lpstr>基盤強化：ガバナンス改革の基本方針</vt:lpstr>
      <vt:lpstr>基盤強化２　財務基盤強化</vt:lpstr>
      <vt:lpstr>大阪大学の決意</vt:lpstr>
      <vt:lpstr>PowerPoint プレゼンテーション</vt:lpstr>
      <vt:lpstr>取組１－２　共創機構を軸とした好循環の形成</vt:lpstr>
      <vt:lpstr>PowerPoint プレゼンテーション</vt:lpstr>
      <vt:lpstr>大阪大学の現状分析</vt:lpstr>
      <vt:lpstr>取組1-1　大阪大学共創機構２：3本部の機能</vt:lpstr>
      <vt:lpstr>取組１－２（１）シンクタンク拠点「社会ソリューションイニシアティブ」</vt:lpstr>
      <vt:lpstr>取組1-1 大阪大学共創機構３：中之島アゴラ構想</vt:lpstr>
      <vt:lpstr>取組2-1 世界トップレベルの研究拠点の形成</vt:lpstr>
      <vt:lpstr>取組３-１　共創イノベーションの実現を担う人材を育成する教育改革</vt:lpstr>
      <vt:lpstr>取組３-２　複合的課題の解決が可能な人材の養成</vt:lpstr>
      <vt:lpstr>取組3-3　多様な学生の獲得によるイノベーションの創出</vt:lpstr>
      <vt:lpstr>ガバナンス改革（運営体制）</vt:lpstr>
      <vt:lpstr>人事制度改革（クロスアポイントメント制度）</vt:lpstr>
      <vt:lpstr>財務基盤の強化（中期財政シミュレーション）</vt:lpstr>
      <vt:lpstr>大阪大学の立地</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ikeda</dc:creator>
  <cp:lastModifiedBy>Windows ユーザー</cp:lastModifiedBy>
  <cp:revision>722</cp:revision>
  <cp:lastPrinted>2017-04-28T03:07:04Z</cp:lastPrinted>
  <dcterms:created xsi:type="dcterms:W3CDTF">2017-04-16T08:08:58Z</dcterms:created>
  <dcterms:modified xsi:type="dcterms:W3CDTF">2017-05-14T07:04:39Z</dcterms:modified>
</cp:coreProperties>
</file>